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4025" r:id="rId1"/>
  </p:sldMasterIdLst>
  <p:sldIdLst>
    <p:sldId id="308" r:id="rId2"/>
    <p:sldId id="309" r:id="rId3"/>
    <p:sldId id="307" r:id="rId4"/>
    <p:sldId id="259" r:id="rId5"/>
    <p:sldId id="260" r:id="rId6"/>
    <p:sldId id="261" r:id="rId7"/>
    <p:sldId id="270" r:id="rId8"/>
    <p:sldId id="262" r:id="rId9"/>
    <p:sldId id="268" r:id="rId10"/>
    <p:sldId id="265" r:id="rId11"/>
    <p:sldId id="267" r:id="rId12"/>
    <p:sldId id="271" r:id="rId13"/>
    <p:sldId id="272" r:id="rId14"/>
    <p:sldId id="273" r:id="rId15"/>
    <p:sldId id="274" r:id="rId16"/>
    <p:sldId id="275" r:id="rId17"/>
    <p:sldId id="276" r:id="rId18"/>
    <p:sldId id="277" r:id="rId19"/>
    <p:sldId id="278" r:id="rId20"/>
    <p:sldId id="279" r:id="rId21"/>
    <p:sldId id="280" r:id="rId22"/>
    <p:sldId id="282" r:id="rId23"/>
    <p:sldId id="283" r:id="rId24"/>
    <p:sldId id="284" r:id="rId25"/>
    <p:sldId id="285" r:id="rId26"/>
    <p:sldId id="286" r:id="rId27"/>
    <p:sldId id="302" r:id="rId28"/>
    <p:sldId id="287" r:id="rId29"/>
    <p:sldId id="303" r:id="rId30"/>
    <p:sldId id="288" r:id="rId31"/>
    <p:sldId id="289" r:id="rId32"/>
    <p:sldId id="290" r:id="rId33"/>
    <p:sldId id="291" r:id="rId34"/>
    <p:sldId id="292" r:id="rId35"/>
    <p:sldId id="293" r:id="rId36"/>
    <p:sldId id="304" r:id="rId37"/>
    <p:sldId id="305" r:id="rId38"/>
    <p:sldId id="294" r:id="rId39"/>
    <p:sldId id="295" r:id="rId40"/>
    <p:sldId id="306" r:id="rId41"/>
    <p:sldId id="296" r:id="rId42"/>
    <p:sldId id="299" r:id="rId43"/>
    <p:sldId id="300" r:id="rId44"/>
    <p:sldId id="297" r:id="rId45"/>
    <p:sldId id="298" r:id="rId46"/>
    <p:sldId id="301" r:id="rId47"/>
    <p:sldId id="310" r:id="rId48"/>
  </p:sldIdLst>
  <p:sldSz cx="12192000" cy="6858000"/>
  <p:notesSz cx="6797675" cy="9926638"/>
  <p:embeddedFontLst>
    <p:embeddedFont>
      <p:font typeface="B Compset" panose="00000400000000000000" pitchFamily="2" charset="-78"/>
      <p:regular r:id="rId49"/>
      <p:bold r:id="rId50"/>
    </p:embeddedFont>
    <p:embeddedFont>
      <p:font typeface="Showcard Gothic" panose="04020904020102020604" pitchFamily="82" charset="0"/>
      <p:regular r:id="rId51"/>
    </p:embeddedFont>
    <p:embeddedFont>
      <p:font typeface="B Homa" panose="00000400000000000000" pitchFamily="2" charset="-78"/>
      <p:regular r:id="rId52"/>
    </p:embeddedFont>
    <p:embeddedFont>
      <p:font typeface="Century Schoolbook" panose="02040604050505020304" pitchFamily="18" charset="0"/>
      <p:regular r:id="rId53"/>
      <p:bold r:id="rId54"/>
      <p:italic r:id="rId55"/>
      <p:boldItalic r:id="rId56"/>
    </p:embeddedFont>
    <p:embeddedFont>
      <p:font typeface="B Titr" panose="00000700000000000000" pitchFamily="2" charset="-78"/>
      <p:bold r:id="rId57"/>
    </p:embeddedFont>
    <p:embeddedFont>
      <p:font typeface="B Roya" panose="00000400000000000000" pitchFamily="2" charset="-78"/>
      <p:regular r:id="rId58"/>
      <p:bold r:id="rId59"/>
    </p:embeddedFont>
    <p:embeddedFont>
      <p:font typeface="Vani" panose="020B0604020202020204" charset="0"/>
      <p:regular r:id="rId60"/>
      <p:bold r:id="rId61"/>
    </p:embeddedFont>
    <p:embeddedFont>
      <p:font typeface="Century Gothic" panose="020B0502020202020204" pitchFamily="34" charset="0"/>
      <p:regular r:id="rId62"/>
      <p:bold r:id="rId63"/>
      <p:italic r:id="rId64"/>
      <p:boldItalic r:id="rId65"/>
    </p:embeddedFont>
    <p:embeddedFont>
      <p:font typeface="B Esfehan" panose="00000700000000000000" pitchFamily="2" charset="-78"/>
      <p:bold r:id="rId66"/>
    </p:embeddedFont>
    <p:embeddedFont>
      <p:font typeface="B Zar" panose="00000400000000000000" pitchFamily="2" charset="-78"/>
      <p:regular r:id="rId67"/>
      <p:bold r:id="rId68"/>
    </p:embeddedFont>
    <p:embeddedFont>
      <p:font typeface="B Nazanin" panose="00000400000000000000" pitchFamily="2" charset="-78"/>
      <p:regular r:id="rId69"/>
      <p:bold r:id="rId70"/>
    </p:embeddedFont>
    <p:embeddedFont>
      <p:font typeface="B Yekan" panose="00000400000000000000" pitchFamily="2" charset="-78"/>
      <p:regular r:id="rId71"/>
    </p:embeddedFont>
    <p:embeddedFont>
      <p:font typeface="Andalus" panose="02020603050405020304" pitchFamily="18" charset="-78"/>
      <p:regular r:id="rId72"/>
    </p:embeddedFont>
    <p:embeddedFont>
      <p:font typeface="B Davat" panose="00000400000000000000" pitchFamily="2" charset="-78"/>
      <p:regular r:id="rId73"/>
    </p:embeddedFont>
    <p:embeddedFont>
      <p:font typeface="Wingdings 3" panose="05040102010807070707" pitchFamily="18" charset="2"/>
      <p:regular r:id="rId74"/>
    </p:embeddedFont>
    <p:embeddedFont>
      <p:font typeface="B Elham" panose="00000400000000000000" pitchFamily="2" charset="-78"/>
      <p:regular r:id="rId7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004" autoAdjust="0"/>
    <p:restoredTop sz="94660"/>
  </p:normalViewPr>
  <p:slideViewPr>
    <p:cSldViewPr snapToGrid="0">
      <p:cViewPr varScale="1">
        <p:scale>
          <a:sx n="61" d="100"/>
          <a:sy n="61" d="100"/>
        </p:scale>
        <p:origin x="108"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font" Target="fonts/font2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229385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259655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354901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14097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320350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97695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266668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159720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54447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297848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47393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385382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281992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198458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426997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194688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8A913-5745-4BD5-B7D0-7DED85D4B30E}" type="datetimeFigureOut">
              <a:rPr lang="fa-IR" smtClean="0"/>
              <a:pPr/>
              <a:t>13/07/1438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C52F710-885E-45B4-B363-772C1A7EDBF6}" type="slidenum">
              <a:rPr lang="fa-IR" smtClean="0"/>
              <a:pPr/>
              <a:t>‹#›</a:t>
            </a:fld>
            <a:endParaRPr lang="fa-IR"/>
          </a:p>
        </p:txBody>
      </p:sp>
    </p:spTree>
    <p:extLst>
      <p:ext uri="{BB962C8B-B14F-4D97-AF65-F5344CB8AC3E}">
        <p14:creationId xmlns:p14="http://schemas.microsoft.com/office/powerpoint/2010/main" val="60525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FC8A913-5745-4BD5-B7D0-7DED85D4B30E}" type="datetimeFigureOut">
              <a:rPr lang="fa-IR" smtClean="0"/>
              <a:pPr/>
              <a:t>13/07/1438</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52F710-885E-45B4-B363-772C1A7EDBF6}" type="slidenum">
              <a:rPr lang="fa-IR" smtClean="0"/>
              <a:pPr/>
              <a:t>‹#›</a:t>
            </a:fld>
            <a:endParaRPr lang="fa-IR"/>
          </a:p>
        </p:txBody>
      </p:sp>
    </p:spTree>
    <p:extLst>
      <p:ext uri="{BB962C8B-B14F-4D97-AF65-F5344CB8AC3E}">
        <p14:creationId xmlns:p14="http://schemas.microsoft.com/office/powerpoint/2010/main" val="2178972383"/>
      </p:ext>
    </p:extLst>
  </p:cSld>
  <p:clrMap bg1="dk1" tx1="lt1" bg2="dk2" tx2="lt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1000126"/>
            <a:ext cx="7929563"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804414"/>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fa-IR" dirty="0"/>
          </a:p>
        </p:txBody>
      </p:sp>
      <p:sp>
        <p:nvSpPr>
          <p:cNvPr id="3" name="Content Placeholder 2"/>
          <p:cNvSpPr>
            <a:spLocks noGrp="1"/>
          </p:cNvSpPr>
          <p:nvPr>
            <p:ph idx="1"/>
          </p:nvPr>
        </p:nvSpPr>
        <p:spPr>
          <a:xfrm>
            <a:off x="1103312" y="2052918"/>
            <a:ext cx="10320425" cy="4195481"/>
          </a:xfrm>
        </p:spPr>
        <p:txBody>
          <a:bodyPr>
            <a:noAutofit/>
          </a:bodyPr>
          <a:lstStyle/>
          <a:p>
            <a:r>
              <a:rPr lang="fa-IR" sz="2800" b="1" dirty="0">
                <a:solidFill>
                  <a:srgbClr val="FF0000"/>
                </a:solidFill>
                <a:latin typeface="Showcard Gothic" panose="04020904020102020604" pitchFamily="82" charset="0"/>
                <a:cs typeface="Times New Roman" panose="02020603050405020304" pitchFamily="18" charset="0"/>
              </a:rPr>
              <a:t>دلایل هیات استانداردگذاری ایران:</a:t>
            </a:r>
          </a:p>
          <a:p>
            <a:pPr marL="0" lvl="0" indent="0" algn="just" fontAlgn="base">
              <a:lnSpc>
                <a:spcPct val="110000"/>
              </a:lnSpc>
              <a:spcBef>
                <a:spcPct val="50000"/>
              </a:spcBef>
              <a:spcAft>
                <a:spcPct val="0"/>
              </a:spcAft>
              <a:buFont typeface="Wingdings" panose="05000000000000000000" pitchFamily="2" charset="2"/>
              <a:buChar char="ü"/>
            </a:pPr>
            <a:r>
              <a:rPr lang="fa-IR" sz="2400" b="1" dirty="0">
                <a:latin typeface="Century Schoolbook" panose="02040604050505020304" pitchFamily="18" charset="0"/>
                <a:cs typeface="B Zar" panose="00000400000000000000" pitchFamily="2" charset="-78"/>
              </a:rPr>
              <a:t>تفکيک اقلام معادل وجه نقد از ساير سرمايه گذاريهاي کوتاه مدت يا استقراضهاي کوتاه مدت بر اساس يک </a:t>
            </a:r>
            <a:r>
              <a:rPr lang="fa-IR" sz="2400" b="1" u="sng" dirty="0">
                <a:latin typeface="Century Schoolbook" panose="02040604050505020304" pitchFamily="18" charset="0"/>
                <a:cs typeface="B Zar" panose="00000400000000000000" pitchFamily="2" charset="-78"/>
              </a:rPr>
              <a:t>مرزبندي اختياري</a:t>
            </a:r>
            <a:r>
              <a:rPr lang="fa-IR" sz="2400" b="1" dirty="0">
                <a:latin typeface="Century Schoolbook" panose="02040604050505020304" pitchFamily="18" charset="0"/>
                <a:cs typeface="B Zar" panose="00000400000000000000" pitchFamily="2" charset="-78"/>
              </a:rPr>
              <a:t> صورت مي گيرد.</a:t>
            </a:r>
          </a:p>
          <a:p>
            <a:pPr marL="0" lvl="0" indent="0" algn="just" fontAlgn="base">
              <a:lnSpc>
                <a:spcPct val="110000"/>
              </a:lnSpc>
              <a:spcBef>
                <a:spcPct val="50000"/>
              </a:spcBef>
              <a:spcAft>
                <a:spcPct val="0"/>
              </a:spcAft>
              <a:buFont typeface="Wingdings" panose="05000000000000000000" pitchFamily="2" charset="2"/>
              <a:buChar char="ü"/>
            </a:pPr>
            <a:r>
              <a:rPr lang="fa-IR" sz="2400" b="1" dirty="0">
                <a:latin typeface="Century Schoolbook" panose="02040604050505020304" pitchFamily="18" charset="0"/>
                <a:cs typeface="B Zar" panose="00000400000000000000" pitchFamily="2" charset="-78"/>
              </a:rPr>
              <a:t>تعريف وجه نقد بدون شمول اقلام معادل وجه نقد، </a:t>
            </a:r>
            <a:r>
              <a:rPr lang="fa-IR" sz="2400" b="1" u="sng" dirty="0">
                <a:latin typeface="Century Schoolbook" panose="02040604050505020304" pitchFamily="18" charset="0"/>
                <a:cs typeface="B Zar" panose="00000400000000000000" pitchFamily="2" charset="-78"/>
              </a:rPr>
              <a:t>تطابق بيشتري با تفکر حاکم</a:t>
            </a:r>
            <a:r>
              <a:rPr lang="fa-IR" sz="2400" b="1" dirty="0">
                <a:latin typeface="Century Schoolbook" panose="02040604050505020304" pitchFamily="18" charset="0"/>
                <a:cs typeface="B Zar" panose="00000400000000000000" pitchFamily="2" charset="-78"/>
              </a:rPr>
              <a:t> بر مديريت فعاليتهاي اقتصادي و فرهنگ رايج تجاري کشور دارد.</a:t>
            </a:r>
          </a:p>
          <a:p>
            <a:pPr marL="0" lvl="0" indent="0" algn="just" fontAlgn="base">
              <a:lnSpc>
                <a:spcPct val="110000"/>
              </a:lnSpc>
              <a:spcBef>
                <a:spcPct val="50000"/>
              </a:spcBef>
              <a:spcAft>
                <a:spcPct val="0"/>
              </a:spcAft>
              <a:buFont typeface="Wingdings" panose="05000000000000000000" pitchFamily="2" charset="2"/>
              <a:buChar char="ü"/>
            </a:pPr>
            <a:r>
              <a:rPr lang="fa-IR" sz="2400" b="1" dirty="0">
                <a:latin typeface="Century Schoolbook" panose="02040604050505020304" pitchFamily="18" charset="0"/>
                <a:cs typeface="B Zar" panose="00000400000000000000" pitchFamily="2" charset="-78"/>
              </a:rPr>
              <a:t>انعکاس اقلام معادل وجه نقد در سرفصلهاي سرمايه گذاريها يا تأمين مالي، </a:t>
            </a:r>
            <a:r>
              <a:rPr lang="fa-IR" sz="2400" b="1" u="sng" dirty="0">
                <a:latin typeface="Century Schoolbook" panose="02040604050505020304" pitchFamily="18" charset="0"/>
                <a:cs typeface="B Zar" panose="00000400000000000000" pitchFamily="2" charset="-78"/>
              </a:rPr>
              <a:t>هماهنگي بيشتري</a:t>
            </a:r>
            <a:r>
              <a:rPr lang="fa-IR" sz="2400" b="1" dirty="0">
                <a:latin typeface="Century Schoolbook" panose="02040604050505020304" pitchFamily="18" charset="0"/>
                <a:cs typeface="B Zar" panose="00000400000000000000" pitchFamily="2" charset="-78"/>
              </a:rPr>
              <a:t> بين اين صورت و طبقه بندي اقلام مربوط در ترازنامه فراهم مي آورد.</a:t>
            </a:r>
          </a:p>
          <a:p>
            <a:pPr marL="0" lvl="0" indent="0" algn="just" fontAlgn="base">
              <a:lnSpc>
                <a:spcPct val="110000"/>
              </a:lnSpc>
              <a:spcBef>
                <a:spcPct val="50000"/>
              </a:spcBef>
              <a:spcAft>
                <a:spcPct val="0"/>
              </a:spcAft>
              <a:buFont typeface="Wingdings" panose="05000000000000000000" pitchFamily="2" charset="2"/>
              <a:buChar char="ü"/>
            </a:pPr>
            <a:r>
              <a:rPr lang="fa-IR" sz="2400" b="1" u="sng" dirty="0">
                <a:latin typeface="Century Schoolbook" panose="02040604050505020304" pitchFamily="18" charset="0"/>
                <a:cs typeface="B Zar" panose="00000400000000000000" pitchFamily="2" charset="-78"/>
              </a:rPr>
              <a:t>قابليت مقايسه</a:t>
            </a:r>
            <a:r>
              <a:rPr lang="fa-IR" sz="2400" b="1" dirty="0">
                <a:latin typeface="Century Schoolbook" panose="02040604050505020304" pitchFamily="18" charset="0"/>
                <a:cs typeface="B Zar" panose="00000400000000000000" pitchFamily="2" charset="-78"/>
              </a:rPr>
              <a:t> جريانهاي نقدي واحدهاي تجاري مختلف افزايش مي يابد</a:t>
            </a:r>
            <a:r>
              <a:rPr lang="fa-IR" sz="2400" b="1" dirty="0" smtClean="0">
                <a:latin typeface="Century Schoolbook" panose="02040604050505020304" pitchFamily="18" charset="0"/>
                <a:cs typeface="B Zar" panose="00000400000000000000" pitchFamily="2" charset="-78"/>
              </a:rPr>
              <a:t>.</a:t>
            </a:r>
            <a:endParaRPr lang="en-US" sz="2400" b="1" dirty="0">
              <a:latin typeface="Century Schoolbook" panose="02040604050505020304" pitchFamily="18" charset="0"/>
              <a:cs typeface="B Zar" panose="00000400000000000000" pitchFamily="2" charset="-78"/>
            </a:endParaRPr>
          </a:p>
        </p:txBody>
      </p:sp>
      <p:sp>
        <p:nvSpPr>
          <p:cNvPr id="4" name="Horizontal Scroll 3"/>
          <p:cNvSpPr/>
          <p:nvPr/>
        </p:nvSpPr>
        <p:spPr>
          <a:xfrm>
            <a:off x="2342367" y="237995"/>
            <a:ext cx="7327726" cy="1615857"/>
          </a:xfrm>
          <a:prstGeom prst="horizontalScroll">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2800" b="1" dirty="0">
                <a:solidFill>
                  <a:srgbClr val="FFFF00"/>
                </a:solidFill>
              </a:rPr>
              <a:t>عدم شمول اقلام معادل وجه نقد در تعریف وجه نقد</a:t>
            </a:r>
            <a:endParaRPr lang="fa-IR" sz="2800" dirty="0">
              <a:solidFill>
                <a:srgbClr val="FFFF00"/>
              </a:solidFill>
            </a:endParaRPr>
          </a:p>
        </p:txBody>
      </p:sp>
    </p:spTree>
    <p:extLst>
      <p:ext uri="{BB962C8B-B14F-4D97-AF65-F5344CB8AC3E}">
        <p14:creationId xmlns:p14="http://schemas.microsoft.com/office/powerpoint/2010/main" val="3282597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2458"/>
          </a:xfrm>
        </p:spPr>
        <p:txBody>
          <a:bodyPr>
            <a:normAutofit fontScale="90000"/>
          </a:bodyPr>
          <a:lstStyle/>
          <a:p>
            <a:pPr algn="ctr"/>
            <a:r>
              <a:rPr lang="fa-IR" sz="4000" b="1" cap="small" dirty="0">
                <a:solidFill>
                  <a:srgbClr val="FF0000"/>
                </a:solidFill>
                <a:latin typeface="Century Schoolbook"/>
                <a:cs typeface="B Titr" pitchFamily="2" charset="-78"/>
              </a:rPr>
              <a:t>طبقه بندي جريانهاي نقدي</a:t>
            </a:r>
            <a:r>
              <a:rPr lang="fa-IR" sz="4000" b="1" cap="small" dirty="0">
                <a:solidFill>
                  <a:srgbClr val="00B0F0"/>
                </a:solidFill>
                <a:latin typeface="Century Schoolbook"/>
                <a:cs typeface="B Titr" pitchFamily="2" charset="-78"/>
              </a:rPr>
              <a:t/>
            </a:r>
            <a:br>
              <a:rPr lang="fa-IR" sz="4000" b="1" cap="small" dirty="0">
                <a:solidFill>
                  <a:srgbClr val="00B0F0"/>
                </a:solidFill>
                <a:latin typeface="Century Schoolbook"/>
                <a:cs typeface="B Titr" pitchFamily="2" charset="-78"/>
              </a:rPr>
            </a:br>
            <a:r>
              <a:rPr lang="fa-IR" sz="2000" b="1" cap="small" dirty="0">
                <a:solidFill>
                  <a:srgbClr val="0070C0"/>
                </a:solidFill>
                <a:latin typeface="Century Schoolbook"/>
                <a:cs typeface="B Titr" pitchFamily="2" charset="-78"/>
              </a:rPr>
              <a:t> </a:t>
            </a:r>
            <a:endParaRPr lang="fa-IR" dirty="0"/>
          </a:p>
        </p:txBody>
      </p:sp>
      <p:sp>
        <p:nvSpPr>
          <p:cNvPr id="3" name="Content Placeholder 2"/>
          <p:cNvSpPr>
            <a:spLocks noGrp="1"/>
          </p:cNvSpPr>
          <p:nvPr>
            <p:ph sz="half" idx="1"/>
          </p:nvPr>
        </p:nvSpPr>
        <p:spPr>
          <a:xfrm>
            <a:off x="550101" y="1561342"/>
            <a:ext cx="5181600" cy="4966349"/>
          </a:xfrm>
        </p:spPr>
        <p:txBody>
          <a:bodyPr>
            <a:normAutofit fontScale="47500" lnSpcReduction="20000"/>
          </a:bodyPr>
          <a:lstStyle/>
          <a:p>
            <a:pPr marL="0" lvl="0" indent="0" rtl="0" fontAlgn="base">
              <a:lnSpc>
                <a:spcPct val="170000"/>
              </a:lnSpc>
              <a:spcBef>
                <a:spcPct val="0"/>
              </a:spcBef>
              <a:spcAft>
                <a:spcPct val="0"/>
              </a:spcAft>
              <a:buNone/>
            </a:pPr>
            <a:r>
              <a:rPr lang="fa-IR" sz="4400" b="1" dirty="0">
                <a:solidFill>
                  <a:schemeClr val="tx1">
                    <a:lumMod val="85000"/>
                  </a:schemeClr>
                </a:solidFill>
                <a:latin typeface="Century Schoolbook" panose="02040604050505020304" pitchFamily="18" charset="0"/>
                <a:cs typeface="B Nazanin" panose="00000400000000000000" pitchFamily="2" charset="-78"/>
              </a:rPr>
              <a:t>طبق استاندارد شماره 7بین المللی صورت جريان وجوه نقد بايد منعکس کننده </a:t>
            </a:r>
            <a:endParaRPr lang="en-US" sz="4400" b="1" dirty="0">
              <a:solidFill>
                <a:schemeClr val="tx1">
                  <a:lumMod val="85000"/>
                </a:schemeClr>
              </a:solidFill>
              <a:latin typeface="Century Schoolbook" panose="02040604050505020304" pitchFamily="18" charset="0"/>
              <a:cs typeface="B Nazanin" panose="00000400000000000000" pitchFamily="2" charset="-78"/>
            </a:endParaRPr>
          </a:p>
          <a:p>
            <a:pPr marL="0" lvl="0" indent="0" rtl="0" fontAlgn="base">
              <a:lnSpc>
                <a:spcPct val="170000"/>
              </a:lnSpc>
              <a:spcBef>
                <a:spcPct val="0"/>
              </a:spcBef>
              <a:spcAft>
                <a:spcPct val="0"/>
              </a:spcAft>
              <a:buNone/>
            </a:pPr>
            <a:r>
              <a:rPr lang="fa-IR" sz="4400" b="1" dirty="0">
                <a:solidFill>
                  <a:schemeClr val="tx1">
                    <a:lumMod val="85000"/>
                  </a:schemeClr>
                </a:solidFill>
                <a:latin typeface="Century Schoolbook" panose="02040604050505020304" pitchFamily="18" charset="0"/>
                <a:cs typeface="B Nazanin" panose="00000400000000000000" pitchFamily="2" charset="-78"/>
              </a:rPr>
              <a:t>جريانهاي نقدي طي دوره تحت 3 سرفصل اصلي به ترتيب زير باشد</a:t>
            </a:r>
            <a:r>
              <a:rPr lang="fa-IR" sz="4400" b="1" dirty="0" smtClean="0">
                <a:solidFill>
                  <a:schemeClr val="tx1">
                    <a:lumMod val="85000"/>
                  </a:schemeClr>
                </a:solidFill>
                <a:latin typeface="Century Schoolbook" panose="02040604050505020304" pitchFamily="18" charset="0"/>
                <a:cs typeface="B Nazanin" panose="00000400000000000000" pitchFamily="2" charset="-78"/>
              </a:rPr>
              <a:t>:</a:t>
            </a:r>
          </a:p>
          <a:p>
            <a:pPr marL="0" lvl="0" indent="0" rtl="0" fontAlgn="base">
              <a:lnSpc>
                <a:spcPct val="100000"/>
              </a:lnSpc>
              <a:spcBef>
                <a:spcPct val="0"/>
              </a:spcBef>
              <a:spcAft>
                <a:spcPct val="0"/>
              </a:spcAft>
              <a:buNone/>
            </a:pPr>
            <a:endParaRPr lang="fa-IR" sz="3800" b="1" dirty="0" smtClean="0">
              <a:solidFill>
                <a:srgbClr val="002060"/>
              </a:solidFill>
              <a:latin typeface="Century Schoolbook" panose="02040604050505020304" pitchFamily="18" charset="0"/>
              <a:cs typeface="B Nazanin" panose="00000400000000000000" pitchFamily="2" charset="-78"/>
            </a:endParaRPr>
          </a:p>
          <a:p>
            <a:pPr marL="457200" lvl="1" indent="0" algn="just" fontAlgn="base">
              <a:lnSpc>
                <a:spcPct val="80000"/>
              </a:lnSpc>
              <a:spcBef>
                <a:spcPct val="50000"/>
              </a:spcBef>
              <a:spcAft>
                <a:spcPct val="0"/>
              </a:spcAft>
              <a:buSzPct val="130000"/>
              <a:buFont typeface="Wingdings" panose="05000000000000000000" pitchFamily="2" charset="2"/>
              <a:buChar char="§"/>
            </a:pPr>
            <a:r>
              <a:rPr lang="fa-IR" sz="3800" b="1" dirty="0">
                <a:solidFill>
                  <a:srgbClr val="FFC000"/>
                </a:solidFill>
                <a:latin typeface="Century Schoolbook" panose="02040604050505020304" pitchFamily="18" charset="0"/>
                <a:cs typeface="B Nazanin" panose="00000400000000000000" pitchFamily="2" charset="-78"/>
              </a:rPr>
              <a:t>فعاليتهاي </a:t>
            </a:r>
            <a:r>
              <a:rPr lang="fa-IR" sz="3800" b="1" dirty="0" smtClean="0">
                <a:solidFill>
                  <a:srgbClr val="FFC000"/>
                </a:solidFill>
                <a:latin typeface="Century Schoolbook" panose="02040604050505020304" pitchFamily="18" charset="0"/>
                <a:cs typeface="B Nazanin" panose="00000400000000000000" pitchFamily="2" charset="-78"/>
              </a:rPr>
              <a:t>عملياتي</a:t>
            </a:r>
          </a:p>
          <a:p>
            <a:pPr marL="457200" lvl="1" indent="0" algn="just" fontAlgn="base">
              <a:lnSpc>
                <a:spcPct val="80000"/>
              </a:lnSpc>
              <a:spcBef>
                <a:spcPct val="50000"/>
              </a:spcBef>
              <a:spcAft>
                <a:spcPct val="0"/>
              </a:spcAft>
              <a:buSzPct val="130000"/>
              <a:buFont typeface="Wingdings" panose="05000000000000000000" pitchFamily="2" charset="2"/>
              <a:buChar char="§"/>
            </a:pPr>
            <a:endParaRPr lang="fa-IR" sz="3800" b="1" dirty="0">
              <a:solidFill>
                <a:srgbClr val="FFC000"/>
              </a:solidFill>
              <a:latin typeface="Century Schoolbook" panose="02040604050505020304" pitchFamily="18" charset="0"/>
              <a:cs typeface="B Nazanin" panose="00000400000000000000" pitchFamily="2" charset="-78"/>
            </a:endParaRPr>
          </a:p>
          <a:p>
            <a:pPr marL="457200" lvl="1" indent="0" algn="just" fontAlgn="base">
              <a:lnSpc>
                <a:spcPct val="80000"/>
              </a:lnSpc>
              <a:spcBef>
                <a:spcPct val="50000"/>
              </a:spcBef>
              <a:spcAft>
                <a:spcPct val="0"/>
              </a:spcAft>
              <a:buSzPct val="130000"/>
              <a:buFont typeface="Wingdings" panose="05000000000000000000" pitchFamily="2" charset="2"/>
              <a:buChar char="§"/>
            </a:pPr>
            <a:r>
              <a:rPr lang="fa-IR" sz="3800" b="1" dirty="0">
                <a:solidFill>
                  <a:srgbClr val="FFC000"/>
                </a:solidFill>
                <a:latin typeface="Century Schoolbook" panose="02040604050505020304" pitchFamily="18" charset="0"/>
                <a:cs typeface="B Nazanin" panose="00000400000000000000" pitchFamily="2" charset="-78"/>
              </a:rPr>
              <a:t> </a:t>
            </a:r>
            <a:r>
              <a:rPr lang="fa-IR" sz="3800" b="1" dirty="0" smtClean="0">
                <a:solidFill>
                  <a:srgbClr val="FFC000"/>
                </a:solidFill>
                <a:latin typeface="Century Schoolbook" panose="02040604050505020304" pitchFamily="18" charset="0"/>
                <a:cs typeface="B Nazanin" panose="00000400000000000000" pitchFamily="2" charset="-78"/>
              </a:rPr>
              <a:t>فعاليتهاي سرمايه </a:t>
            </a:r>
            <a:r>
              <a:rPr lang="fa-IR" sz="3800" b="1" dirty="0">
                <a:solidFill>
                  <a:srgbClr val="FFC000"/>
                </a:solidFill>
                <a:latin typeface="Century Schoolbook" panose="02040604050505020304" pitchFamily="18" charset="0"/>
                <a:cs typeface="B Nazanin" panose="00000400000000000000" pitchFamily="2" charset="-78"/>
              </a:rPr>
              <a:t>گذاري </a:t>
            </a:r>
            <a:endParaRPr lang="fa-IR" sz="3800" b="1" dirty="0" smtClean="0">
              <a:solidFill>
                <a:srgbClr val="FFC000"/>
              </a:solidFill>
              <a:latin typeface="Century Schoolbook" panose="02040604050505020304" pitchFamily="18" charset="0"/>
              <a:cs typeface="B Nazanin" panose="00000400000000000000" pitchFamily="2" charset="-78"/>
            </a:endParaRPr>
          </a:p>
          <a:p>
            <a:pPr marL="457200" lvl="1" indent="0" algn="just" fontAlgn="base">
              <a:lnSpc>
                <a:spcPct val="80000"/>
              </a:lnSpc>
              <a:spcBef>
                <a:spcPct val="50000"/>
              </a:spcBef>
              <a:spcAft>
                <a:spcPct val="0"/>
              </a:spcAft>
              <a:buSzPct val="130000"/>
              <a:buFont typeface="Wingdings" panose="05000000000000000000" pitchFamily="2" charset="2"/>
              <a:buChar char="§"/>
            </a:pPr>
            <a:endParaRPr lang="fa-IR" sz="3800" b="1" dirty="0">
              <a:solidFill>
                <a:srgbClr val="FFC000"/>
              </a:solidFill>
              <a:latin typeface="Century Schoolbook" panose="02040604050505020304" pitchFamily="18" charset="0"/>
              <a:cs typeface="B Nazanin" panose="00000400000000000000" pitchFamily="2" charset="-78"/>
            </a:endParaRPr>
          </a:p>
          <a:p>
            <a:pPr marL="457200" lvl="1" indent="0" algn="just" fontAlgn="base">
              <a:lnSpc>
                <a:spcPct val="80000"/>
              </a:lnSpc>
              <a:spcBef>
                <a:spcPct val="50000"/>
              </a:spcBef>
              <a:spcAft>
                <a:spcPct val="0"/>
              </a:spcAft>
              <a:buSzPct val="130000"/>
              <a:buFont typeface="Wingdings" panose="05000000000000000000" pitchFamily="2" charset="2"/>
              <a:buChar char="§"/>
            </a:pPr>
            <a:r>
              <a:rPr lang="fa-IR" sz="3800" b="1" dirty="0">
                <a:solidFill>
                  <a:srgbClr val="FFC000"/>
                </a:solidFill>
                <a:latin typeface="Century Schoolbook" panose="02040604050505020304" pitchFamily="18" charset="0"/>
                <a:cs typeface="B Nazanin" panose="00000400000000000000" pitchFamily="2" charset="-78"/>
              </a:rPr>
              <a:t> فعاليتهاي تأمين مالي</a:t>
            </a:r>
          </a:p>
          <a:p>
            <a:pPr marL="0" lvl="0" indent="0" rtl="0" fontAlgn="base">
              <a:lnSpc>
                <a:spcPct val="100000"/>
              </a:lnSpc>
              <a:spcBef>
                <a:spcPct val="0"/>
              </a:spcBef>
              <a:spcAft>
                <a:spcPct val="0"/>
              </a:spcAft>
              <a:buNone/>
            </a:pPr>
            <a:r>
              <a:rPr lang="fa-IR" sz="2400" b="1" dirty="0">
                <a:solidFill>
                  <a:srgbClr val="002060"/>
                </a:solidFill>
                <a:latin typeface="Century Schoolbook" panose="02040604050505020304" pitchFamily="18" charset="0"/>
                <a:cs typeface="B Zar" panose="00000400000000000000" pitchFamily="2" charset="-78"/>
              </a:rPr>
              <a:t/>
            </a:r>
            <a:br>
              <a:rPr lang="fa-IR" sz="2400" b="1" dirty="0">
                <a:solidFill>
                  <a:srgbClr val="002060"/>
                </a:solidFill>
                <a:latin typeface="Century Schoolbook" panose="02040604050505020304" pitchFamily="18" charset="0"/>
                <a:cs typeface="B Zar" panose="00000400000000000000" pitchFamily="2" charset="-78"/>
              </a:rPr>
            </a:br>
            <a:endParaRPr lang="fa-IR" sz="2400" b="1" dirty="0">
              <a:solidFill>
                <a:srgbClr val="002060"/>
              </a:solidFill>
              <a:latin typeface="Century Schoolbook" panose="02040604050505020304" pitchFamily="18" charset="0"/>
              <a:cs typeface="Times New Roman" panose="02020603050405020304" pitchFamily="18" charset="0"/>
            </a:endParaRPr>
          </a:p>
          <a:p>
            <a:endParaRPr lang="fa-IR" dirty="0"/>
          </a:p>
        </p:txBody>
      </p:sp>
      <p:sp>
        <p:nvSpPr>
          <p:cNvPr id="4" name="Content Placeholder 3"/>
          <p:cNvSpPr>
            <a:spLocks noGrp="1"/>
          </p:cNvSpPr>
          <p:nvPr>
            <p:ph sz="half" idx="2"/>
          </p:nvPr>
        </p:nvSpPr>
        <p:spPr>
          <a:xfrm>
            <a:off x="6335038" y="1561342"/>
            <a:ext cx="5181600" cy="4966349"/>
          </a:xfrm>
        </p:spPr>
        <p:txBody>
          <a:bodyPr>
            <a:normAutofit fontScale="47500" lnSpcReduction="20000"/>
          </a:bodyPr>
          <a:lstStyle/>
          <a:p>
            <a:pPr marL="0" lvl="0" indent="0" algn="just" fontAlgn="base">
              <a:lnSpc>
                <a:spcPct val="110000"/>
              </a:lnSpc>
              <a:spcBef>
                <a:spcPct val="50000"/>
              </a:spcBef>
              <a:spcAft>
                <a:spcPct val="0"/>
              </a:spcAft>
              <a:buNone/>
            </a:pPr>
            <a:r>
              <a:rPr lang="fa-IR" sz="5100" b="1" dirty="0">
                <a:solidFill>
                  <a:schemeClr val="tx1">
                    <a:lumMod val="85000"/>
                  </a:schemeClr>
                </a:solidFill>
                <a:latin typeface="Century Schoolbook" panose="02040604050505020304" pitchFamily="18" charset="0"/>
                <a:cs typeface="B Nazanin" panose="00000400000000000000" pitchFamily="2" charset="-78"/>
              </a:rPr>
              <a:t>طبق استاندارد شماره 2 ایران ،صورت جريان وجوه نقد بايد منعکس کننده جريانهاي نقدي طي دوره تحت 5 سرفصل اصلي به </a:t>
            </a:r>
            <a:r>
              <a:rPr lang="fa-IR" sz="5100" b="1" dirty="0" smtClean="0">
                <a:solidFill>
                  <a:schemeClr val="tx1">
                    <a:lumMod val="85000"/>
                  </a:schemeClr>
                </a:solidFill>
                <a:latin typeface="Century Schoolbook" panose="02040604050505020304" pitchFamily="18" charset="0"/>
                <a:cs typeface="B Nazanin" panose="00000400000000000000" pitchFamily="2" charset="-78"/>
              </a:rPr>
              <a:t>ترتيب </a:t>
            </a:r>
            <a:r>
              <a:rPr lang="fa-IR" sz="5100" b="1" dirty="0">
                <a:solidFill>
                  <a:schemeClr val="tx1">
                    <a:lumMod val="85000"/>
                  </a:schemeClr>
                </a:solidFill>
                <a:latin typeface="Century Schoolbook" panose="02040604050505020304" pitchFamily="18" charset="0"/>
                <a:cs typeface="B Nazanin" panose="00000400000000000000" pitchFamily="2" charset="-78"/>
              </a:rPr>
              <a:t>زير باشد</a:t>
            </a:r>
            <a:r>
              <a:rPr lang="fa-IR" sz="5100" b="1" dirty="0" smtClean="0">
                <a:solidFill>
                  <a:schemeClr val="tx1">
                    <a:lumMod val="85000"/>
                  </a:schemeClr>
                </a:solidFill>
                <a:latin typeface="Century Schoolbook" panose="02040604050505020304" pitchFamily="18" charset="0"/>
                <a:cs typeface="B Nazanin" panose="00000400000000000000" pitchFamily="2" charset="-78"/>
              </a:rPr>
              <a:t>:</a:t>
            </a:r>
          </a:p>
          <a:p>
            <a:pPr marL="0" lvl="0" indent="0" algn="just" fontAlgn="base">
              <a:lnSpc>
                <a:spcPct val="110000"/>
              </a:lnSpc>
              <a:spcBef>
                <a:spcPct val="50000"/>
              </a:spcBef>
              <a:spcAft>
                <a:spcPct val="0"/>
              </a:spcAft>
              <a:buNone/>
            </a:pPr>
            <a:endParaRPr lang="fa-IR" sz="3600" dirty="0" smtClean="0">
              <a:solidFill>
                <a:srgbClr val="002060"/>
              </a:solidFill>
              <a:latin typeface="Century Schoolbook" panose="02040604050505020304" pitchFamily="18" charset="0"/>
              <a:cs typeface="B Nazanin" panose="00000400000000000000" pitchFamily="2" charset="-78"/>
            </a:endParaRPr>
          </a:p>
          <a:p>
            <a:pPr marL="457200" lvl="1" indent="0" algn="just" fontAlgn="base">
              <a:lnSpc>
                <a:spcPct val="170000"/>
              </a:lnSpc>
              <a:spcBef>
                <a:spcPct val="50000"/>
              </a:spcBef>
              <a:spcAft>
                <a:spcPct val="0"/>
              </a:spcAft>
              <a:buSzPct val="130000"/>
              <a:buFont typeface="Wingdings" panose="05000000000000000000" pitchFamily="2" charset="2"/>
              <a:buChar char="§"/>
            </a:pPr>
            <a:r>
              <a:rPr lang="fa-IR" sz="3600" b="1" dirty="0">
                <a:solidFill>
                  <a:srgbClr val="FFC000"/>
                </a:solidFill>
                <a:latin typeface="Century Schoolbook" panose="02040604050505020304" pitchFamily="18" charset="0"/>
                <a:cs typeface="B Nazanin" panose="00000400000000000000" pitchFamily="2" charset="-78"/>
              </a:rPr>
              <a:t>فعاليتهاي عملياتي</a:t>
            </a:r>
          </a:p>
          <a:p>
            <a:pPr marL="457200" lvl="1" indent="0" algn="just" fontAlgn="base">
              <a:lnSpc>
                <a:spcPct val="170000"/>
              </a:lnSpc>
              <a:spcBef>
                <a:spcPct val="50000"/>
              </a:spcBef>
              <a:spcAft>
                <a:spcPct val="0"/>
              </a:spcAft>
              <a:buSzPct val="130000"/>
              <a:buFont typeface="Wingdings" panose="05000000000000000000" pitchFamily="2" charset="2"/>
              <a:buChar char="§"/>
            </a:pPr>
            <a:r>
              <a:rPr lang="fa-IR" sz="3600" b="1" dirty="0">
                <a:solidFill>
                  <a:srgbClr val="FFC000"/>
                </a:solidFill>
                <a:latin typeface="Century Schoolbook" panose="02040604050505020304" pitchFamily="18" charset="0"/>
                <a:cs typeface="B Nazanin" panose="00000400000000000000" pitchFamily="2" charset="-78"/>
              </a:rPr>
              <a:t> بازده سرمايه گذاريها و سود پرداختي بابت تأمين مالي</a:t>
            </a:r>
          </a:p>
          <a:p>
            <a:pPr marL="457200" lvl="1" indent="0" algn="just" fontAlgn="base">
              <a:lnSpc>
                <a:spcPct val="170000"/>
              </a:lnSpc>
              <a:spcBef>
                <a:spcPct val="50000"/>
              </a:spcBef>
              <a:spcAft>
                <a:spcPct val="0"/>
              </a:spcAft>
              <a:buSzPct val="130000"/>
              <a:buFont typeface="Wingdings" panose="05000000000000000000" pitchFamily="2" charset="2"/>
              <a:buChar char="§"/>
            </a:pPr>
            <a:r>
              <a:rPr lang="fa-IR" sz="3600" b="1" dirty="0">
                <a:solidFill>
                  <a:srgbClr val="FFC000"/>
                </a:solidFill>
                <a:latin typeface="Century Schoolbook" panose="02040604050505020304" pitchFamily="18" charset="0"/>
                <a:cs typeface="B Nazanin" panose="00000400000000000000" pitchFamily="2" charset="-78"/>
              </a:rPr>
              <a:t> ماليات بر درآمد</a:t>
            </a:r>
          </a:p>
          <a:p>
            <a:pPr marL="457200" lvl="1" indent="0" algn="just" fontAlgn="base">
              <a:lnSpc>
                <a:spcPct val="170000"/>
              </a:lnSpc>
              <a:spcBef>
                <a:spcPct val="50000"/>
              </a:spcBef>
              <a:spcAft>
                <a:spcPct val="0"/>
              </a:spcAft>
              <a:buSzPct val="130000"/>
              <a:buFont typeface="Wingdings" panose="05000000000000000000" pitchFamily="2" charset="2"/>
              <a:buChar char="§"/>
            </a:pPr>
            <a:r>
              <a:rPr lang="fa-IR" sz="3600" b="1" dirty="0">
                <a:solidFill>
                  <a:srgbClr val="FFC000"/>
                </a:solidFill>
                <a:latin typeface="Century Schoolbook" panose="02040604050505020304" pitchFamily="18" charset="0"/>
                <a:cs typeface="B Nazanin" panose="00000400000000000000" pitchFamily="2" charset="-78"/>
              </a:rPr>
              <a:t> فعاليتهاي سرمايه گذاري </a:t>
            </a:r>
          </a:p>
          <a:p>
            <a:pPr marL="457200" lvl="1" indent="0" algn="just" fontAlgn="base">
              <a:lnSpc>
                <a:spcPct val="170000"/>
              </a:lnSpc>
              <a:spcBef>
                <a:spcPct val="50000"/>
              </a:spcBef>
              <a:spcAft>
                <a:spcPct val="0"/>
              </a:spcAft>
              <a:buSzPct val="130000"/>
              <a:buFont typeface="Wingdings" panose="05000000000000000000" pitchFamily="2" charset="2"/>
              <a:buChar char="§"/>
            </a:pPr>
            <a:r>
              <a:rPr lang="fa-IR" sz="3600" b="1" dirty="0">
                <a:solidFill>
                  <a:srgbClr val="FFC000"/>
                </a:solidFill>
                <a:latin typeface="Century Schoolbook" panose="02040604050505020304" pitchFamily="18" charset="0"/>
                <a:cs typeface="B Nazanin" panose="00000400000000000000" pitchFamily="2" charset="-78"/>
              </a:rPr>
              <a:t> فعاليتهاي تأمين مالي</a:t>
            </a:r>
          </a:p>
          <a:p>
            <a:pPr marL="0" lvl="0" indent="0" algn="just" fontAlgn="base">
              <a:lnSpc>
                <a:spcPct val="110000"/>
              </a:lnSpc>
              <a:spcBef>
                <a:spcPct val="50000"/>
              </a:spcBef>
              <a:spcAft>
                <a:spcPct val="0"/>
              </a:spcAft>
              <a:buNone/>
            </a:pPr>
            <a:endParaRPr lang="fa-IR" sz="2600" b="1" dirty="0">
              <a:solidFill>
                <a:srgbClr val="002060"/>
              </a:solidFill>
              <a:latin typeface="Century Schoolbook" panose="02040604050505020304" pitchFamily="18" charset="0"/>
              <a:cs typeface="B Zar" panose="00000400000000000000" pitchFamily="2" charset="-78"/>
            </a:endParaRPr>
          </a:p>
        </p:txBody>
      </p:sp>
    </p:spTree>
    <p:extLst>
      <p:ext uri="{BB962C8B-B14F-4D97-AF65-F5344CB8AC3E}">
        <p14:creationId xmlns:p14="http://schemas.microsoft.com/office/powerpoint/2010/main" val="162509593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295"/>
            <a:ext cx="10515600" cy="888909"/>
          </a:xfrm>
        </p:spPr>
        <p:txBody>
          <a:bodyPr>
            <a:normAutofit/>
          </a:bodyPr>
          <a:lstStyle/>
          <a:p>
            <a:pPr algn="ctr"/>
            <a:r>
              <a:rPr lang="fa-IR" sz="3600" dirty="0" smtClean="0">
                <a:solidFill>
                  <a:srgbClr val="FFFF00"/>
                </a:solidFill>
                <a:cs typeface="B Davat" panose="00000400000000000000" pitchFamily="2" charset="-78"/>
              </a:rPr>
              <a:t>اهم استدالات ارایه شده درباره نحوه ارایه صورت جریان وجه نقد</a:t>
            </a:r>
            <a:endParaRPr lang="fa-IR" sz="3600" dirty="0">
              <a:solidFill>
                <a:srgbClr val="FFFF00"/>
              </a:solidFill>
              <a:cs typeface="B Davat"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992833"/>
              </p:ext>
            </p:extLst>
          </p:nvPr>
        </p:nvGraphicFramePr>
        <p:xfrm>
          <a:off x="838200" y="938151"/>
          <a:ext cx="10515600" cy="5730658"/>
        </p:xfrm>
        <a:graphic>
          <a:graphicData uri="http://schemas.openxmlformats.org/drawingml/2006/table">
            <a:tbl>
              <a:tblPr rtl="1" firstRow="1" bandRow="1">
                <a:tableStyleId>{5C22544A-7EE6-4342-B048-85BDC9FD1C3A}</a:tableStyleId>
              </a:tblPr>
              <a:tblGrid>
                <a:gridCol w="720634"/>
                <a:gridCol w="3474720"/>
                <a:gridCol w="3004457"/>
                <a:gridCol w="3315789"/>
              </a:tblGrid>
              <a:tr h="498258">
                <a:tc>
                  <a:txBody>
                    <a:bodyPr/>
                    <a:lstStyle/>
                    <a:p>
                      <a:pPr rtl="1"/>
                      <a:r>
                        <a:rPr lang="fa-IR" dirty="0" smtClean="0"/>
                        <a:t>ردیف </a:t>
                      </a:r>
                      <a:endParaRPr lang="fa-IR" dirty="0"/>
                    </a:p>
                  </a:txBody>
                  <a:tcPr/>
                </a:tc>
                <a:tc>
                  <a:txBody>
                    <a:bodyPr/>
                    <a:lstStyle/>
                    <a:p>
                      <a:pPr rtl="1"/>
                      <a:r>
                        <a:rPr lang="fa-IR" dirty="0" smtClean="0"/>
                        <a:t>عنوان</a:t>
                      </a:r>
                      <a:endParaRPr lang="fa-IR" dirty="0"/>
                    </a:p>
                  </a:txBody>
                  <a:tcPr/>
                </a:tc>
                <a:tc>
                  <a:txBody>
                    <a:bodyPr/>
                    <a:lstStyle/>
                    <a:p>
                      <a:pPr rtl="1"/>
                      <a:r>
                        <a:rPr lang="fa-IR" dirty="0" smtClean="0"/>
                        <a:t>استدال ایران</a:t>
                      </a:r>
                      <a:endParaRPr lang="fa-IR" dirty="0"/>
                    </a:p>
                  </a:txBody>
                  <a:tcPr/>
                </a:tc>
                <a:tc>
                  <a:txBody>
                    <a:bodyPr/>
                    <a:lstStyle/>
                    <a:p>
                      <a:pPr rtl="1"/>
                      <a:r>
                        <a:rPr lang="fa-IR" dirty="0" smtClean="0"/>
                        <a:t>استدال بین المللی </a:t>
                      </a:r>
                      <a:endParaRPr lang="fa-IR" dirty="0"/>
                    </a:p>
                  </a:txBody>
                  <a:tcPr/>
                </a:tc>
              </a:tr>
              <a:tr h="370840">
                <a:tc>
                  <a:txBody>
                    <a:bodyPr/>
                    <a:lstStyle/>
                    <a:p>
                      <a:pPr rtl="1"/>
                      <a:r>
                        <a:rPr lang="fa-IR" dirty="0" smtClean="0"/>
                        <a:t>1-</a:t>
                      </a:r>
                      <a:endParaRPr lang="fa-IR" dirty="0"/>
                    </a:p>
                  </a:txBody>
                  <a:tcPr/>
                </a:tc>
                <a:tc>
                  <a:txBody>
                    <a:bodyPr/>
                    <a:lstStyle/>
                    <a:p>
                      <a:pPr algn="ctr" rtl="1"/>
                      <a:r>
                        <a:rPr lang="fa-IR" dirty="0" smtClean="0"/>
                        <a:t>تعداد طبقات</a:t>
                      </a:r>
                      <a:endParaRPr lang="fa-IR" dirty="0"/>
                    </a:p>
                  </a:txBody>
                  <a:tcPr/>
                </a:tc>
                <a:tc>
                  <a:txBody>
                    <a:bodyPr/>
                    <a:lstStyle/>
                    <a:p>
                      <a:pPr rtl="1"/>
                      <a:r>
                        <a:rPr lang="fa-IR" dirty="0" smtClean="0"/>
                        <a:t>مطابق با ادبیات مالی و این که بازده وسود پرداختی بابت تامین مالی به ساختار سرمایه مرتبط است و فاقد ویژگی مرتبط با</a:t>
                      </a:r>
                      <a:r>
                        <a:rPr lang="fa-IR" baseline="0" dirty="0" smtClean="0"/>
                        <a:t> سایر طبقات است </a:t>
                      </a:r>
                      <a:endParaRPr lang="fa-IR" dirty="0"/>
                    </a:p>
                  </a:txBody>
                  <a:tcPr/>
                </a:tc>
                <a:tc>
                  <a:txBody>
                    <a:bodyPr/>
                    <a:lstStyle/>
                    <a:p>
                      <a:pPr rtl="1"/>
                      <a:r>
                        <a:rPr lang="fa-IR" dirty="0" smtClean="0"/>
                        <a:t>مطابق با ادبیات مالی چون برای تصمیم گیری</a:t>
                      </a:r>
                      <a:r>
                        <a:rPr lang="fa-IR" baseline="0" dirty="0" smtClean="0"/>
                        <a:t> سودمند است</a:t>
                      </a:r>
                      <a:endParaRPr lang="fa-IR" dirty="0"/>
                    </a:p>
                  </a:txBody>
                  <a:tcPr/>
                </a:tc>
              </a:tr>
              <a:tr h="370840">
                <a:tc>
                  <a:txBody>
                    <a:bodyPr/>
                    <a:lstStyle/>
                    <a:p>
                      <a:pPr rtl="1"/>
                      <a:r>
                        <a:rPr lang="fa-IR" dirty="0" smtClean="0"/>
                        <a:t>2-</a:t>
                      </a:r>
                      <a:endParaRPr lang="fa-IR" dirty="0"/>
                    </a:p>
                  </a:txBody>
                  <a:tcPr/>
                </a:tc>
                <a:tc>
                  <a:txBody>
                    <a:bodyPr/>
                    <a:lstStyle/>
                    <a:p>
                      <a:pPr rtl="1"/>
                      <a:r>
                        <a:rPr lang="fa-IR" dirty="0" smtClean="0"/>
                        <a:t>نحوه ارایه فعالیتهای عملیاتی</a:t>
                      </a:r>
                      <a:endParaRPr lang="fa-IR" dirty="0"/>
                    </a:p>
                  </a:txBody>
                  <a:tcPr/>
                </a:tc>
                <a:tc>
                  <a:txBody>
                    <a:bodyPr/>
                    <a:lstStyle/>
                    <a:p>
                      <a:pPr rtl="1"/>
                      <a:r>
                        <a:rPr lang="fa-IR" dirty="0" smtClean="0"/>
                        <a:t>عدم ارتباط</a:t>
                      </a:r>
                      <a:r>
                        <a:rPr lang="fa-IR" baseline="0" dirty="0" smtClean="0"/>
                        <a:t> عملیات با ساختار سرمایه</a:t>
                      </a:r>
                      <a:endParaRPr lang="fa-IR" dirty="0"/>
                    </a:p>
                  </a:txBody>
                  <a:tcPr/>
                </a:tc>
                <a:tc>
                  <a:txBody>
                    <a:bodyPr/>
                    <a:lstStyle/>
                    <a:p>
                      <a:pPr rtl="1"/>
                      <a:r>
                        <a:rPr lang="fa-IR" dirty="0" smtClean="0"/>
                        <a:t>هرآنچه که سرمایه گذاری و تامین مالی نباشد عملیاتی محسوب میشود</a:t>
                      </a:r>
                      <a:endParaRPr lang="fa-IR" dirty="0"/>
                    </a:p>
                  </a:txBody>
                  <a:tcPr/>
                </a:tc>
              </a:tr>
              <a:tr h="370840">
                <a:tc>
                  <a:txBody>
                    <a:bodyPr/>
                    <a:lstStyle/>
                    <a:p>
                      <a:pPr rtl="1"/>
                      <a:r>
                        <a:rPr lang="fa-IR" dirty="0" smtClean="0"/>
                        <a:t>3-</a:t>
                      </a:r>
                      <a:endParaRPr lang="fa-IR" dirty="0"/>
                    </a:p>
                  </a:txBody>
                  <a:tcPr/>
                </a:tc>
                <a:tc>
                  <a:txBody>
                    <a:bodyPr/>
                    <a:lstStyle/>
                    <a:p>
                      <a:pPr rtl="1"/>
                      <a:r>
                        <a:rPr lang="fa-IR" dirty="0" smtClean="0"/>
                        <a:t>نحوه ارایه مالیات عملکرد</a:t>
                      </a:r>
                      <a:endParaRPr lang="fa-IR" dirty="0"/>
                    </a:p>
                  </a:txBody>
                  <a:tcPr/>
                </a:tc>
                <a:tc>
                  <a:txBody>
                    <a:bodyPr/>
                    <a:lstStyle/>
                    <a:p>
                      <a:pPr rtl="1"/>
                      <a:r>
                        <a:rPr lang="fa-IR" dirty="0" smtClean="0"/>
                        <a:t>قضاوتی بودن تخصیص مالیات بخش های متفاوت</a:t>
                      </a:r>
                      <a:endParaRPr lang="fa-IR" dirty="0"/>
                    </a:p>
                  </a:txBody>
                  <a:tcPr/>
                </a:tc>
                <a:tc>
                  <a:txBody>
                    <a:bodyPr/>
                    <a:lstStyle/>
                    <a:p>
                      <a:pPr rtl="1"/>
                      <a:r>
                        <a:rPr lang="fa-IR" dirty="0" smtClean="0"/>
                        <a:t>مطابقت با مفهوم محاسبه سود خالص </a:t>
                      </a:r>
                      <a:endParaRPr lang="fa-IR" dirty="0"/>
                    </a:p>
                  </a:txBody>
                  <a:tcPr/>
                </a:tc>
              </a:tr>
              <a:tr h="370840">
                <a:tc>
                  <a:txBody>
                    <a:bodyPr/>
                    <a:lstStyle/>
                    <a:p>
                      <a:pPr rtl="1"/>
                      <a:r>
                        <a:rPr lang="fa-IR" dirty="0" smtClean="0"/>
                        <a:t>4-</a:t>
                      </a:r>
                      <a:endParaRPr lang="fa-IR" dirty="0"/>
                    </a:p>
                  </a:txBody>
                  <a:tcPr/>
                </a:tc>
                <a:tc>
                  <a:txBody>
                    <a:bodyPr/>
                    <a:lstStyle/>
                    <a:p>
                      <a:pPr rtl="1"/>
                      <a:r>
                        <a:rPr lang="fa-IR" dirty="0" smtClean="0"/>
                        <a:t>نحوه ارایه استهلاک</a:t>
                      </a:r>
                      <a:endParaRPr lang="fa-IR" dirty="0"/>
                    </a:p>
                  </a:txBody>
                  <a:tcPr/>
                </a:tc>
                <a:tc>
                  <a:txBody>
                    <a:bodyPr/>
                    <a:lstStyle/>
                    <a:p>
                      <a:pPr rtl="1"/>
                      <a:r>
                        <a:rPr lang="fa-IR" dirty="0" smtClean="0"/>
                        <a:t>هزینه غیرنقدی است</a:t>
                      </a:r>
                      <a:endParaRPr lang="fa-IR" dirty="0"/>
                    </a:p>
                  </a:txBody>
                  <a:tcPr/>
                </a:tc>
                <a:tc>
                  <a:txBody>
                    <a:bodyPr/>
                    <a:lstStyle/>
                    <a:p>
                      <a:pPr rtl="1"/>
                      <a:r>
                        <a:rPr lang="fa-IR" dirty="0" smtClean="0"/>
                        <a:t>هزینه های غیرنقدی است</a:t>
                      </a:r>
                      <a:endParaRPr lang="fa-IR" dirty="0"/>
                    </a:p>
                  </a:txBody>
                  <a:tcPr/>
                </a:tc>
              </a:tr>
              <a:tr h="370840">
                <a:tc>
                  <a:txBody>
                    <a:bodyPr/>
                    <a:lstStyle/>
                    <a:p>
                      <a:pPr rtl="1"/>
                      <a:r>
                        <a:rPr lang="fa-IR" dirty="0" smtClean="0"/>
                        <a:t>5-</a:t>
                      </a:r>
                      <a:endParaRPr lang="fa-IR" dirty="0"/>
                    </a:p>
                  </a:txBody>
                  <a:tcPr/>
                </a:tc>
                <a:tc>
                  <a:txBody>
                    <a:bodyPr/>
                    <a:lstStyle/>
                    <a:p>
                      <a:pPr rtl="1"/>
                      <a:r>
                        <a:rPr lang="fa-IR" dirty="0" smtClean="0"/>
                        <a:t>نحوه ارایه مزایای پایان خدمت</a:t>
                      </a:r>
                      <a:endParaRPr lang="fa-IR" dirty="0"/>
                    </a:p>
                  </a:txBody>
                  <a:tcPr/>
                </a:tc>
                <a:tc>
                  <a:txBody>
                    <a:bodyPr/>
                    <a:lstStyle/>
                    <a:p>
                      <a:pPr rtl="1"/>
                      <a:r>
                        <a:rPr lang="fa-IR" dirty="0" smtClean="0"/>
                        <a:t>هزینه غیرنقدی است</a:t>
                      </a:r>
                      <a:endParaRPr lang="fa-IR" dirty="0"/>
                    </a:p>
                  </a:txBody>
                  <a:tcPr/>
                </a:tc>
                <a:tc>
                  <a:txBody>
                    <a:bodyPr/>
                    <a:lstStyle/>
                    <a:p>
                      <a:pPr rtl="1"/>
                      <a:r>
                        <a:rPr lang="fa-IR" dirty="0" smtClean="0"/>
                        <a:t>هزینه غیرنقدی است</a:t>
                      </a:r>
                      <a:endParaRPr lang="fa-IR" dirty="0"/>
                    </a:p>
                  </a:txBody>
                  <a:tcPr/>
                </a:tc>
              </a:tr>
              <a:tr h="370840">
                <a:tc>
                  <a:txBody>
                    <a:bodyPr/>
                    <a:lstStyle/>
                    <a:p>
                      <a:pPr rtl="1"/>
                      <a:r>
                        <a:rPr lang="fa-IR" dirty="0" smtClean="0"/>
                        <a:t>6-</a:t>
                      </a:r>
                      <a:endParaRPr lang="fa-IR" dirty="0"/>
                    </a:p>
                  </a:txBody>
                  <a:tcPr/>
                </a:tc>
                <a:tc>
                  <a:txBody>
                    <a:bodyPr/>
                    <a:lstStyle/>
                    <a:p>
                      <a:pPr rtl="1"/>
                      <a:r>
                        <a:rPr lang="fa-IR" dirty="0" smtClean="0"/>
                        <a:t>نحوه ارایه  وام</a:t>
                      </a:r>
                      <a:r>
                        <a:rPr lang="fa-IR" baseline="0" dirty="0" smtClean="0"/>
                        <a:t> های اعطایی به کارکنان</a:t>
                      </a:r>
                      <a:endParaRPr lang="fa-IR" dirty="0"/>
                    </a:p>
                  </a:txBody>
                  <a:tcPr/>
                </a:tc>
                <a:tc>
                  <a:txBody>
                    <a:bodyPr/>
                    <a:lstStyle/>
                    <a:p>
                      <a:pPr rtl="1"/>
                      <a:r>
                        <a:rPr lang="fa-IR" dirty="0" smtClean="0"/>
                        <a:t>مرتبط با عملیات واحد تجاری است</a:t>
                      </a:r>
                      <a:endParaRPr lang="fa-IR" dirty="0"/>
                    </a:p>
                  </a:txBody>
                  <a:tcPr/>
                </a:tc>
                <a:tc>
                  <a:txBody>
                    <a:bodyPr/>
                    <a:lstStyle/>
                    <a:p>
                      <a:pPr rtl="1"/>
                      <a:r>
                        <a:rPr lang="fa-IR" dirty="0" smtClean="0"/>
                        <a:t>تفاوتی بین وام های اعطایی بین اشخاص مختلف نیست </a:t>
                      </a:r>
                      <a:endParaRPr lang="fa-IR" dirty="0"/>
                    </a:p>
                  </a:txBody>
                  <a:tcPr/>
                </a:tc>
              </a:tr>
              <a:tr h="370840">
                <a:tc>
                  <a:txBody>
                    <a:bodyPr/>
                    <a:lstStyle/>
                    <a:p>
                      <a:pPr rtl="1"/>
                      <a:r>
                        <a:rPr lang="fa-IR" dirty="0" smtClean="0"/>
                        <a:t>7-</a:t>
                      </a:r>
                      <a:endParaRPr lang="fa-IR" dirty="0"/>
                    </a:p>
                  </a:txBody>
                  <a:tcPr/>
                </a:tc>
                <a:tc>
                  <a:txBody>
                    <a:bodyPr/>
                    <a:lstStyle/>
                    <a:p>
                      <a:pPr rtl="1"/>
                      <a:r>
                        <a:rPr lang="fa-IR" dirty="0" smtClean="0"/>
                        <a:t>نحوه ارائه</a:t>
                      </a:r>
                      <a:r>
                        <a:rPr lang="fa-IR" baseline="0" dirty="0" smtClean="0"/>
                        <a:t> سودوزیان غیرعملیاتی واگذاری داراییهای غیرجاری</a:t>
                      </a:r>
                      <a:endParaRPr lang="fa-IR" dirty="0"/>
                    </a:p>
                  </a:txBody>
                  <a:tcPr/>
                </a:tc>
                <a:tc>
                  <a:txBody>
                    <a:bodyPr/>
                    <a:lstStyle/>
                    <a:p>
                      <a:pPr rtl="1"/>
                      <a:r>
                        <a:rPr lang="fa-IR" dirty="0" smtClean="0"/>
                        <a:t>پیامد تصمیم های سرمایه گذاری است</a:t>
                      </a:r>
                      <a:endParaRPr lang="fa-IR"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rPr>
                        <a:t>پیامد تصمیم های سرمایه گذاری است</a:t>
                      </a:r>
                      <a:endParaRPr kumimoji="0" lang="fa-IR" sz="1800" b="0" i="0" u="none" strike="noStrike" kern="1200" cap="none" spc="0" normalizeH="0" baseline="0" noProof="0" dirty="0">
                        <a:ln>
                          <a:noFill/>
                        </a:ln>
                        <a:solidFill>
                          <a:prstClr val="black"/>
                        </a:solidFill>
                        <a:effectLst/>
                        <a:uLnTx/>
                        <a:uFillTx/>
                        <a:latin typeface="+mn-lt"/>
                      </a:endParaRPr>
                    </a:p>
                  </a:txBody>
                  <a:tcPr/>
                </a:tc>
              </a:tr>
              <a:tr h="370840">
                <a:tc>
                  <a:txBody>
                    <a:bodyPr/>
                    <a:lstStyle/>
                    <a:p>
                      <a:pPr rtl="1"/>
                      <a:r>
                        <a:rPr lang="fa-IR" dirty="0" smtClean="0"/>
                        <a:t>8-</a:t>
                      </a:r>
                      <a:endParaRPr lang="fa-IR" dirty="0"/>
                    </a:p>
                  </a:txBody>
                  <a:tcPr/>
                </a:tc>
                <a:tc>
                  <a:txBody>
                    <a:bodyPr/>
                    <a:lstStyle/>
                    <a:p>
                      <a:pPr rtl="1"/>
                      <a:r>
                        <a:rPr lang="fa-IR" dirty="0" smtClean="0"/>
                        <a:t>پرداختهای خرید نسیه های  بلند مدت</a:t>
                      </a:r>
                      <a:endParaRPr lang="fa-IR"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rPr>
                        <a:t>مرتبط با عملیات واحد تجاری است</a:t>
                      </a:r>
                      <a:endParaRPr kumimoji="0" lang="fa-IR" sz="1800" b="0" i="0" u="none" strike="noStrike" kern="1200" cap="none" spc="0" normalizeH="0" baseline="0" noProof="0" dirty="0">
                        <a:ln>
                          <a:noFill/>
                        </a:ln>
                        <a:solidFill>
                          <a:prstClr val="black"/>
                        </a:solidFill>
                        <a:effectLst/>
                        <a:uLnTx/>
                        <a:uFillTx/>
                        <a:latin typeface="+mn-l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rPr>
                        <a:t>مرتبط با عملیات واحد تجاری است</a:t>
                      </a:r>
                      <a:endParaRPr kumimoji="0" lang="fa-IR" sz="1800" b="0" i="0" u="none" strike="noStrike" kern="1200" cap="none" spc="0" normalizeH="0" baseline="0" noProof="0" dirty="0">
                        <a:ln>
                          <a:noFill/>
                        </a:ln>
                        <a:solidFill>
                          <a:prstClr val="black"/>
                        </a:solidFill>
                        <a:effectLst/>
                        <a:uLnTx/>
                        <a:uFillTx/>
                        <a:latin typeface="+mn-lt"/>
                      </a:endParaRPr>
                    </a:p>
                  </a:txBody>
                  <a:tcPr/>
                </a:tc>
              </a:tr>
              <a:tr h="370840">
                <a:tc>
                  <a:txBody>
                    <a:bodyPr/>
                    <a:lstStyle/>
                    <a:p>
                      <a:pPr rtl="1"/>
                      <a:r>
                        <a:rPr lang="fa-IR" dirty="0" smtClean="0"/>
                        <a:t>9-</a:t>
                      </a:r>
                      <a:endParaRPr lang="fa-IR" dirty="0"/>
                    </a:p>
                  </a:txBody>
                  <a:tcPr/>
                </a:tc>
                <a:tc>
                  <a:txBody>
                    <a:bodyPr/>
                    <a:lstStyle/>
                    <a:p>
                      <a:pPr rtl="1"/>
                      <a:r>
                        <a:rPr lang="fa-IR" dirty="0" smtClean="0"/>
                        <a:t>دریافتهای</a:t>
                      </a:r>
                      <a:r>
                        <a:rPr lang="fa-IR" baseline="0" dirty="0" smtClean="0"/>
                        <a:t> فروش نسیه بلند مدت</a:t>
                      </a:r>
                      <a:endParaRPr lang="fa-IR"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rPr>
                        <a:t>مرتبط با عملیات واحد تجاری است</a:t>
                      </a:r>
                      <a:endParaRPr kumimoji="0" lang="fa-IR" sz="1800" b="0" i="0" u="none" strike="noStrike" kern="1200" cap="none" spc="0" normalizeH="0" baseline="0" noProof="0" dirty="0">
                        <a:ln>
                          <a:noFill/>
                        </a:ln>
                        <a:solidFill>
                          <a:prstClr val="black"/>
                        </a:solidFill>
                        <a:effectLst/>
                        <a:uLnTx/>
                        <a:uFillTx/>
                        <a:latin typeface="+mn-lt"/>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rPr>
                        <a:t>مرتبط با عملیات واحد تجاری است</a:t>
                      </a:r>
                      <a:endParaRPr kumimoji="0" lang="fa-IR" sz="1800" b="0" i="0" u="none" strike="noStrike" kern="1200" cap="none" spc="0" normalizeH="0" baseline="0" noProof="0" dirty="0">
                        <a:ln>
                          <a:noFill/>
                        </a:ln>
                        <a:solidFill>
                          <a:prstClr val="black"/>
                        </a:solidFill>
                        <a:effectLst/>
                        <a:uLnTx/>
                        <a:uFillTx/>
                        <a:latin typeface="+mn-lt"/>
                      </a:endParaRPr>
                    </a:p>
                  </a:txBody>
                  <a:tcPr/>
                </a:tc>
              </a:tr>
            </a:tbl>
          </a:graphicData>
        </a:graphic>
      </p:graphicFrame>
    </p:spTree>
    <p:extLst>
      <p:ext uri="{BB962C8B-B14F-4D97-AF65-F5344CB8AC3E}">
        <p14:creationId xmlns:p14="http://schemas.microsoft.com/office/powerpoint/2010/main" val="309308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984" y="870973"/>
            <a:ext cx="9144000" cy="1291459"/>
          </a:xfrm>
        </p:spPr>
        <p:txBody>
          <a:bodyPr>
            <a:normAutofit/>
          </a:bodyPr>
          <a:lstStyle/>
          <a:p>
            <a:endParaRPr lang="fa-IR" dirty="0"/>
          </a:p>
        </p:txBody>
      </p:sp>
      <p:sp>
        <p:nvSpPr>
          <p:cNvPr id="3" name="Subtitle 2"/>
          <p:cNvSpPr>
            <a:spLocks noGrp="1"/>
          </p:cNvSpPr>
          <p:nvPr>
            <p:ph type="subTitle" idx="1"/>
          </p:nvPr>
        </p:nvSpPr>
        <p:spPr>
          <a:xfrm>
            <a:off x="1152396" y="1124466"/>
            <a:ext cx="9832930" cy="4585400"/>
          </a:xfrm>
        </p:spPr>
        <p:txBody>
          <a:bodyPr/>
          <a:lstStyle/>
          <a:p>
            <a:endParaRPr lang="en-US" b="1" dirty="0" smtClean="0"/>
          </a:p>
          <a:p>
            <a:endParaRPr lang="fa-IR" b="1" dirty="0" smtClean="0"/>
          </a:p>
          <a:p>
            <a:endParaRPr lang="fa-IR" b="1" dirty="0"/>
          </a:p>
          <a:p>
            <a:endParaRPr lang="en-US" b="1" dirty="0"/>
          </a:p>
          <a:p>
            <a:pPr algn="ctr"/>
            <a:r>
              <a:rPr lang="fa-IR" sz="2400" b="1" dirty="0" smtClean="0">
                <a:solidFill>
                  <a:srgbClr val="FFC000"/>
                </a:solidFill>
                <a:cs typeface="B Yekan" panose="00000400000000000000" pitchFamily="2" charset="-78"/>
              </a:rPr>
              <a:t>صورت جریان وجوه نقد دارای سه بخش است که نمیتوان آنها را ازهم جدا دانست </a:t>
            </a:r>
            <a:endParaRPr lang="en-US" sz="2400" b="1" dirty="0">
              <a:solidFill>
                <a:srgbClr val="FFC000"/>
              </a:solidFill>
              <a:cs typeface="B Yeka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477142598"/>
              </p:ext>
            </p:extLst>
          </p:nvPr>
        </p:nvGraphicFramePr>
        <p:xfrm>
          <a:off x="2141445" y="3933483"/>
          <a:ext cx="8128000" cy="1483360"/>
        </p:xfrm>
        <a:graphic>
          <a:graphicData uri="http://schemas.openxmlformats.org/drawingml/2006/table">
            <a:tbl>
              <a:tblPr rtl="1" firstRow="1" bandRow="1">
                <a:tableStyleId>{5C22544A-7EE6-4342-B048-85BDC9FD1C3A}</a:tableStyleId>
              </a:tblPr>
              <a:tblGrid>
                <a:gridCol w="4064000"/>
                <a:gridCol w="4064000"/>
              </a:tblGrid>
              <a:tr h="370840">
                <a:tc>
                  <a:txBody>
                    <a:bodyPr/>
                    <a:lstStyle/>
                    <a:p>
                      <a:pPr rtl="1"/>
                      <a:r>
                        <a:rPr lang="fa-IR" dirty="0" smtClean="0"/>
                        <a:t>شرح / عنوان</a:t>
                      </a:r>
                      <a:endParaRPr lang="fa-IR" dirty="0"/>
                    </a:p>
                  </a:txBody>
                  <a:tcPr/>
                </a:tc>
                <a:tc>
                  <a:txBody>
                    <a:bodyPr/>
                    <a:lstStyle/>
                    <a:p>
                      <a:pPr rtl="1"/>
                      <a:r>
                        <a:rPr lang="fa-IR" dirty="0" smtClean="0"/>
                        <a:t>جایگاه صورتهای مالی </a:t>
                      </a:r>
                      <a:endParaRPr lang="fa-IR" dirty="0"/>
                    </a:p>
                  </a:txBody>
                  <a:tcPr/>
                </a:tc>
              </a:tr>
              <a:tr h="370840">
                <a:tc>
                  <a:txBody>
                    <a:bodyPr/>
                    <a:lstStyle/>
                    <a:p>
                      <a:pPr rtl="1"/>
                      <a:r>
                        <a:rPr lang="fa-IR" dirty="0" smtClean="0"/>
                        <a:t>صورت جریان وجوه</a:t>
                      </a:r>
                      <a:r>
                        <a:rPr lang="fa-IR" baseline="0" dirty="0" smtClean="0"/>
                        <a:t> نقد</a:t>
                      </a:r>
                      <a:endParaRPr lang="fa-IR" dirty="0"/>
                    </a:p>
                  </a:txBody>
                  <a:tcPr/>
                </a:tc>
                <a:tc>
                  <a:txBody>
                    <a:bodyPr/>
                    <a:lstStyle/>
                    <a:p>
                      <a:pPr rtl="1"/>
                      <a:r>
                        <a:rPr lang="fa-IR" dirty="0" smtClean="0"/>
                        <a:t>جزءیکی از صورتهای مالی اساسی</a:t>
                      </a:r>
                      <a:endParaRPr lang="fa-IR" dirty="0"/>
                    </a:p>
                  </a:txBody>
                  <a:tcPr/>
                </a:tc>
              </a:tr>
              <a:tr h="370840">
                <a:tc>
                  <a:txBody>
                    <a:bodyPr/>
                    <a:lstStyle/>
                    <a:p>
                      <a:pPr rtl="1"/>
                      <a:r>
                        <a:rPr lang="fa-IR" dirty="0" smtClean="0"/>
                        <a:t>صورت تطبیق</a:t>
                      </a:r>
                      <a:r>
                        <a:rPr lang="fa-IR" baseline="0" dirty="0" smtClean="0"/>
                        <a:t> سود (زیان)عملیاتی</a:t>
                      </a:r>
                      <a:endParaRPr lang="fa-IR" dirty="0"/>
                    </a:p>
                  </a:txBody>
                  <a:tcPr/>
                </a:tc>
                <a:tc>
                  <a:txBody>
                    <a:bodyPr/>
                    <a:lstStyle/>
                    <a:p>
                      <a:pPr rtl="1"/>
                      <a:r>
                        <a:rPr lang="fa-IR" dirty="0" smtClean="0"/>
                        <a:t>جزءیاداشتهای توضیحی</a:t>
                      </a:r>
                      <a:endParaRPr lang="fa-IR" dirty="0"/>
                    </a:p>
                  </a:txBody>
                  <a:tcPr/>
                </a:tc>
              </a:tr>
              <a:tr h="370840">
                <a:tc>
                  <a:txBody>
                    <a:bodyPr/>
                    <a:lstStyle/>
                    <a:p>
                      <a:pPr rtl="1"/>
                      <a:r>
                        <a:rPr lang="fa-IR" dirty="0" smtClean="0"/>
                        <a:t>مبادلات غیرنقدی </a:t>
                      </a:r>
                      <a:endParaRPr lang="fa-IR" dirty="0"/>
                    </a:p>
                  </a:txBody>
                  <a:tcPr/>
                </a:tc>
                <a:tc>
                  <a:txBody>
                    <a:bodyPr/>
                    <a:lstStyle/>
                    <a:p>
                      <a:pPr rtl="1"/>
                      <a:r>
                        <a:rPr lang="fa-IR" dirty="0" smtClean="0"/>
                        <a:t>جزءیادداشتهای توضیحی</a:t>
                      </a:r>
                      <a:endParaRPr lang="fa-IR" dirty="0"/>
                    </a:p>
                  </a:txBody>
                  <a:tcPr/>
                </a:tc>
              </a:tr>
            </a:tbl>
          </a:graphicData>
        </a:graphic>
      </p:graphicFrame>
      <p:sp>
        <p:nvSpPr>
          <p:cNvPr id="4" name="Horizontal Scroll 3"/>
          <p:cNvSpPr/>
          <p:nvPr/>
        </p:nvSpPr>
        <p:spPr>
          <a:xfrm>
            <a:off x="2490952" y="491900"/>
            <a:ext cx="7003777" cy="1753643"/>
          </a:xfrm>
          <a:prstGeom prst="horizontalScroll">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sz="3600" dirty="0">
                <a:solidFill>
                  <a:schemeClr val="bg1"/>
                </a:solidFill>
                <a:latin typeface="Andalus" panose="02020603050405020304" pitchFamily="18" charset="-78"/>
                <a:cs typeface="B Titr" panose="00000700000000000000" pitchFamily="2" charset="-78"/>
              </a:rPr>
              <a:t>شکل استاندارد صورت جریان وجوه نقد</a:t>
            </a:r>
          </a:p>
        </p:txBody>
      </p:sp>
    </p:spTree>
    <p:extLst>
      <p:ext uri="{BB962C8B-B14F-4D97-AF65-F5344CB8AC3E}">
        <p14:creationId xmlns:p14="http://schemas.microsoft.com/office/powerpoint/2010/main" val="18356638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900" b="1" cap="small" dirty="0">
                <a:solidFill>
                  <a:srgbClr val="FF0000"/>
                </a:solidFill>
                <a:latin typeface="Century Schoolbook"/>
                <a:cs typeface="B Titr" pitchFamily="2" charset="-78"/>
              </a:rPr>
              <a:t>روشهاي گزارشگري جريانهاي نقدي ناشي از فعاليتهاي عملياتي</a:t>
            </a:r>
            <a:endParaRPr lang="en-US" dirty="0"/>
          </a:p>
        </p:txBody>
      </p:sp>
      <p:sp>
        <p:nvSpPr>
          <p:cNvPr id="3" name="Text Placeholder 2"/>
          <p:cNvSpPr>
            <a:spLocks noGrp="1"/>
          </p:cNvSpPr>
          <p:nvPr>
            <p:ph type="body" idx="1"/>
          </p:nvPr>
        </p:nvSpPr>
        <p:spPr>
          <a:xfrm>
            <a:off x="936625" y="1298418"/>
            <a:ext cx="5157787" cy="554830"/>
          </a:xfrm>
        </p:spPr>
        <p:txBody>
          <a:bodyPr>
            <a:normAutofit fontScale="25000" lnSpcReduction="20000"/>
          </a:bodyPr>
          <a:lstStyle/>
          <a:p>
            <a:pPr lvl="0" algn="ctr" fontAlgn="base">
              <a:lnSpc>
                <a:spcPct val="100000"/>
              </a:lnSpc>
              <a:spcBef>
                <a:spcPct val="50000"/>
              </a:spcBef>
              <a:spcAft>
                <a:spcPct val="0"/>
              </a:spcAft>
            </a:pPr>
            <a:endParaRPr lang="fa-IR" altLang="en-US" sz="5400" dirty="0" smtClean="0">
              <a:solidFill>
                <a:prstClr val="black"/>
              </a:solidFill>
              <a:latin typeface="Century Schoolbook" pitchFamily="18" charset="0"/>
              <a:cs typeface="B Titr" pitchFamily="2" charset="-78"/>
            </a:endParaRPr>
          </a:p>
          <a:p>
            <a:pPr lvl="0" algn="ctr" fontAlgn="base">
              <a:lnSpc>
                <a:spcPct val="100000"/>
              </a:lnSpc>
              <a:spcBef>
                <a:spcPct val="50000"/>
              </a:spcBef>
              <a:spcAft>
                <a:spcPct val="0"/>
              </a:spcAft>
            </a:pPr>
            <a:r>
              <a:rPr lang="fa-IR" altLang="en-US" sz="11200" dirty="0" smtClean="0">
                <a:solidFill>
                  <a:srgbClr val="FFC000"/>
                </a:solidFill>
                <a:latin typeface="Century Schoolbook" pitchFamily="18" charset="0"/>
                <a:cs typeface="B Titr" pitchFamily="2" charset="-78"/>
              </a:rPr>
              <a:t>روش </a:t>
            </a:r>
            <a:r>
              <a:rPr lang="fa-IR" altLang="en-US" sz="11200" dirty="0">
                <a:solidFill>
                  <a:srgbClr val="FFC000"/>
                </a:solidFill>
                <a:latin typeface="Century Schoolbook" pitchFamily="18" charset="0"/>
                <a:cs typeface="B Titr" pitchFamily="2" charset="-78"/>
              </a:rPr>
              <a:t>غيرمستقيم</a:t>
            </a:r>
          </a:p>
          <a:p>
            <a:endParaRPr lang="en-US" dirty="0"/>
          </a:p>
        </p:txBody>
      </p:sp>
      <p:sp>
        <p:nvSpPr>
          <p:cNvPr id="4" name="Content Placeholder 3"/>
          <p:cNvSpPr>
            <a:spLocks noGrp="1"/>
          </p:cNvSpPr>
          <p:nvPr>
            <p:ph sz="half" idx="2"/>
          </p:nvPr>
        </p:nvSpPr>
        <p:spPr>
          <a:xfrm>
            <a:off x="839787" y="1828800"/>
            <a:ext cx="5157787" cy="4386649"/>
          </a:xfrm>
        </p:spPr>
        <p:txBody>
          <a:bodyPr>
            <a:noAutofit/>
          </a:bodyPr>
          <a:lstStyle/>
          <a:p>
            <a:pPr marL="0" lvl="0" indent="0" algn="just" fontAlgn="base">
              <a:lnSpc>
                <a:spcPct val="160000"/>
              </a:lnSpc>
              <a:spcBef>
                <a:spcPct val="50000"/>
              </a:spcBef>
              <a:spcAft>
                <a:spcPct val="0"/>
              </a:spcAft>
              <a:buNone/>
            </a:pPr>
            <a:r>
              <a:rPr lang="fa-IR" altLang="en-US" sz="1600" b="1" dirty="0">
                <a:latin typeface="Century Schoolbook" pitchFamily="18" charset="0"/>
                <a:cs typeface="B Nazanin" panose="00000400000000000000" pitchFamily="2" charset="-78"/>
              </a:rPr>
              <a:t>بر اساس اين روش، </a:t>
            </a:r>
            <a:r>
              <a:rPr lang="fa-IR" altLang="en-US" sz="1600" b="1" i="1" dirty="0">
                <a:latin typeface="Century Schoolbook" pitchFamily="18" charset="0"/>
                <a:cs typeface="B Nazanin" panose="00000400000000000000" pitchFamily="2" charset="-78"/>
              </a:rPr>
              <a:t>سود يا زيان عملياتي</a:t>
            </a:r>
            <a:r>
              <a:rPr lang="fa-IR" altLang="en-US" sz="1600" b="1" dirty="0">
                <a:latin typeface="Century Schoolbook" pitchFamily="18" charset="0"/>
                <a:cs typeface="B Nazanin" panose="00000400000000000000" pitchFamily="2" charset="-78"/>
              </a:rPr>
              <a:t> باانجام تعديلات زير به خالص جريانهاي نقدي ناشي از فعاليتهاي عملياتي تبديل مي شود:</a:t>
            </a:r>
          </a:p>
          <a:p>
            <a:pPr marL="457200" lvl="1" indent="0" algn="just" fontAlgn="base">
              <a:lnSpc>
                <a:spcPct val="160000"/>
              </a:lnSpc>
              <a:spcBef>
                <a:spcPct val="50000"/>
              </a:spcBef>
              <a:spcAft>
                <a:spcPct val="0"/>
              </a:spcAft>
              <a:buSzPct val="130000"/>
              <a:buFont typeface="Wingdings" pitchFamily="2" charset="2"/>
              <a:buChar char="§"/>
            </a:pPr>
            <a:r>
              <a:rPr lang="fa-IR" altLang="en-US" b="1" dirty="0">
                <a:latin typeface="Century Schoolbook" pitchFamily="18" charset="0"/>
                <a:cs typeface="B Nazanin" panose="00000400000000000000" pitchFamily="2" charset="-78"/>
              </a:rPr>
              <a:t>  اثر معاملات و رويدادهايي که داراي </a:t>
            </a:r>
            <a:r>
              <a:rPr lang="fa-IR" altLang="en-US" b="1" u="sng" dirty="0">
                <a:latin typeface="Century Schoolbook" pitchFamily="18" charset="0"/>
                <a:cs typeface="B Nazanin" panose="00000400000000000000" pitchFamily="2" charset="-78"/>
              </a:rPr>
              <a:t>ماهيت غير نقدي</a:t>
            </a:r>
            <a:r>
              <a:rPr lang="fa-IR" altLang="en-US" b="1" dirty="0">
                <a:latin typeface="Century Schoolbook" pitchFamily="18" charset="0"/>
                <a:cs typeface="B Nazanin" panose="00000400000000000000" pitchFamily="2" charset="-78"/>
              </a:rPr>
              <a:t> است مثل هزينه استهلاک و هزينه مزاياي پايان خدمت کارکنان، و </a:t>
            </a:r>
          </a:p>
          <a:p>
            <a:pPr marL="457200" lvl="1" indent="0" algn="just" fontAlgn="base">
              <a:lnSpc>
                <a:spcPct val="160000"/>
              </a:lnSpc>
              <a:spcBef>
                <a:spcPct val="50000"/>
              </a:spcBef>
              <a:spcAft>
                <a:spcPct val="0"/>
              </a:spcAft>
              <a:buSzPct val="130000"/>
              <a:buFont typeface="Wingdings" pitchFamily="2" charset="2"/>
              <a:buChar char="§"/>
            </a:pPr>
            <a:r>
              <a:rPr lang="fa-IR" altLang="en-US" b="1" dirty="0">
                <a:latin typeface="Century Schoolbook" pitchFamily="18" charset="0"/>
                <a:cs typeface="B Nazanin" panose="00000400000000000000" pitchFamily="2" charset="-78"/>
              </a:rPr>
              <a:t>  اثر اقلامي که در محاسبه سود يا زيان عملياتي دوره جاري منظور شده باشد، ليکن جريانهاي نقدي مرتبط با آنها در </a:t>
            </a:r>
            <a:r>
              <a:rPr lang="fa-IR" altLang="en-US" b="1" u="sng" dirty="0">
                <a:latin typeface="Century Schoolbook" pitchFamily="18" charset="0"/>
                <a:cs typeface="B Nazanin" panose="00000400000000000000" pitchFamily="2" charset="-78"/>
              </a:rPr>
              <a:t>دوره قبل</a:t>
            </a:r>
            <a:r>
              <a:rPr lang="fa-IR" altLang="en-US" b="1" dirty="0">
                <a:latin typeface="Century Schoolbook" pitchFamily="18" charset="0"/>
                <a:cs typeface="B Nazanin" panose="00000400000000000000" pitchFamily="2" charset="-78"/>
              </a:rPr>
              <a:t> حادث شده يا در </a:t>
            </a:r>
            <a:r>
              <a:rPr lang="fa-IR" altLang="en-US" b="1" u="sng" dirty="0">
                <a:latin typeface="Century Schoolbook" pitchFamily="18" charset="0"/>
                <a:cs typeface="B Nazanin" panose="00000400000000000000" pitchFamily="2" charset="-78"/>
              </a:rPr>
              <a:t>دوره هاي آينده</a:t>
            </a:r>
            <a:r>
              <a:rPr lang="fa-IR" altLang="en-US" b="1" dirty="0">
                <a:latin typeface="Century Schoolbook" pitchFamily="18" charset="0"/>
                <a:cs typeface="B Nazanin" panose="00000400000000000000" pitchFamily="2" charset="-78"/>
              </a:rPr>
              <a:t> حادث خواهد شد و بالعکس مثل افزايش يا کاهش موجودي کالا، حسابهاي دريافتني و پرداختني نسبت به مانده پايان دوره قبل.</a:t>
            </a:r>
            <a:endParaRPr lang="en-US" altLang="en-US" b="1" dirty="0">
              <a:latin typeface="Century Schoolbook" pitchFamily="18" charset="0"/>
              <a:cs typeface="B Nazanin" panose="00000400000000000000" pitchFamily="2" charset="-78"/>
            </a:endParaRPr>
          </a:p>
          <a:p>
            <a:pPr>
              <a:lnSpc>
                <a:spcPct val="160000"/>
              </a:lnSpc>
            </a:pPr>
            <a:endParaRPr lang="en-US" sz="1050" dirty="0"/>
          </a:p>
        </p:txBody>
      </p:sp>
      <p:sp>
        <p:nvSpPr>
          <p:cNvPr id="5" name="Text Placeholder 4"/>
          <p:cNvSpPr>
            <a:spLocks noGrp="1"/>
          </p:cNvSpPr>
          <p:nvPr>
            <p:ph type="body" sz="quarter" idx="3"/>
          </p:nvPr>
        </p:nvSpPr>
        <p:spPr>
          <a:xfrm>
            <a:off x="6191250" y="1155098"/>
            <a:ext cx="5183188" cy="792573"/>
          </a:xfrm>
        </p:spPr>
        <p:txBody>
          <a:bodyPr>
            <a:normAutofit fontScale="25000" lnSpcReduction="20000"/>
          </a:bodyPr>
          <a:lstStyle/>
          <a:p>
            <a:pPr lvl="0" algn="ctr" fontAlgn="base">
              <a:lnSpc>
                <a:spcPct val="100000"/>
              </a:lnSpc>
              <a:spcBef>
                <a:spcPct val="50000"/>
              </a:spcBef>
              <a:spcAft>
                <a:spcPct val="0"/>
              </a:spcAft>
            </a:pPr>
            <a:endParaRPr lang="fa-IR" altLang="en-US" sz="5400" dirty="0" smtClean="0">
              <a:solidFill>
                <a:prstClr val="black"/>
              </a:solidFill>
              <a:latin typeface="Century Schoolbook" pitchFamily="18" charset="0"/>
              <a:cs typeface="B Titr" pitchFamily="2" charset="-78"/>
            </a:endParaRPr>
          </a:p>
          <a:p>
            <a:pPr lvl="0" algn="ctr" fontAlgn="base">
              <a:lnSpc>
                <a:spcPct val="100000"/>
              </a:lnSpc>
              <a:spcBef>
                <a:spcPct val="50000"/>
              </a:spcBef>
              <a:spcAft>
                <a:spcPct val="0"/>
              </a:spcAft>
            </a:pPr>
            <a:r>
              <a:rPr lang="fa-IR" altLang="en-US" sz="14400" dirty="0" smtClean="0">
                <a:solidFill>
                  <a:srgbClr val="FFC000"/>
                </a:solidFill>
                <a:latin typeface="Century Schoolbook" pitchFamily="18" charset="0"/>
                <a:cs typeface="B Titr" pitchFamily="2" charset="-78"/>
              </a:rPr>
              <a:t>روش </a:t>
            </a:r>
            <a:r>
              <a:rPr lang="fa-IR" altLang="en-US" sz="14400" dirty="0">
                <a:solidFill>
                  <a:srgbClr val="FFC000"/>
                </a:solidFill>
                <a:latin typeface="Century Schoolbook" pitchFamily="18" charset="0"/>
                <a:cs typeface="B Titr" pitchFamily="2" charset="-78"/>
              </a:rPr>
              <a:t>مستقيم</a:t>
            </a:r>
          </a:p>
          <a:p>
            <a:endParaRPr lang="en-US" dirty="0"/>
          </a:p>
        </p:txBody>
      </p:sp>
      <p:sp>
        <p:nvSpPr>
          <p:cNvPr id="6" name="Content Placeholder 5"/>
          <p:cNvSpPr>
            <a:spLocks noGrp="1"/>
          </p:cNvSpPr>
          <p:nvPr>
            <p:ph sz="quarter" idx="4"/>
          </p:nvPr>
        </p:nvSpPr>
        <p:spPr>
          <a:xfrm>
            <a:off x="6959049" y="2376813"/>
            <a:ext cx="4396339" cy="3741738"/>
          </a:xfrm>
        </p:spPr>
        <p:txBody>
          <a:bodyPr>
            <a:normAutofit/>
          </a:bodyPr>
          <a:lstStyle/>
          <a:p>
            <a:pPr marL="0" lvl="0" indent="0" algn="just" fontAlgn="base">
              <a:lnSpc>
                <a:spcPct val="150000"/>
              </a:lnSpc>
              <a:spcBef>
                <a:spcPct val="50000"/>
              </a:spcBef>
              <a:spcAft>
                <a:spcPct val="0"/>
              </a:spcAft>
              <a:buNone/>
            </a:pPr>
            <a:r>
              <a:rPr lang="fa-IR" altLang="en-US" sz="2800" b="1" dirty="0">
                <a:latin typeface="Century Schoolbook" pitchFamily="18" charset="0"/>
                <a:cs typeface="B Nazanin" panose="00000400000000000000" pitchFamily="2" charset="-78"/>
              </a:rPr>
              <a:t>بر اساس اين روش ناخالص وجوه دريافتي و پرداختي بر حسب طبقات عمده افشا مي شود، مگر در مورد برخي جريانهاي نقدي که بر مبناي خالص گزارش مي شود.</a:t>
            </a:r>
          </a:p>
          <a:p>
            <a:pPr>
              <a:lnSpc>
                <a:spcPct val="150000"/>
              </a:lnSpc>
            </a:pPr>
            <a:endParaRPr lang="en-US" sz="1400" dirty="0"/>
          </a:p>
        </p:txBody>
      </p:sp>
    </p:spTree>
    <p:extLst>
      <p:ext uri="{BB962C8B-B14F-4D97-AF65-F5344CB8AC3E}">
        <p14:creationId xmlns:p14="http://schemas.microsoft.com/office/powerpoint/2010/main" val="17302110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286" y="492168"/>
            <a:ext cx="9144000" cy="817648"/>
          </a:xfrm>
        </p:spPr>
        <p:txBody>
          <a:bodyPr/>
          <a:lstStyle/>
          <a:p>
            <a:pPr algn="ctr"/>
            <a:r>
              <a:rPr lang="fa-IR" sz="2800" b="1" cap="small" dirty="0">
                <a:solidFill>
                  <a:srgbClr val="FF0000"/>
                </a:solidFill>
                <a:latin typeface="Century Schoolbook"/>
                <a:cs typeface="B Titr" pitchFamily="2" charset="-78"/>
              </a:rPr>
              <a:t>در ارائه جريانهاي نقدي ناشي از فعاليتهاي عملياتي،</a:t>
            </a:r>
            <a:br>
              <a:rPr lang="fa-IR" sz="2800" b="1" cap="small" dirty="0">
                <a:solidFill>
                  <a:srgbClr val="FF0000"/>
                </a:solidFill>
                <a:latin typeface="Century Schoolbook"/>
                <a:cs typeface="B Titr" pitchFamily="2" charset="-78"/>
              </a:rPr>
            </a:br>
            <a:r>
              <a:rPr lang="fa-IR" sz="2800" b="1" cap="small" dirty="0">
                <a:solidFill>
                  <a:srgbClr val="FF0000"/>
                </a:solidFill>
                <a:latin typeface="Century Schoolbook"/>
                <a:cs typeface="B Titr" pitchFamily="2" charset="-78"/>
              </a:rPr>
              <a:t> تبعيت از الگوهاي زير ضروري است:</a:t>
            </a:r>
            <a:endParaRPr lang="en-US" sz="8800" dirty="0"/>
          </a:p>
        </p:txBody>
      </p:sp>
      <p:sp>
        <p:nvSpPr>
          <p:cNvPr id="3" name="Subtitle 2"/>
          <p:cNvSpPr>
            <a:spLocks noGrp="1"/>
          </p:cNvSpPr>
          <p:nvPr>
            <p:ph type="subTitle" idx="1"/>
          </p:nvPr>
        </p:nvSpPr>
        <p:spPr>
          <a:xfrm>
            <a:off x="1315233" y="1519881"/>
            <a:ext cx="9933139" cy="4250723"/>
          </a:xfrm>
        </p:spPr>
        <p:txBody>
          <a:bodyPr>
            <a:noAutofit/>
          </a:bodyPr>
          <a:lstStyle/>
          <a:p>
            <a:pPr lvl="0" algn="just" fontAlgn="base">
              <a:lnSpc>
                <a:spcPct val="150000"/>
              </a:lnSpc>
              <a:spcBef>
                <a:spcPct val="50000"/>
              </a:spcBef>
              <a:spcAft>
                <a:spcPct val="0"/>
              </a:spcAft>
            </a:pPr>
            <a:r>
              <a:rPr lang="fa-IR" altLang="en-US" sz="2800" b="1" dirty="0">
                <a:solidFill>
                  <a:srgbClr val="FFC000"/>
                </a:solidFill>
                <a:latin typeface="Century Schoolbook" pitchFamily="18" charset="0"/>
                <a:cs typeface="B Nazanin" panose="00000400000000000000" pitchFamily="2" charset="-78"/>
              </a:rPr>
              <a:t>در صورت کاربرد روش مستقيم، </a:t>
            </a:r>
            <a:r>
              <a:rPr lang="fa-IR" altLang="en-US" sz="2800" b="1" u="sng" dirty="0">
                <a:solidFill>
                  <a:srgbClr val="FFC000"/>
                </a:solidFill>
                <a:latin typeface="Century Schoolbook" pitchFamily="18" charset="0"/>
                <a:cs typeface="B Nazanin" panose="00000400000000000000" pitchFamily="2" charset="-78"/>
              </a:rPr>
              <a:t>اجزاي تشکيل دهنده خالص جريانهاي نقدي</a:t>
            </a:r>
            <a:r>
              <a:rPr lang="fa-IR" altLang="en-US" sz="2800" b="1" dirty="0">
                <a:solidFill>
                  <a:srgbClr val="FFC000"/>
                </a:solidFill>
                <a:latin typeface="Century Schoolbook" pitchFamily="18" charset="0"/>
                <a:cs typeface="B Nazanin" panose="00000400000000000000" pitchFamily="2" charset="-78"/>
              </a:rPr>
              <a:t> ناشي از فعاليتهاي عملياتي در صورت جريان وجوه نقد ارائه مي شود و صورت تطبيق خالص جريانهاي نقدي ناشي از فعاليتهاي عملياتي با سود يا زيان عملياتي از طريق يادداشتهاي توضيحي ارائه مي شود.</a:t>
            </a:r>
          </a:p>
          <a:p>
            <a:pPr lvl="0" algn="just" fontAlgn="base">
              <a:lnSpc>
                <a:spcPct val="150000"/>
              </a:lnSpc>
              <a:spcBef>
                <a:spcPct val="50000"/>
              </a:spcBef>
              <a:spcAft>
                <a:spcPct val="0"/>
              </a:spcAft>
            </a:pPr>
            <a:r>
              <a:rPr lang="fa-IR" altLang="en-US" sz="2800" b="1" dirty="0">
                <a:solidFill>
                  <a:srgbClr val="FFC000"/>
                </a:solidFill>
                <a:latin typeface="Century Schoolbook" pitchFamily="18" charset="0"/>
                <a:cs typeface="B Nazanin" panose="00000400000000000000" pitchFamily="2" charset="-78"/>
              </a:rPr>
              <a:t>در صورت کاربرد روش غير مستقيم، </a:t>
            </a:r>
            <a:r>
              <a:rPr lang="fa-IR" altLang="en-US" sz="2800" b="1" u="sng" dirty="0">
                <a:solidFill>
                  <a:srgbClr val="FFC000"/>
                </a:solidFill>
                <a:latin typeface="Century Schoolbook" pitchFamily="18" charset="0"/>
                <a:cs typeface="B Nazanin" panose="00000400000000000000" pitchFamily="2" charset="-78"/>
              </a:rPr>
              <a:t>خالص جريانهاي نقدي</a:t>
            </a:r>
            <a:r>
              <a:rPr lang="fa-IR" altLang="en-US" sz="2800" b="1" dirty="0">
                <a:solidFill>
                  <a:srgbClr val="FFC000"/>
                </a:solidFill>
                <a:latin typeface="Century Schoolbook" pitchFamily="18" charset="0"/>
                <a:cs typeface="B Nazanin" panose="00000400000000000000" pitchFamily="2" charset="-78"/>
              </a:rPr>
              <a:t> ناشي از فعاليتهاي عملياتي در صورت جريان نقد انعکاس مي يابد و صورت تطبيق آن با سود يا زيان عملياتي از طريق يادداشتهاي توضيحي ارائه مي شود.</a:t>
            </a:r>
            <a:endParaRPr lang="en-US" altLang="en-US" sz="2800" b="1" dirty="0">
              <a:solidFill>
                <a:srgbClr val="FFC000"/>
              </a:solidFill>
              <a:latin typeface="Century Schoolbook" pitchFamily="18" charset="0"/>
              <a:cs typeface="B Nazanin" panose="00000400000000000000" pitchFamily="2" charset="-78"/>
            </a:endParaRPr>
          </a:p>
          <a:p>
            <a:pPr algn="just">
              <a:lnSpc>
                <a:spcPct val="150000"/>
              </a:lnSpc>
            </a:pPr>
            <a:endParaRPr lang="en-US" sz="1800" dirty="0">
              <a:solidFill>
                <a:srgbClr val="FFC000"/>
              </a:solidFill>
            </a:endParaRPr>
          </a:p>
        </p:txBody>
      </p:sp>
    </p:spTree>
    <p:extLst>
      <p:ext uri="{BB962C8B-B14F-4D97-AF65-F5344CB8AC3E}">
        <p14:creationId xmlns:p14="http://schemas.microsoft.com/office/powerpoint/2010/main" val="1295684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6983"/>
          </a:xfrm>
        </p:spPr>
        <p:txBody>
          <a:bodyPr>
            <a:normAutofit/>
          </a:bodyPr>
          <a:lstStyle/>
          <a:p>
            <a:pPr algn="ctr"/>
            <a:endParaRPr lang="en-US" dirty="0">
              <a:solidFill>
                <a:srgbClr val="FF0000"/>
              </a:solidFill>
            </a:endParaRPr>
          </a:p>
        </p:txBody>
      </p:sp>
      <p:sp>
        <p:nvSpPr>
          <p:cNvPr id="3" name="Content Placeholder 2"/>
          <p:cNvSpPr>
            <a:spLocks noGrp="1"/>
          </p:cNvSpPr>
          <p:nvPr>
            <p:ph sz="half" idx="1"/>
          </p:nvPr>
        </p:nvSpPr>
        <p:spPr>
          <a:xfrm>
            <a:off x="838200" y="1248032"/>
            <a:ext cx="5181600" cy="5609968"/>
          </a:xfrm>
        </p:spPr>
        <p:txBody>
          <a:bodyPr>
            <a:normAutofit fontScale="70000" lnSpcReduction="20000"/>
          </a:bodyPr>
          <a:lstStyle/>
          <a:p>
            <a:pPr lvl="0" algn="just" fontAlgn="base">
              <a:lnSpc>
                <a:spcPct val="100000"/>
              </a:lnSpc>
              <a:spcBef>
                <a:spcPct val="50000"/>
              </a:spcBef>
              <a:spcAft>
                <a:spcPct val="0"/>
              </a:spcAft>
              <a:buFont typeface="Wingdings" panose="05000000000000000000" pitchFamily="2" charset="2"/>
              <a:buChar char="v"/>
            </a:pPr>
            <a:r>
              <a:rPr lang="fa-IR" altLang="en-US" sz="3200" b="1" dirty="0">
                <a:solidFill>
                  <a:srgbClr val="FF0000"/>
                </a:solidFill>
                <a:latin typeface="Century Schoolbook" pitchFamily="18" charset="0"/>
                <a:cs typeface="B Titr" pitchFamily="2" charset="-78"/>
              </a:rPr>
              <a:t>مزاياي روش غير مستقيم:</a:t>
            </a:r>
          </a:p>
          <a:p>
            <a:pPr marL="0" lvl="0" indent="0" algn="just" fontAlgn="base">
              <a:lnSpc>
                <a:spcPct val="170000"/>
              </a:lnSpc>
              <a:spcBef>
                <a:spcPct val="50000"/>
              </a:spcBef>
              <a:spcAft>
                <a:spcPct val="0"/>
              </a:spcAft>
              <a:buFontTx/>
              <a:buAutoNum type="arabicPeriod"/>
            </a:pPr>
            <a:r>
              <a:rPr lang="fa-IR" altLang="en-US" sz="3200" b="1" dirty="0" smtClean="0">
                <a:solidFill>
                  <a:schemeClr val="accent3">
                    <a:lumMod val="60000"/>
                    <a:lumOff val="40000"/>
                  </a:schemeClr>
                </a:solidFill>
                <a:latin typeface="Century Schoolbook" pitchFamily="18" charset="0"/>
                <a:cs typeface="B Zar" pitchFamily="2" charset="-78"/>
              </a:rPr>
              <a:t>تفاوت بين سود عملياتي و جريان وجه نقد ناشي از فعاليتهاي عملياتي به گونه برجسته اي نشان داده مي شود.</a:t>
            </a:r>
          </a:p>
          <a:p>
            <a:pPr marL="0" lvl="0" indent="0" algn="just" fontAlgn="base">
              <a:lnSpc>
                <a:spcPct val="170000"/>
              </a:lnSpc>
              <a:spcBef>
                <a:spcPct val="50000"/>
              </a:spcBef>
              <a:spcAft>
                <a:spcPct val="0"/>
              </a:spcAft>
              <a:buFontTx/>
              <a:buAutoNum type="arabicPeriod"/>
            </a:pPr>
            <a:r>
              <a:rPr lang="fa-IR" altLang="en-US" sz="3200" b="1" dirty="0" smtClean="0">
                <a:solidFill>
                  <a:schemeClr val="accent3">
                    <a:lumMod val="60000"/>
                    <a:lumOff val="40000"/>
                  </a:schemeClr>
                </a:solidFill>
                <a:latin typeface="Century Schoolbook" pitchFamily="18" charset="0"/>
                <a:cs typeface="B Zar" pitchFamily="2" charset="-78"/>
              </a:rPr>
              <a:t>ارائه تصويري از کيفيت سود واحد تجاري</a:t>
            </a:r>
            <a:endParaRPr lang="fa-IR" altLang="en-US" dirty="0" smtClean="0">
              <a:solidFill>
                <a:schemeClr val="accent3">
                  <a:lumMod val="60000"/>
                  <a:lumOff val="40000"/>
                </a:schemeClr>
              </a:solidFill>
            </a:endParaRPr>
          </a:p>
          <a:p>
            <a:pPr algn="just" fontAlgn="base">
              <a:spcBef>
                <a:spcPct val="50000"/>
              </a:spcBef>
              <a:spcAft>
                <a:spcPct val="0"/>
              </a:spcAft>
              <a:buFont typeface="Wingdings" panose="05000000000000000000" pitchFamily="2" charset="2"/>
              <a:buChar char="v"/>
            </a:pPr>
            <a:r>
              <a:rPr lang="fa-IR" altLang="en-US" sz="3200" b="1" dirty="0" smtClean="0">
                <a:solidFill>
                  <a:srgbClr val="FF0000"/>
                </a:solidFill>
                <a:latin typeface="Century Schoolbook" pitchFamily="18" charset="0"/>
                <a:cs typeface="B Titr" pitchFamily="2" charset="-78"/>
              </a:rPr>
              <a:t>معايب </a:t>
            </a:r>
            <a:r>
              <a:rPr lang="fa-IR" altLang="en-US" sz="3200" b="1" dirty="0">
                <a:solidFill>
                  <a:srgbClr val="FF0000"/>
                </a:solidFill>
                <a:latin typeface="Century Schoolbook" pitchFamily="18" charset="0"/>
                <a:cs typeface="B Titr" pitchFamily="2" charset="-78"/>
              </a:rPr>
              <a:t>روش غيرمستقيم:</a:t>
            </a:r>
          </a:p>
          <a:p>
            <a:pPr marL="0" lvl="0" indent="0" algn="just" fontAlgn="base">
              <a:lnSpc>
                <a:spcPct val="170000"/>
              </a:lnSpc>
              <a:spcBef>
                <a:spcPct val="50000"/>
              </a:spcBef>
              <a:spcAft>
                <a:spcPct val="0"/>
              </a:spcAft>
              <a:buFontTx/>
              <a:buAutoNum type="arabicPeriod"/>
            </a:pPr>
            <a:r>
              <a:rPr lang="fa-IR" altLang="en-US" sz="3200" b="1" dirty="0">
                <a:solidFill>
                  <a:schemeClr val="accent3">
                    <a:lumMod val="60000"/>
                    <a:lumOff val="40000"/>
                  </a:schemeClr>
                </a:solidFill>
                <a:latin typeface="Century Schoolbook" pitchFamily="18" charset="0"/>
                <a:cs typeface="B Zar" pitchFamily="2" charset="-78"/>
              </a:rPr>
              <a:t>منابع دريافتها و مقاصد پرداختها را به وضوح نشان  نمي دهد.</a:t>
            </a:r>
          </a:p>
          <a:p>
            <a:pPr marL="0" lvl="0" indent="0" algn="just" fontAlgn="base">
              <a:lnSpc>
                <a:spcPct val="170000"/>
              </a:lnSpc>
              <a:spcBef>
                <a:spcPct val="50000"/>
              </a:spcBef>
              <a:spcAft>
                <a:spcPct val="0"/>
              </a:spcAft>
              <a:buFontTx/>
              <a:buAutoNum type="arabicPeriod"/>
            </a:pPr>
            <a:r>
              <a:rPr lang="fa-IR" altLang="en-US" sz="3200" b="1" dirty="0">
                <a:solidFill>
                  <a:schemeClr val="accent3">
                    <a:lumMod val="60000"/>
                    <a:lumOff val="40000"/>
                  </a:schemeClr>
                </a:solidFill>
                <a:latin typeface="Century Schoolbook" pitchFamily="18" charset="0"/>
                <a:cs typeface="B Zar" pitchFamily="2" charset="-78"/>
              </a:rPr>
              <a:t>در برآورد جريانهاي نقدي آتي از فايده کمتري در مقايسه با روش مستقيم برخوردار است.</a:t>
            </a:r>
            <a:endParaRPr lang="en-US" altLang="en-US" sz="3200" b="1" dirty="0">
              <a:solidFill>
                <a:schemeClr val="accent3">
                  <a:lumMod val="60000"/>
                  <a:lumOff val="40000"/>
                </a:schemeClr>
              </a:solidFill>
              <a:latin typeface="Century Schoolbook" pitchFamily="18" charset="0"/>
              <a:cs typeface="B Zar" pitchFamily="2" charset="-78"/>
            </a:endParaRPr>
          </a:p>
          <a:p>
            <a:pPr marL="0" lvl="0" indent="0" algn="just" fontAlgn="base">
              <a:lnSpc>
                <a:spcPct val="170000"/>
              </a:lnSpc>
              <a:spcBef>
                <a:spcPct val="50000"/>
              </a:spcBef>
              <a:spcAft>
                <a:spcPct val="0"/>
              </a:spcAft>
              <a:buNone/>
            </a:pPr>
            <a:endParaRPr lang="fa-IR" altLang="en-US" sz="3200" b="1" dirty="0" smtClean="0">
              <a:solidFill>
                <a:schemeClr val="accent3">
                  <a:lumMod val="60000"/>
                  <a:lumOff val="40000"/>
                </a:schemeClr>
              </a:solidFill>
              <a:latin typeface="Century Schoolbook" pitchFamily="18" charset="0"/>
              <a:cs typeface="B Zar" pitchFamily="2" charset="-78"/>
            </a:endParaRPr>
          </a:p>
        </p:txBody>
      </p:sp>
      <p:sp>
        <p:nvSpPr>
          <p:cNvPr id="4" name="Content Placeholder 3"/>
          <p:cNvSpPr>
            <a:spLocks noGrp="1"/>
          </p:cNvSpPr>
          <p:nvPr>
            <p:ph sz="half" idx="2"/>
          </p:nvPr>
        </p:nvSpPr>
        <p:spPr>
          <a:xfrm>
            <a:off x="6172200" y="1515310"/>
            <a:ext cx="5181600" cy="5338119"/>
          </a:xfrm>
        </p:spPr>
        <p:txBody>
          <a:bodyPr>
            <a:normAutofit fontScale="70000" lnSpcReduction="20000"/>
          </a:bodyPr>
          <a:lstStyle/>
          <a:p>
            <a:pPr algn="just" fontAlgn="base">
              <a:spcBef>
                <a:spcPct val="50000"/>
              </a:spcBef>
              <a:spcAft>
                <a:spcPct val="0"/>
              </a:spcAft>
              <a:buFont typeface="Wingdings" panose="05000000000000000000" pitchFamily="2" charset="2"/>
              <a:buChar char="v"/>
            </a:pPr>
            <a:r>
              <a:rPr lang="fa-IR" altLang="en-US" sz="3600" b="1" dirty="0">
                <a:solidFill>
                  <a:srgbClr val="FF0000"/>
                </a:solidFill>
                <a:latin typeface="Century Schoolbook" pitchFamily="18" charset="0"/>
                <a:cs typeface="B Titr" pitchFamily="2" charset="-78"/>
              </a:rPr>
              <a:t>مزاياي روش مستقيم:</a:t>
            </a:r>
          </a:p>
          <a:p>
            <a:pPr marL="0" lvl="0" indent="0" algn="just" fontAlgn="base">
              <a:lnSpc>
                <a:spcPct val="170000"/>
              </a:lnSpc>
              <a:spcBef>
                <a:spcPct val="50000"/>
              </a:spcBef>
              <a:spcAft>
                <a:spcPct val="0"/>
              </a:spcAft>
              <a:buFontTx/>
              <a:buAutoNum type="arabicPeriod"/>
            </a:pPr>
            <a:r>
              <a:rPr lang="fa-IR" altLang="en-US" sz="2300" b="1" dirty="0">
                <a:solidFill>
                  <a:schemeClr val="accent3">
                    <a:lumMod val="60000"/>
                    <a:lumOff val="40000"/>
                  </a:schemeClr>
                </a:solidFill>
                <a:latin typeface="Century Schoolbook" pitchFamily="18" charset="0"/>
                <a:cs typeface="B Zar" pitchFamily="2" charset="-78"/>
              </a:rPr>
              <a:t>دريافتها و پرداختهاي نقدي عملياتي را نشان مي دهد.</a:t>
            </a:r>
          </a:p>
          <a:p>
            <a:pPr marL="0" lvl="0" indent="0" algn="just" fontAlgn="base">
              <a:lnSpc>
                <a:spcPct val="170000"/>
              </a:lnSpc>
              <a:spcBef>
                <a:spcPct val="50000"/>
              </a:spcBef>
              <a:spcAft>
                <a:spcPct val="0"/>
              </a:spcAft>
              <a:buFontTx/>
              <a:buAutoNum type="arabicPeriod"/>
            </a:pPr>
            <a:r>
              <a:rPr lang="fa-IR" altLang="en-US" sz="2300" b="1" dirty="0">
                <a:solidFill>
                  <a:schemeClr val="accent3">
                    <a:lumMod val="60000"/>
                    <a:lumOff val="40000"/>
                  </a:schemeClr>
                </a:solidFill>
                <a:latin typeface="Century Schoolbook" pitchFamily="18" charset="0"/>
                <a:cs typeface="B Zar" pitchFamily="2" charset="-78"/>
              </a:rPr>
              <a:t>اطلاع ازمنابع مشخص دريافتهاي نقدي و مقاصد مربوط به پرداختهاي نقدي انجام شده دردوره هاي گذشته مي تواند در برآورد جريانهاي نقدي آتي مفيد واقع شود</a:t>
            </a:r>
            <a:r>
              <a:rPr lang="fa-IR" altLang="en-US" sz="2300" b="1" dirty="0" smtClean="0">
                <a:solidFill>
                  <a:schemeClr val="accent3">
                    <a:lumMod val="60000"/>
                    <a:lumOff val="40000"/>
                  </a:schemeClr>
                </a:solidFill>
                <a:latin typeface="Century Schoolbook" pitchFamily="18" charset="0"/>
                <a:cs typeface="B Zar" pitchFamily="2" charset="-78"/>
              </a:rPr>
              <a:t>.</a:t>
            </a:r>
          </a:p>
          <a:p>
            <a:pPr marL="0" lvl="0" indent="0" algn="just" fontAlgn="base">
              <a:lnSpc>
                <a:spcPct val="100000"/>
              </a:lnSpc>
              <a:spcBef>
                <a:spcPct val="50000"/>
              </a:spcBef>
              <a:spcAft>
                <a:spcPct val="0"/>
              </a:spcAft>
              <a:buFontTx/>
              <a:buAutoNum type="arabicPeriod"/>
            </a:pPr>
            <a:endParaRPr lang="fa-IR" altLang="en-US" b="1" dirty="0">
              <a:solidFill>
                <a:prstClr val="black"/>
              </a:solidFill>
              <a:latin typeface="Century Schoolbook" pitchFamily="18" charset="0"/>
              <a:cs typeface="B Zar" pitchFamily="2" charset="-78"/>
            </a:endParaRPr>
          </a:p>
          <a:p>
            <a:pPr marL="0" lvl="0" indent="0" algn="just" fontAlgn="base">
              <a:lnSpc>
                <a:spcPct val="100000"/>
              </a:lnSpc>
              <a:spcBef>
                <a:spcPct val="50000"/>
              </a:spcBef>
              <a:spcAft>
                <a:spcPct val="0"/>
              </a:spcAft>
              <a:buNone/>
            </a:pPr>
            <a:endParaRPr lang="en-US" altLang="en-US" b="1" dirty="0">
              <a:solidFill>
                <a:prstClr val="black"/>
              </a:solidFill>
              <a:latin typeface="Century Schoolbook" pitchFamily="18" charset="0"/>
              <a:cs typeface="B Zar" pitchFamily="2" charset="-78"/>
            </a:endParaRPr>
          </a:p>
          <a:p>
            <a:pPr lvl="0" fontAlgn="base">
              <a:lnSpc>
                <a:spcPct val="100000"/>
              </a:lnSpc>
              <a:spcBef>
                <a:spcPct val="50000"/>
              </a:spcBef>
              <a:spcAft>
                <a:spcPct val="0"/>
              </a:spcAft>
              <a:buFont typeface="Wingdings" panose="05000000000000000000" pitchFamily="2" charset="2"/>
              <a:buChar char="v"/>
            </a:pPr>
            <a:r>
              <a:rPr lang="fa-IR" altLang="en-US" sz="3200" b="1" dirty="0">
                <a:solidFill>
                  <a:srgbClr val="FF0000"/>
                </a:solidFill>
                <a:latin typeface="Century Schoolbook" pitchFamily="18" charset="0"/>
                <a:cs typeface="B Titr" pitchFamily="2" charset="-78"/>
              </a:rPr>
              <a:t>ايراد روش مستقيم:</a:t>
            </a:r>
          </a:p>
          <a:p>
            <a:pPr marL="0" lvl="0" indent="0" fontAlgn="base">
              <a:lnSpc>
                <a:spcPct val="100000"/>
              </a:lnSpc>
              <a:spcBef>
                <a:spcPct val="50000"/>
              </a:spcBef>
              <a:spcAft>
                <a:spcPct val="0"/>
              </a:spcAft>
              <a:buFontTx/>
              <a:buAutoNum type="arabicPeriod"/>
            </a:pPr>
            <a:r>
              <a:rPr lang="fa-IR" altLang="en-US" sz="3200" b="1" dirty="0">
                <a:solidFill>
                  <a:schemeClr val="accent3">
                    <a:lumMod val="60000"/>
                    <a:lumOff val="40000"/>
                  </a:schemeClr>
                </a:solidFill>
                <a:latin typeface="Century Schoolbook" pitchFamily="18" charset="0"/>
                <a:cs typeface="B Zar" pitchFamily="2" charset="-78"/>
              </a:rPr>
              <a:t>فزوني مخارج برمنافع(در برخي موارد).</a:t>
            </a:r>
            <a:endParaRPr lang="en-US" altLang="en-US" sz="3200" b="1" dirty="0">
              <a:solidFill>
                <a:schemeClr val="accent3">
                  <a:lumMod val="60000"/>
                  <a:lumOff val="40000"/>
                </a:schemeClr>
              </a:solidFill>
              <a:latin typeface="Century Schoolbook" pitchFamily="18" charset="0"/>
              <a:cs typeface="B Zar" pitchFamily="2" charset="-78"/>
            </a:endParaRPr>
          </a:p>
          <a:p>
            <a:endParaRPr lang="en-US" dirty="0"/>
          </a:p>
        </p:txBody>
      </p:sp>
      <p:sp>
        <p:nvSpPr>
          <p:cNvPr id="5" name="Rounded Rectangle 4"/>
          <p:cNvSpPr/>
          <p:nvPr/>
        </p:nvSpPr>
        <p:spPr>
          <a:xfrm>
            <a:off x="2711669" y="300625"/>
            <a:ext cx="6520013" cy="851770"/>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fa-IR" sz="3200" dirty="0">
                <a:solidFill>
                  <a:schemeClr val="bg1"/>
                </a:solidFill>
                <a:latin typeface="Andalus" panose="02020603050405020304" pitchFamily="18" charset="-78"/>
                <a:cs typeface="B Titr" panose="00000700000000000000" pitchFamily="2" charset="-78"/>
              </a:rPr>
              <a:t>مزایا و معایب روش های </a:t>
            </a:r>
            <a:r>
              <a:rPr lang="fa-IR" sz="3200" dirty="0" smtClean="0">
                <a:solidFill>
                  <a:schemeClr val="bg1"/>
                </a:solidFill>
                <a:latin typeface="Andalus" panose="02020603050405020304" pitchFamily="18" charset="-78"/>
                <a:cs typeface="B Titr" panose="00000700000000000000" pitchFamily="2" charset="-78"/>
              </a:rPr>
              <a:t>مستقیم </a:t>
            </a:r>
            <a:r>
              <a:rPr lang="fa-IR" sz="3200" dirty="0">
                <a:solidFill>
                  <a:schemeClr val="bg1"/>
                </a:solidFill>
                <a:latin typeface="Andalus" panose="02020603050405020304" pitchFamily="18" charset="-78"/>
                <a:cs typeface="B Titr" panose="00000700000000000000" pitchFamily="2" charset="-78"/>
              </a:rPr>
              <a:t>وغیر مستقیم </a:t>
            </a:r>
          </a:p>
        </p:txBody>
      </p:sp>
    </p:spTree>
    <p:extLst>
      <p:ext uri="{BB962C8B-B14F-4D97-AF65-F5344CB8AC3E}">
        <p14:creationId xmlns:p14="http://schemas.microsoft.com/office/powerpoint/2010/main" val="138567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p:cTn id="1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5" end="5"/>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p:cTn id="2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23" presetClass="entr" presetSubtype="16"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45" fill="hold">
                            <p:stCondLst>
                              <p:cond delay="2500"/>
                            </p:stCondLst>
                            <p:childTnLst>
                              <p:par>
                                <p:cTn id="46" presetID="23" presetClass="entr" presetSubtype="16" fill="hold" grpId="0"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50" fill="hold">
                            <p:stCondLst>
                              <p:cond delay="3000"/>
                            </p:stCondLst>
                            <p:childTnLst>
                              <p:par>
                                <p:cTn id="51" presetID="23" presetClass="entr" presetSubtype="16" fill="hold" grpId="0" nodeType="after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643" y="418028"/>
            <a:ext cx="9144000" cy="669367"/>
          </a:xfrm>
        </p:spPr>
        <p:txBody>
          <a:bodyPr>
            <a:noAutofit/>
          </a:bodyPr>
          <a:lstStyle/>
          <a:p>
            <a:pPr algn="ctr"/>
            <a:r>
              <a:rPr lang="fa-IR" sz="4500" dirty="0" smtClean="0">
                <a:solidFill>
                  <a:srgbClr val="FF0000"/>
                </a:solidFill>
                <a:cs typeface="B Esfehan" panose="00000700000000000000" pitchFamily="2" charset="-78"/>
              </a:rPr>
              <a:t>فعالیتهای عملیاتی </a:t>
            </a:r>
            <a:endParaRPr lang="en-US" sz="4500" dirty="0">
              <a:solidFill>
                <a:srgbClr val="FF0000"/>
              </a:solidFill>
              <a:cs typeface="B Esfehan" panose="00000700000000000000" pitchFamily="2" charset="-78"/>
            </a:endParaRPr>
          </a:p>
        </p:txBody>
      </p:sp>
      <p:sp>
        <p:nvSpPr>
          <p:cNvPr id="3" name="Subtitle 2"/>
          <p:cNvSpPr>
            <a:spLocks noGrp="1"/>
          </p:cNvSpPr>
          <p:nvPr>
            <p:ph type="subTitle" idx="1"/>
          </p:nvPr>
        </p:nvSpPr>
        <p:spPr>
          <a:xfrm>
            <a:off x="319046" y="1212656"/>
            <a:ext cx="11442894" cy="4782065"/>
          </a:xfrm>
        </p:spPr>
        <p:txBody>
          <a:bodyPr>
            <a:noAutofit/>
          </a:bodyPr>
          <a:lstStyle/>
          <a:p>
            <a:pPr algn="r">
              <a:lnSpc>
                <a:spcPct val="150000"/>
              </a:lnSpc>
            </a:pPr>
            <a:r>
              <a:rPr lang="fa-IR" sz="1800" b="1" dirty="0" smtClean="0">
                <a:solidFill>
                  <a:srgbClr val="FFFF00"/>
                </a:solidFill>
                <a:cs typeface="B Nazanin" panose="00000400000000000000" pitchFamily="2" charset="-78"/>
              </a:rPr>
              <a:t>فعالیتهای عملیاتی عبارت از فعالیتهای اصلی مولد درآمد عملیاتی واحد تجاری است فعالیتهای مزبور متضمن تولید و فروش کالا و ارائه خدمات است و هزینه ها و درآمدها ی مرتبط باآن در تعیین سود یا زیان عملیاتی در صورت سود یا زیان عملیاتی در صورت سود زیان منظور میشود جریانهای نقدی ناشی از فعالیتهای عملیاتی اساسا در برگیرنده جریانهای ورودی و خروجی نقدی مرتبط با فعالیتهای مزبور است </a:t>
            </a:r>
          </a:p>
          <a:p>
            <a:pPr algn="r">
              <a:lnSpc>
                <a:spcPct val="150000"/>
              </a:lnSpc>
            </a:pPr>
            <a:r>
              <a:rPr lang="fa-IR" sz="1800" b="1" dirty="0" smtClean="0">
                <a:solidFill>
                  <a:srgbClr val="FFFF00"/>
                </a:solidFill>
                <a:cs typeface="B Nazanin" panose="00000400000000000000" pitchFamily="2" charset="-78"/>
              </a:rPr>
              <a:t>مثالهایی از جریان نقدی ناشی از فعالیتهای عملیاتی به شرح زیراست</a:t>
            </a:r>
          </a:p>
          <a:p>
            <a:pPr algn="r">
              <a:lnSpc>
                <a:spcPct val="150000"/>
              </a:lnSpc>
            </a:pPr>
            <a:r>
              <a:rPr lang="fa-IR" sz="1800" b="1" dirty="0" smtClean="0">
                <a:solidFill>
                  <a:srgbClr val="FFFF00"/>
                </a:solidFill>
                <a:cs typeface="B Nazanin" panose="00000400000000000000" pitchFamily="2" charset="-78"/>
              </a:rPr>
              <a:t>الف-دریافتهای نقدی حاصل از فروش کالا وارائه خدمات </a:t>
            </a:r>
          </a:p>
          <a:p>
            <a:pPr algn="r">
              <a:lnSpc>
                <a:spcPct val="150000"/>
              </a:lnSpc>
            </a:pPr>
            <a:r>
              <a:rPr lang="fa-IR" sz="1800" b="1" dirty="0" smtClean="0">
                <a:solidFill>
                  <a:srgbClr val="FFFF00"/>
                </a:solidFill>
                <a:cs typeface="B Nazanin" panose="00000400000000000000" pitchFamily="2" charset="-78"/>
              </a:rPr>
              <a:t>ب-دریافتهای نقدی حاصل از امتیاز حق الزحمه کارمزد وسایر درآمدهای عملیاتی</a:t>
            </a:r>
          </a:p>
          <a:p>
            <a:pPr algn="r">
              <a:lnSpc>
                <a:spcPct val="150000"/>
              </a:lnSpc>
            </a:pPr>
            <a:r>
              <a:rPr lang="fa-IR" sz="1800" b="1" dirty="0" smtClean="0">
                <a:solidFill>
                  <a:srgbClr val="FFFF00"/>
                </a:solidFill>
                <a:cs typeface="B Nazanin" panose="00000400000000000000" pitchFamily="2" charset="-78"/>
              </a:rPr>
              <a:t>ج-پرداختهای نقدی به فروشندگان کالاوخدمات </a:t>
            </a:r>
          </a:p>
          <a:p>
            <a:pPr algn="r">
              <a:lnSpc>
                <a:spcPct val="150000"/>
              </a:lnSpc>
            </a:pPr>
            <a:r>
              <a:rPr lang="fa-IR" sz="1800" b="1" dirty="0" smtClean="0">
                <a:solidFill>
                  <a:srgbClr val="FFFF00"/>
                </a:solidFill>
                <a:cs typeface="B Nazanin" panose="00000400000000000000" pitchFamily="2" charset="-78"/>
              </a:rPr>
              <a:t>د-پرداختهای نقدی به کارکنان واحد تجاری یا از جانب آنها </a:t>
            </a:r>
          </a:p>
          <a:p>
            <a:pPr algn="r">
              <a:lnSpc>
                <a:spcPct val="150000"/>
              </a:lnSpc>
            </a:pPr>
            <a:r>
              <a:rPr lang="fa-IR" sz="1800" b="1" dirty="0" smtClean="0">
                <a:solidFill>
                  <a:srgbClr val="FFFF00"/>
                </a:solidFill>
                <a:cs typeface="B Nazanin" panose="00000400000000000000" pitchFamily="2" charset="-78"/>
              </a:rPr>
              <a:t>ه-دریافتها و پرداختهای نقدی یک شرکت بیمه بابت حق بیمه ها خسارات مستمریها و سایر پرداختها ی بیمه ای</a:t>
            </a:r>
          </a:p>
          <a:p>
            <a:pPr algn="r">
              <a:lnSpc>
                <a:spcPct val="150000"/>
              </a:lnSpc>
            </a:pPr>
            <a:r>
              <a:rPr lang="fa-IR" sz="1800" b="1" dirty="0" smtClean="0">
                <a:solidFill>
                  <a:srgbClr val="FFFF00"/>
                </a:solidFill>
                <a:cs typeface="B Nazanin" panose="00000400000000000000" pitchFamily="2" charset="-78"/>
              </a:rPr>
              <a:t>و-پرداختهای نقدی بابت مزایای پایان خدمت و هزینه سازماندهی مجدد(استاندارد حسابداری شماره 2بند 19) </a:t>
            </a:r>
            <a:endParaRPr lang="en-US" sz="18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val="148398417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427" y="308919"/>
            <a:ext cx="9144000" cy="803189"/>
          </a:xfrm>
        </p:spPr>
        <p:txBody>
          <a:bodyPr>
            <a:noAutofit/>
          </a:bodyPr>
          <a:lstStyle/>
          <a:p>
            <a:pPr algn="ctr"/>
            <a:r>
              <a:rPr lang="fa-IR"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55000" endA="300" endPos="45500" dir="5400000" sy="-100000" algn="bl" rotWithShape="0"/>
                </a:effectLst>
                <a:cs typeface="B Homa" panose="00000400000000000000" pitchFamily="2" charset="-78"/>
              </a:rPr>
              <a:t>فعالیتهای عملیاتی به روش مستقیم</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55000" endA="300" endPos="45500" dir="5400000" sy="-100000" algn="bl" rotWithShape="0"/>
              </a:effectLst>
              <a:cs typeface="B Homa" panose="00000400000000000000" pitchFamily="2" charset="-78"/>
            </a:endParaRPr>
          </a:p>
        </p:txBody>
      </p:sp>
      <p:sp>
        <p:nvSpPr>
          <p:cNvPr id="3" name="Subtitle 2"/>
          <p:cNvSpPr>
            <a:spLocks noGrp="1"/>
          </p:cNvSpPr>
          <p:nvPr>
            <p:ph type="subTitle" idx="1"/>
          </p:nvPr>
        </p:nvSpPr>
        <p:spPr>
          <a:xfrm>
            <a:off x="469557" y="1359243"/>
            <a:ext cx="11108723" cy="4757352"/>
          </a:xfrm>
        </p:spPr>
        <p:txBody>
          <a:bodyPr/>
          <a:lstStyle/>
          <a:p>
            <a:pPr algn="r"/>
            <a:r>
              <a:rPr lang="fa-IR" sz="2400" dirty="0" smtClean="0">
                <a:solidFill>
                  <a:schemeClr val="tx1">
                    <a:lumMod val="95000"/>
                  </a:schemeClr>
                </a:solidFill>
                <a:cs typeface="B Homa" panose="00000400000000000000" pitchFamily="2" charset="-78"/>
              </a:rPr>
              <a:t>در این روش هریک از جریانهای نقدی ورودی و خروجی وجه نقد ناشی از فعالیتهای عملیاتی به طور جداگانه گزارش شده که حاصل آن خالص جریانهای وجه نقد ناشی از فعالیتهای عملیاتی می باشد </a:t>
            </a:r>
          </a:p>
          <a:p>
            <a:pPr algn="r"/>
            <a:endParaRPr lang="fa-IR" sz="2400" dirty="0">
              <a:solidFill>
                <a:schemeClr val="tx1">
                  <a:lumMod val="95000"/>
                </a:schemeClr>
              </a:solidFill>
              <a:cs typeface="B Homa" panose="00000400000000000000" pitchFamily="2" charset="-78"/>
            </a:endParaRPr>
          </a:p>
          <a:p>
            <a:pPr algn="r"/>
            <a:endParaRPr lang="fa-IR" dirty="0" smtClean="0"/>
          </a:p>
          <a:p>
            <a:pPr lvl="0" algn="l"/>
            <a:endParaRPr lang="fa-IR" dirty="0">
              <a:solidFill>
                <a:prstClr val="black"/>
              </a:solidFill>
            </a:endParaRPr>
          </a:p>
          <a:p>
            <a:pPr lvl="0" algn="l"/>
            <a:endParaRPr lang="en-US" dirty="0">
              <a:solidFill>
                <a:prstClr val="black"/>
              </a:solidFill>
            </a:endParaRPr>
          </a:p>
        </p:txBody>
      </p:sp>
      <p:sp>
        <p:nvSpPr>
          <p:cNvPr id="5" name="Left Brace 4"/>
          <p:cNvSpPr/>
          <p:nvPr/>
        </p:nvSpPr>
        <p:spPr>
          <a:xfrm>
            <a:off x="5146353" y="2453691"/>
            <a:ext cx="422102" cy="1617268"/>
          </a:xfrm>
          <a:prstGeom prst="lef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6" name="TextBox 5"/>
          <p:cNvSpPr txBox="1"/>
          <p:nvPr/>
        </p:nvSpPr>
        <p:spPr>
          <a:xfrm>
            <a:off x="5568455" y="2574349"/>
            <a:ext cx="4469493" cy="400110"/>
          </a:xfrm>
          <a:prstGeom prst="rect">
            <a:avLst/>
          </a:prstGeom>
          <a:noFill/>
        </p:spPr>
        <p:txBody>
          <a:bodyPr wrap="none" rtlCol="1">
            <a:spAutoFit/>
          </a:bodyPr>
          <a:lstStyle/>
          <a:p>
            <a:r>
              <a:rPr lang="fa-IR" sz="2000" dirty="0" smtClean="0">
                <a:cs typeface="B Yekan" panose="00000400000000000000" pitchFamily="2" charset="-78"/>
              </a:rPr>
              <a:t>کاهش خالص حسابها و اسناد دریافتنی تجاری+</a:t>
            </a:r>
            <a:endParaRPr lang="fa-IR" sz="2000" dirty="0">
              <a:cs typeface="B Yekan" panose="00000400000000000000" pitchFamily="2" charset="-78"/>
            </a:endParaRPr>
          </a:p>
        </p:txBody>
      </p:sp>
      <p:sp>
        <p:nvSpPr>
          <p:cNvPr id="8" name="TextBox 7"/>
          <p:cNvSpPr txBox="1"/>
          <p:nvPr/>
        </p:nvSpPr>
        <p:spPr>
          <a:xfrm>
            <a:off x="5553138" y="3494810"/>
            <a:ext cx="4599336" cy="400110"/>
          </a:xfrm>
          <a:prstGeom prst="rect">
            <a:avLst/>
          </a:prstGeom>
          <a:noFill/>
        </p:spPr>
        <p:txBody>
          <a:bodyPr wrap="none" rtlCol="1">
            <a:spAutoFit/>
          </a:bodyPr>
          <a:lstStyle/>
          <a:p>
            <a:r>
              <a:rPr lang="fa-IR" sz="2000" dirty="0" smtClean="0">
                <a:cs typeface="B Yekan" panose="00000400000000000000" pitchFamily="2" charset="-78"/>
              </a:rPr>
              <a:t>افزایش خالص حسابها و اسناد دریافتنی تجاری-</a:t>
            </a:r>
            <a:endParaRPr lang="fa-IR" sz="2000" dirty="0">
              <a:cs typeface="B Yekan" panose="00000400000000000000" pitchFamily="2" charset="-78"/>
            </a:endParaRPr>
          </a:p>
        </p:txBody>
      </p:sp>
      <p:sp>
        <p:nvSpPr>
          <p:cNvPr id="4" name="TextBox 3"/>
          <p:cNvSpPr txBox="1"/>
          <p:nvPr/>
        </p:nvSpPr>
        <p:spPr>
          <a:xfrm>
            <a:off x="7199675" y="3096053"/>
            <a:ext cx="301686" cy="369332"/>
          </a:xfrm>
          <a:prstGeom prst="rect">
            <a:avLst/>
          </a:prstGeom>
          <a:noFill/>
        </p:spPr>
        <p:txBody>
          <a:bodyPr wrap="none" rtlCol="1">
            <a:spAutoFit/>
          </a:bodyPr>
          <a:lstStyle/>
          <a:p>
            <a:r>
              <a:rPr lang="fa-IR" dirty="0" smtClean="0"/>
              <a:t>یا</a:t>
            </a:r>
            <a:endParaRPr lang="fa-IR" dirty="0"/>
          </a:p>
        </p:txBody>
      </p:sp>
      <p:sp>
        <p:nvSpPr>
          <p:cNvPr id="7" name="Right Arrow 6"/>
          <p:cNvSpPr/>
          <p:nvPr/>
        </p:nvSpPr>
        <p:spPr>
          <a:xfrm>
            <a:off x="3463686" y="5089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Left Brace 8"/>
          <p:cNvSpPr/>
          <p:nvPr/>
        </p:nvSpPr>
        <p:spPr>
          <a:xfrm>
            <a:off x="4790941" y="4523392"/>
            <a:ext cx="352466" cy="1965090"/>
          </a:xfrm>
          <a:prstGeom prst="lef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0" name="TextBox 9"/>
          <p:cNvSpPr txBox="1"/>
          <p:nvPr/>
        </p:nvSpPr>
        <p:spPr>
          <a:xfrm>
            <a:off x="5222885" y="4523391"/>
            <a:ext cx="3124637" cy="1631216"/>
          </a:xfrm>
          <a:prstGeom prst="rect">
            <a:avLst/>
          </a:prstGeom>
          <a:noFill/>
        </p:spPr>
        <p:txBody>
          <a:bodyPr wrap="none" rtlCol="1">
            <a:spAutoFit/>
          </a:bodyPr>
          <a:lstStyle/>
          <a:p>
            <a:r>
              <a:rPr lang="fa-IR" sz="2000" dirty="0" smtClean="0">
                <a:cs typeface="B Yekan" panose="00000400000000000000" pitchFamily="2" charset="-78"/>
              </a:rPr>
              <a:t>افزایش پیش دریافت فروش +</a:t>
            </a:r>
          </a:p>
          <a:p>
            <a:endParaRPr lang="fa-IR" sz="2000" dirty="0" smtClean="0">
              <a:cs typeface="B Yekan" panose="00000400000000000000" pitchFamily="2" charset="-78"/>
            </a:endParaRPr>
          </a:p>
          <a:p>
            <a:pPr algn="ctr"/>
            <a:r>
              <a:rPr lang="fa-IR" sz="2000" dirty="0" smtClean="0">
                <a:cs typeface="B Yekan" panose="00000400000000000000" pitchFamily="2" charset="-78"/>
              </a:rPr>
              <a:t>یا</a:t>
            </a:r>
          </a:p>
          <a:p>
            <a:pPr algn="ctr"/>
            <a:endParaRPr lang="fa-IR" sz="2000" dirty="0" smtClean="0">
              <a:cs typeface="B Yekan" panose="00000400000000000000" pitchFamily="2" charset="-78"/>
            </a:endParaRPr>
          </a:p>
          <a:p>
            <a:r>
              <a:rPr lang="fa-IR" sz="2000" dirty="0" smtClean="0">
                <a:cs typeface="B Yekan" panose="00000400000000000000" pitchFamily="2" charset="-78"/>
              </a:rPr>
              <a:t>کاهش پیش دریافت فروش-</a:t>
            </a:r>
            <a:endParaRPr lang="fa-IR" sz="2000" dirty="0">
              <a:cs typeface="B Yekan" panose="00000400000000000000" pitchFamily="2" charset="-78"/>
            </a:endParaRPr>
          </a:p>
        </p:txBody>
      </p:sp>
      <p:sp>
        <p:nvSpPr>
          <p:cNvPr id="11" name="TextBox 10"/>
          <p:cNvSpPr txBox="1"/>
          <p:nvPr/>
        </p:nvSpPr>
        <p:spPr>
          <a:xfrm>
            <a:off x="8347522" y="5022147"/>
            <a:ext cx="261611" cy="369332"/>
          </a:xfrm>
          <a:prstGeom prst="rect">
            <a:avLst/>
          </a:prstGeom>
          <a:noFill/>
        </p:spPr>
        <p:txBody>
          <a:bodyPr wrap="none" rtlCol="1">
            <a:spAutoFit/>
          </a:bodyPr>
          <a:lstStyle/>
          <a:p>
            <a:r>
              <a:rPr lang="fa-IR" dirty="0" smtClean="0"/>
              <a:t>-</a:t>
            </a:r>
            <a:endParaRPr lang="fa-IR" dirty="0"/>
          </a:p>
        </p:txBody>
      </p:sp>
      <p:sp>
        <p:nvSpPr>
          <p:cNvPr id="12" name="TextBox 11"/>
          <p:cNvSpPr txBox="1"/>
          <p:nvPr/>
        </p:nvSpPr>
        <p:spPr>
          <a:xfrm>
            <a:off x="8812106" y="4969667"/>
            <a:ext cx="2845652" cy="369332"/>
          </a:xfrm>
          <a:prstGeom prst="rect">
            <a:avLst/>
          </a:prstGeom>
          <a:noFill/>
        </p:spPr>
        <p:txBody>
          <a:bodyPr wrap="none" rtlCol="1">
            <a:spAutoFit/>
          </a:bodyPr>
          <a:lstStyle/>
          <a:p>
            <a:r>
              <a:rPr lang="fa-IR" dirty="0" smtClean="0">
                <a:cs typeface="B Yekan" panose="00000400000000000000" pitchFamily="2" charset="-78"/>
              </a:rPr>
              <a:t>هزینه مطالبات مشکوک الوصول </a:t>
            </a:r>
            <a:endParaRPr lang="fa-IR" dirty="0">
              <a:cs typeface="B Yekan" panose="00000400000000000000" pitchFamily="2" charset="-78"/>
            </a:endParaRPr>
          </a:p>
        </p:txBody>
      </p:sp>
      <p:sp>
        <p:nvSpPr>
          <p:cNvPr id="13" name="Rectangle 12"/>
          <p:cNvSpPr/>
          <p:nvPr/>
        </p:nvSpPr>
        <p:spPr>
          <a:xfrm>
            <a:off x="1638717" y="2920317"/>
            <a:ext cx="2760578" cy="545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dirty="0">
                <a:solidFill>
                  <a:schemeClr val="tx1"/>
                </a:solidFill>
                <a:cs typeface="B Yekan" panose="00000400000000000000" pitchFamily="2" charset="-78"/>
              </a:rPr>
              <a:t>فروش خالص(تعهدی)=دریافتی از مشتریان</a:t>
            </a:r>
          </a:p>
        </p:txBody>
      </p:sp>
    </p:spTree>
    <p:extLst>
      <p:ext uri="{BB962C8B-B14F-4D97-AF65-F5344CB8AC3E}">
        <p14:creationId xmlns:p14="http://schemas.microsoft.com/office/powerpoint/2010/main" val="2618285679"/>
      </p:ext>
    </p:extLst>
  </p:cSld>
  <p:clrMapOvr>
    <a:masterClrMapping/>
  </p:clrMapOvr>
  <p:transition spd="med">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58" y="90332"/>
            <a:ext cx="10515600" cy="575033"/>
          </a:xfrm>
        </p:spPr>
        <p:txBody>
          <a:bodyPr>
            <a:normAutofit fontScale="90000"/>
          </a:bodyPr>
          <a:lstStyle/>
          <a:p>
            <a:pPr algn="ctr"/>
            <a:r>
              <a:rPr lang="fa-IR" b="1" spc="50" dirty="0" smtClean="0">
                <a:ln w="9525" cmpd="sng">
                  <a:solidFill>
                    <a:schemeClr val="accent1"/>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cs typeface="B Yekan" panose="00000400000000000000" pitchFamily="2" charset="-78"/>
              </a:rPr>
              <a:t>مثال تعیین مبلغ دریافتی از مشتریان</a:t>
            </a:r>
            <a:endParaRPr lang="fa-IR" b="1" spc="50" dirty="0">
              <a:ln w="9525" cmpd="sng">
                <a:solidFill>
                  <a:schemeClr val="accent1"/>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cs typeface="B Yekan" panose="00000400000000000000" pitchFamily="2" charset="-78"/>
            </a:endParaRPr>
          </a:p>
        </p:txBody>
      </p:sp>
      <p:sp>
        <p:nvSpPr>
          <p:cNvPr id="3" name="Content Placeholder 2"/>
          <p:cNvSpPr>
            <a:spLocks noGrp="1"/>
          </p:cNvSpPr>
          <p:nvPr>
            <p:ph idx="1"/>
          </p:nvPr>
        </p:nvSpPr>
        <p:spPr>
          <a:xfrm>
            <a:off x="115911" y="750351"/>
            <a:ext cx="11900494" cy="5615189"/>
          </a:xfrm>
        </p:spPr>
        <p:txBody>
          <a:bodyPr>
            <a:noAutofit/>
          </a:bodyPr>
          <a:lstStyle/>
          <a:p>
            <a:pPr marL="0" indent="0" algn="ctr">
              <a:buNone/>
            </a:pPr>
            <a:r>
              <a:rPr lang="fa-IR" sz="1800" b="1" dirty="0" smtClean="0">
                <a:cs typeface="B Compset" panose="00000400000000000000" pitchFamily="2" charset="-78"/>
              </a:rPr>
              <a:t>مانده برخی از حسابهای کل شرکت سهامی آرش به شرح ذیل میباشد</a:t>
            </a:r>
          </a:p>
          <a:p>
            <a:r>
              <a:rPr lang="fa-IR" sz="1600" b="1" dirty="0" smtClean="0">
                <a:cs typeface="B Compset" panose="00000400000000000000" pitchFamily="2" charset="-78"/>
              </a:rPr>
              <a:t>                                                     85/12/29                   84/12/29</a:t>
            </a:r>
          </a:p>
          <a:p>
            <a:r>
              <a:rPr lang="fa-IR" sz="1600" b="1" dirty="0" smtClean="0">
                <a:cs typeface="B Compset" panose="00000400000000000000" pitchFamily="2" charset="-78"/>
              </a:rPr>
              <a:t>فروش کالا                                       12000000</a:t>
            </a:r>
          </a:p>
          <a:p>
            <a:r>
              <a:rPr lang="fa-IR" sz="1600" b="1" dirty="0" smtClean="0">
                <a:cs typeface="B Compset" panose="00000400000000000000" pitchFamily="2" charset="-78"/>
              </a:rPr>
              <a:t>برگشت از فروش و تخفیفات                   880000</a:t>
            </a:r>
          </a:p>
          <a:p>
            <a:r>
              <a:rPr lang="fa-IR" sz="1600" b="1" dirty="0" smtClean="0">
                <a:cs typeface="B Compset" panose="00000400000000000000" pitchFamily="2" charset="-78"/>
              </a:rPr>
              <a:t>تخفیفات نقدی فروش                            400000</a:t>
            </a:r>
          </a:p>
          <a:p>
            <a:r>
              <a:rPr lang="fa-IR" sz="1600" b="1" dirty="0" smtClean="0">
                <a:cs typeface="B Compset" panose="00000400000000000000" pitchFamily="2" charset="-78"/>
              </a:rPr>
              <a:t>پیش دریافت فروش                               3840000                 3200000</a:t>
            </a:r>
          </a:p>
          <a:p>
            <a:r>
              <a:rPr lang="fa-IR" sz="1600" b="1" dirty="0" smtClean="0">
                <a:cs typeface="B Compset" panose="00000400000000000000" pitchFamily="2" charset="-78"/>
              </a:rPr>
              <a:t>حسابهای دریافتنی تجاری                       4640000                  2880000</a:t>
            </a:r>
          </a:p>
          <a:p>
            <a:r>
              <a:rPr lang="fa-IR" sz="1600" b="1" dirty="0" smtClean="0">
                <a:cs typeface="B Compset" panose="00000400000000000000" pitchFamily="2" charset="-78"/>
              </a:rPr>
              <a:t>ذخیره مطالبات مشکوک الوصول               (800000)                (480000)</a:t>
            </a:r>
          </a:p>
          <a:p>
            <a:r>
              <a:rPr lang="fa-IR" sz="1600" b="1" dirty="0" smtClean="0">
                <a:cs typeface="B Compset" panose="00000400000000000000" pitchFamily="2" charset="-78"/>
              </a:rPr>
              <a:t>باتوجه به اینکه مبلغ 720000ریال از مطالبات از مطالبات شرکت درسال 85سوخت شده است</a:t>
            </a:r>
          </a:p>
          <a:p>
            <a:r>
              <a:rPr lang="fa-IR" sz="1600" b="1" dirty="0" smtClean="0">
                <a:cs typeface="B Compset" panose="00000400000000000000" pitchFamily="2" charset="-78"/>
              </a:rPr>
              <a:t>مطلوبست محاسبه وجوه دریافتی از مشتریان درسال 85</a:t>
            </a:r>
          </a:p>
          <a:p>
            <a:pPr marL="0" indent="0">
              <a:buNone/>
            </a:pPr>
            <a:endParaRPr lang="fa-IR" sz="1600" b="1" dirty="0" smtClean="0">
              <a:cs typeface="B Compset" panose="00000400000000000000" pitchFamily="2" charset="-78"/>
            </a:endParaRPr>
          </a:p>
          <a:p>
            <a:pPr marL="0" indent="0">
              <a:buNone/>
            </a:pPr>
            <a:endParaRPr lang="fa-IR" sz="1600" b="1" dirty="0" smtClean="0">
              <a:cs typeface="B Compset" panose="00000400000000000000" pitchFamily="2" charset="-78"/>
            </a:endParaRPr>
          </a:p>
          <a:p>
            <a:pPr marL="0" indent="0" algn="l">
              <a:buNone/>
            </a:pPr>
            <a:r>
              <a:rPr lang="fa-IR" sz="1600" b="1" dirty="0" smtClean="0">
                <a:cs typeface="B Compset" panose="00000400000000000000" pitchFamily="2" charset="-78"/>
              </a:rPr>
              <a:t>  10720000= 400000 – 880000000 – 120000000=فروش خالص</a:t>
            </a:r>
          </a:p>
          <a:p>
            <a:pPr marL="0" indent="0" algn="l">
              <a:buNone/>
            </a:pPr>
            <a:r>
              <a:rPr lang="fa-IR" sz="1600" b="1" dirty="0" smtClean="0">
                <a:cs typeface="B Compset" panose="00000400000000000000" pitchFamily="2" charset="-78"/>
              </a:rPr>
              <a:t> 1440000= 2400000 – 3840000=افزایش خالص در حسابهای دریافتنی</a:t>
            </a:r>
          </a:p>
          <a:p>
            <a:pPr marL="0" indent="0" algn="l">
              <a:buNone/>
            </a:pPr>
            <a:r>
              <a:rPr lang="fa-IR" sz="1600" b="1" dirty="0" smtClean="0">
                <a:cs typeface="B Compset" panose="00000400000000000000" pitchFamily="2" charset="-78"/>
              </a:rPr>
              <a:t>3840000 = 800000 - 4640000  </a:t>
            </a:r>
          </a:p>
          <a:p>
            <a:pPr marL="0" indent="0" algn="l">
              <a:buNone/>
            </a:pPr>
            <a:r>
              <a:rPr lang="fa-IR" sz="1600" b="1" dirty="0" smtClean="0">
                <a:cs typeface="B Compset" panose="00000400000000000000" pitchFamily="2" charset="-78"/>
              </a:rPr>
              <a:t>2400000 = 480000 - 2880000</a:t>
            </a:r>
          </a:p>
        </p:txBody>
      </p:sp>
      <p:cxnSp>
        <p:nvCxnSpPr>
          <p:cNvPr id="5" name="Straight Connector 4"/>
          <p:cNvCxnSpPr/>
          <p:nvPr/>
        </p:nvCxnSpPr>
        <p:spPr>
          <a:xfrm>
            <a:off x="7409645" y="1764405"/>
            <a:ext cx="1790164"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70490" y="1777285"/>
            <a:ext cx="1906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87932" y="4984124"/>
            <a:ext cx="2601533"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355293" y="4971245"/>
            <a:ext cx="20527" cy="159698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05103" y="4550398"/>
            <a:ext cx="2584362" cy="369332"/>
          </a:xfrm>
          <a:prstGeom prst="rect">
            <a:avLst/>
          </a:prstGeom>
          <a:noFill/>
        </p:spPr>
        <p:txBody>
          <a:bodyPr wrap="none" rtlCol="1">
            <a:spAutoFit/>
          </a:bodyPr>
          <a:lstStyle/>
          <a:p>
            <a:r>
              <a:rPr lang="fa-IR" b="1" dirty="0" smtClean="0">
                <a:solidFill>
                  <a:srgbClr val="FFFF00"/>
                </a:solidFill>
                <a:cs typeface="B Compset" panose="00000400000000000000" pitchFamily="2" charset="-78"/>
              </a:rPr>
              <a:t>ذخیره مطالبات مشکوک الوصول </a:t>
            </a:r>
            <a:endParaRPr lang="fa-IR" b="1" dirty="0">
              <a:solidFill>
                <a:srgbClr val="FFFF00"/>
              </a:solidFill>
              <a:cs typeface="B Compset" panose="00000400000000000000" pitchFamily="2" charset="-78"/>
            </a:endParaRPr>
          </a:p>
        </p:txBody>
      </p:sp>
      <p:sp>
        <p:nvSpPr>
          <p:cNvPr id="11" name="TextBox 10"/>
          <p:cNvSpPr txBox="1"/>
          <p:nvPr/>
        </p:nvSpPr>
        <p:spPr>
          <a:xfrm>
            <a:off x="9600359" y="5124598"/>
            <a:ext cx="2416046" cy="646331"/>
          </a:xfrm>
          <a:prstGeom prst="rect">
            <a:avLst/>
          </a:prstGeom>
          <a:noFill/>
        </p:spPr>
        <p:txBody>
          <a:bodyPr wrap="none" rtlCol="1">
            <a:spAutoFit/>
          </a:bodyPr>
          <a:lstStyle/>
          <a:p>
            <a:r>
              <a:rPr lang="fa-IR" b="1" dirty="0" smtClean="0">
                <a:cs typeface="B Compset" panose="00000400000000000000" pitchFamily="2" charset="-78"/>
              </a:rPr>
              <a:t>مطالبات سوخت شده 720000 </a:t>
            </a:r>
          </a:p>
          <a:p>
            <a:r>
              <a:rPr lang="fa-IR" b="1" dirty="0" smtClean="0">
                <a:cs typeface="B Compset" panose="00000400000000000000" pitchFamily="2" charset="-78"/>
              </a:rPr>
              <a:t>مانده نقل به پایین 800000 </a:t>
            </a:r>
            <a:endParaRPr lang="fa-IR" b="1" dirty="0">
              <a:cs typeface="B Compset" panose="00000400000000000000" pitchFamily="2" charset="-78"/>
            </a:endParaRPr>
          </a:p>
        </p:txBody>
      </p:sp>
      <p:sp>
        <p:nvSpPr>
          <p:cNvPr id="12" name="TextBox 11"/>
          <p:cNvSpPr txBox="1"/>
          <p:nvPr/>
        </p:nvSpPr>
        <p:spPr>
          <a:xfrm>
            <a:off x="5929668" y="5115875"/>
            <a:ext cx="3405099" cy="646331"/>
          </a:xfrm>
          <a:prstGeom prst="rect">
            <a:avLst/>
          </a:prstGeom>
          <a:noFill/>
        </p:spPr>
        <p:txBody>
          <a:bodyPr wrap="none" rtlCol="1">
            <a:spAutoFit/>
          </a:bodyPr>
          <a:lstStyle/>
          <a:p>
            <a:r>
              <a:rPr lang="fa-IR" b="1" dirty="0" smtClean="0">
                <a:cs typeface="B Compset" panose="00000400000000000000" pitchFamily="2" charset="-78"/>
              </a:rPr>
              <a:t>مانده ابتدای سال 480000 </a:t>
            </a:r>
          </a:p>
          <a:p>
            <a:r>
              <a:rPr lang="fa-IR" b="1" dirty="0" smtClean="0">
                <a:cs typeface="B Compset" panose="00000400000000000000" pitchFamily="2" charset="-78"/>
              </a:rPr>
              <a:t>هزینه مطالبات مشکوک الوصول   1040000</a:t>
            </a:r>
            <a:endParaRPr lang="fa-IR" b="1" dirty="0">
              <a:cs typeface="B Compset" panose="00000400000000000000" pitchFamily="2" charset="-78"/>
            </a:endParaRPr>
          </a:p>
        </p:txBody>
      </p:sp>
      <p:cxnSp>
        <p:nvCxnSpPr>
          <p:cNvPr id="14" name="Straight Connector 13"/>
          <p:cNvCxnSpPr/>
          <p:nvPr/>
        </p:nvCxnSpPr>
        <p:spPr>
          <a:xfrm>
            <a:off x="8234742" y="6053070"/>
            <a:ext cx="264790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14708" y="6138057"/>
            <a:ext cx="2249335" cy="369332"/>
          </a:xfrm>
          <a:prstGeom prst="rect">
            <a:avLst/>
          </a:prstGeom>
          <a:noFill/>
        </p:spPr>
        <p:txBody>
          <a:bodyPr wrap="none" rtlCol="1">
            <a:spAutoFit/>
          </a:bodyPr>
          <a:lstStyle/>
          <a:p>
            <a:r>
              <a:rPr lang="fa-IR" dirty="0" smtClean="0"/>
              <a:t>مانده پایان سال  800000</a:t>
            </a:r>
            <a:endParaRPr lang="fa-IR" dirty="0"/>
          </a:p>
        </p:txBody>
      </p:sp>
    </p:spTree>
    <p:extLst>
      <p:ext uri="{BB962C8B-B14F-4D97-AF65-F5344CB8AC3E}">
        <p14:creationId xmlns:p14="http://schemas.microsoft.com/office/powerpoint/2010/main" val="2165141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238" y="4983163"/>
            <a:ext cx="8183562" cy="1052512"/>
          </a:xfrm>
        </p:spPr>
        <p:txBody>
          <a:bodyPr/>
          <a:lstStyle/>
          <a:p>
            <a:pPr>
              <a:defRPr/>
            </a:pPr>
            <a:endParaRPr lang="fa-IR"/>
          </a:p>
        </p:txBody>
      </p:sp>
      <p:sp>
        <p:nvSpPr>
          <p:cNvPr id="8195" name="Content Placeholder 2"/>
          <p:cNvSpPr>
            <a:spLocks noGrp="1"/>
          </p:cNvSpPr>
          <p:nvPr>
            <p:ph idx="1"/>
          </p:nvPr>
        </p:nvSpPr>
        <p:spPr>
          <a:xfrm>
            <a:off x="2027238" y="969964"/>
            <a:ext cx="8183562" cy="4187825"/>
          </a:xfrm>
        </p:spPr>
        <p:txBody>
          <a:bodyPr>
            <a:normAutofit/>
          </a:bodyPr>
          <a:lstStyle/>
          <a:p>
            <a:pPr marL="0" indent="0" algn="ctr">
              <a:lnSpc>
                <a:spcPct val="150000"/>
              </a:lnSpc>
              <a:buNone/>
            </a:pPr>
            <a:r>
              <a:rPr lang="fa-IR" altLang="fa-IR" sz="4500" dirty="0">
                <a:cs typeface="B Titr" panose="00000700000000000000" pitchFamily="2" charset="-78"/>
              </a:rPr>
              <a:t>عنوان:</a:t>
            </a:r>
            <a:endParaRPr lang="en-US" altLang="fa-IR" sz="4500" dirty="0">
              <a:cs typeface="B Titr" panose="00000700000000000000" pitchFamily="2" charset="-78"/>
            </a:endParaRPr>
          </a:p>
          <a:p>
            <a:pPr marL="0" indent="0" algn="ctr">
              <a:lnSpc>
                <a:spcPct val="150000"/>
              </a:lnSpc>
              <a:buNone/>
            </a:pPr>
            <a:r>
              <a:rPr lang="fa-IR" sz="4800" dirty="0" smtClean="0">
                <a:ln w="0"/>
                <a:effectLst>
                  <a:outerShdw blurRad="38100" dist="25400" dir="5400000" algn="ctr" rotWithShape="0">
                    <a:srgbClr val="6E747A">
                      <a:alpha val="43000"/>
                    </a:srgbClr>
                  </a:outerShdw>
                </a:effectLst>
                <a:latin typeface="Andalus" panose="02020603050405020304" pitchFamily="18" charset="-78"/>
                <a:cs typeface="B Titr" panose="00000700000000000000" pitchFamily="2" charset="-78"/>
              </a:rPr>
              <a:t>صورت </a:t>
            </a:r>
            <a:r>
              <a:rPr lang="fa-IR" sz="4800" dirty="0">
                <a:ln w="0"/>
                <a:effectLst>
                  <a:outerShdw blurRad="38100" dist="25400" dir="5400000" algn="ctr" rotWithShape="0">
                    <a:srgbClr val="6E747A">
                      <a:alpha val="43000"/>
                    </a:srgbClr>
                  </a:outerShdw>
                </a:effectLst>
                <a:latin typeface="Andalus" panose="02020603050405020304" pitchFamily="18" charset="-78"/>
                <a:cs typeface="B Titr" panose="00000700000000000000" pitchFamily="2" charset="-78"/>
              </a:rPr>
              <a:t>جریان وجوه </a:t>
            </a:r>
            <a:r>
              <a:rPr lang="fa-IR" sz="4800" dirty="0" smtClean="0">
                <a:ln w="0"/>
                <a:effectLst>
                  <a:outerShdw blurRad="38100" dist="25400" dir="5400000" algn="ctr" rotWithShape="0">
                    <a:srgbClr val="6E747A">
                      <a:alpha val="43000"/>
                    </a:srgbClr>
                  </a:outerShdw>
                </a:effectLst>
                <a:latin typeface="Andalus" panose="02020603050405020304" pitchFamily="18" charset="-78"/>
                <a:cs typeface="B Titr" panose="00000700000000000000" pitchFamily="2" charset="-78"/>
              </a:rPr>
              <a:t>نقد:</a:t>
            </a:r>
            <a:endParaRPr lang="fa-IR" sz="4800" dirty="0">
              <a:ln w="0"/>
              <a:effectLst>
                <a:outerShdw blurRad="38100" dist="25400" dir="5400000" algn="ctr" rotWithShape="0">
                  <a:srgbClr val="6E747A">
                    <a:alpha val="43000"/>
                  </a:srgbClr>
                </a:outerShdw>
              </a:effectLst>
              <a:cs typeface="B Titr" panose="00000700000000000000" pitchFamily="2" charset="-78"/>
            </a:endParaRPr>
          </a:p>
          <a:p>
            <a:pPr marL="0" indent="0" algn="ctr">
              <a:lnSpc>
                <a:spcPct val="150000"/>
              </a:lnSpc>
              <a:buNone/>
            </a:pPr>
            <a:r>
              <a:rPr lang="fa-IR" sz="4800" b="1" dirty="0" smtClean="0">
                <a:solidFill>
                  <a:schemeClr val="tx1"/>
                </a:solidFill>
                <a:cs typeface="B Titr" panose="00000700000000000000" pitchFamily="2" charset="-78"/>
              </a:rPr>
              <a:t>استاندارد </a:t>
            </a:r>
            <a:r>
              <a:rPr lang="fa-IR" sz="4800" b="1" dirty="0">
                <a:solidFill>
                  <a:schemeClr val="tx1"/>
                </a:solidFill>
                <a:cs typeface="B Titr" panose="00000700000000000000" pitchFamily="2" charset="-78"/>
              </a:rPr>
              <a:t>حسابداری شماره </a:t>
            </a:r>
            <a:r>
              <a:rPr lang="fa-IR" sz="4800" b="1" dirty="0" smtClean="0">
                <a:solidFill>
                  <a:schemeClr val="tx1"/>
                </a:solidFill>
                <a:cs typeface="B Titr" panose="00000700000000000000" pitchFamily="2" charset="-78"/>
              </a:rPr>
              <a:t>2</a:t>
            </a:r>
            <a:endParaRPr lang="en-US" altLang="fa-IR" sz="4800" dirty="0">
              <a:cs typeface="B Titr" panose="00000700000000000000" pitchFamily="2" charset="-78"/>
            </a:endParaRPr>
          </a:p>
        </p:txBody>
      </p:sp>
    </p:spTree>
    <p:extLst>
      <p:ext uri="{BB962C8B-B14F-4D97-AF65-F5344CB8AC3E}">
        <p14:creationId xmlns:p14="http://schemas.microsoft.com/office/powerpoint/2010/main" val="135893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dirty="0">
              <a:solidFill>
                <a:srgbClr val="FF0000"/>
              </a:solidFill>
            </a:endParaRPr>
          </a:p>
        </p:txBody>
      </p:sp>
      <p:sp>
        <p:nvSpPr>
          <p:cNvPr id="3" name="Content Placeholder 2"/>
          <p:cNvSpPr>
            <a:spLocks noGrp="1"/>
          </p:cNvSpPr>
          <p:nvPr>
            <p:ph idx="1"/>
          </p:nvPr>
        </p:nvSpPr>
        <p:spPr>
          <a:xfrm>
            <a:off x="1103312" y="2052918"/>
            <a:ext cx="9982222" cy="4460616"/>
          </a:xfrm>
        </p:spPr>
        <p:txBody>
          <a:bodyPr>
            <a:normAutofit/>
          </a:bodyPr>
          <a:lstStyle/>
          <a:p>
            <a:pPr marL="0" indent="0">
              <a:buNone/>
            </a:pPr>
            <a:endParaRPr lang="fa-IR" sz="2400" dirty="0" smtClean="0">
              <a:solidFill>
                <a:srgbClr val="FFFF00"/>
              </a:solidFill>
              <a:cs typeface="B Homa" panose="00000400000000000000" pitchFamily="2" charset="-78"/>
            </a:endParaRPr>
          </a:p>
          <a:p>
            <a:pPr marL="0" indent="0">
              <a:buNone/>
            </a:pPr>
            <a:endParaRPr lang="fa-IR" sz="2400" dirty="0">
              <a:solidFill>
                <a:srgbClr val="FFFF00"/>
              </a:solidFill>
              <a:cs typeface="B Homa" panose="00000400000000000000" pitchFamily="2" charset="-78"/>
            </a:endParaRPr>
          </a:p>
          <a:p>
            <a:pPr marL="0" indent="0">
              <a:buNone/>
            </a:pPr>
            <a:endParaRPr lang="fa-IR" sz="2400" dirty="0">
              <a:solidFill>
                <a:srgbClr val="FFFF00"/>
              </a:solidFill>
              <a:cs typeface="B Homa" panose="00000400000000000000" pitchFamily="2" charset="-78"/>
            </a:endParaRPr>
          </a:p>
          <a:p>
            <a:pPr marL="0" indent="0">
              <a:buNone/>
            </a:pPr>
            <a:r>
              <a:rPr lang="fa-IR" sz="2400" dirty="0" smtClean="0">
                <a:solidFill>
                  <a:srgbClr val="FFC000"/>
                </a:solidFill>
                <a:cs typeface="B Homa" panose="00000400000000000000" pitchFamily="2" charset="-78"/>
              </a:rPr>
              <a:t>تعیین وجوه نقد پرداختی بابت خرید کالا</a:t>
            </a:r>
          </a:p>
          <a:p>
            <a:pPr marL="0" indent="0">
              <a:buNone/>
            </a:pPr>
            <a:endParaRPr lang="fa-IR" sz="2400" dirty="0">
              <a:solidFill>
                <a:srgbClr val="FFFF00"/>
              </a:solidFill>
              <a:cs typeface="B Homa" panose="00000400000000000000" pitchFamily="2" charset="-78"/>
            </a:endParaRPr>
          </a:p>
          <a:p>
            <a:pPr marL="0" indent="0">
              <a:buNone/>
            </a:pPr>
            <a:endParaRPr lang="fa-IR" sz="1000" dirty="0" smtClean="0">
              <a:solidFill>
                <a:srgbClr val="FFFF00"/>
              </a:solidFill>
              <a:cs typeface="B Homa" panose="00000400000000000000" pitchFamily="2" charset="-78"/>
            </a:endParaRPr>
          </a:p>
          <a:p>
            <a:pPr marL="0" indent="0" algn="l" rtl="0">
              <a:buNone/>
            </a:pPr>
            <a:r>
              <a:rPr lang="fa-IR" sz="2400" dirty="0" smtClean="0">
                <a:solidFill>
                  <a:srgbClr val="FFFF00"/>
                </a:solidFill>
                <a:cs typeface="B Homa" panose="00000400000000000000" pitchFamily="2" charset="-78"/>
              </a:rPr>
              <a:t>    </a:t>
            </a:r>
            <a:r>
              <a:rPr lang="fa-IR" dirty="0" smtClean="0">
                <a:solidFill>
                  <a:srgbClr val="FFFF00"/>
                </a:solidFill>
                <a:cs typeface="B Homa" panose="00000400000000000000" pitchFamily="2" charset="-78"/>
              </a:rPr>
              <a:t>خرید خالص=پرداختی بابت خرید کالا</a:t>
            </a:r>
            <a:endParaRPr lang="fa-IR" sz="1800" dirty="0">
              <a:solidFill>
                <a:srgbClr val="FFFF00"/>
              </a:solidFill>
              <a:cs typeface="B Homa" panose="00000400000000000000" pitchFamily="2" charset="-78"/>
            </a:endParaRPr>
          </a:p>
        </p:txBody>
      </p:sp>
      <p:sp>
        <p:nvSpPr>
          <p:cNvPr id="5" name="TextBox 4"/>
          <p:cNvSpPr txBox="1"/>
          <p:nvPr/>
        </p:nvSpPr>
        <p:spPr>
          <a:xfrm>
            <a:off x="803392" y="2794716"/>
            <a:ext cx="3605475" cy="369332"/>
          </a:xfrm>
          <a:prstGeom prst="rect">
            <a:avLst/>
          </a:prstGeom>
          <a:noFill/>
        </p:spPr>
        <p:txBody>
          <a:bodyPr wrap="none" rtlCol="1">
            <a:spAutoFit/>
          </a:bodyPr>
          <a:lstStyle/>
          <a:p>
            <a:r>
              <a:rPr lang="fa-IR" dirty="0" smtClean="0">
                <a:solidFill>
                  <a:srgbClr val="FFFF00"/>
                </a:solidFill>
                <a:cs typeface="B Homa" panose="00000400000000000000" pitchFamily="2" charset="-78"/>
              </a:rPr>
              <a:t>  سایر درآمدها=دریافتی بابت سایر درآمدها</a:t>
            </a:r>
            <a:endParaRPr lang="fa-IR" dirty="0">
              <a:solidFill>
                <a:srgbClr val="FFFF00"/>
              </a:solidFill>
              <a:cs typeface="B Homa" panose="00000400000000000000" pitchFamily="2" charset="-78"/>
            </a:endParaRPr>
          </a:p>
        </p:txBody>
      </p:sp>
      <p:sp>
        <p:nvSpPr>
          <p:cNvPr id="6" name="Left Brace 5"/>
          <p:cNvSpPr/>
          <p:nvPr/>
        </p:nvSpPr>
        <p:spPr>
          <a:xfrm>
            <a:off x="4377309" y="2522182"/>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TextBox 6"/>
          <p:cNvSpPr txBox="1"/>
          <p:nvPr/>
        </p:nvSpPr>
        <p:spPr>
          <a:xfrm>
            <a:off x="4510205" y="2448908"/>
            <a:ext cx="2757486" cy="1015663"/>
          </a:xfrm>
          <a:prstGeom prst="rect">
            <a:avLst/>
          </a:prstGeom>
          <a:noFill/>
        </p:spPr>
        <p:txBody>
          <a:bodyPr wrap="none" rtlCol="1">
            <a:spAutoFit/>
          </a:bodyPr>
          <a:lstStyle/>
          <a:p>
            <a:r>
              <a:rPr lang="fa-IR" sz="2000" dirty="0" smtClean="0">
                <a:cs typeface="B Homa" panose="00000400000000000000" pitchFamily="2" charset="-78"/>
              </a:rPr>
              <a:t>کاهش درآمدهای عملیاتی+</a:t>
            </a:r>
          </a:p>
          <a:p>
            <a:pPr algn="ctr"/>
            <a:r>
              <a:rPr lang="fa-IR" sz="2000" dirty="0" smtClean="0">
                <a:cs typeface="B Homa" panose="00000400000000000000" pitchFamily="2" charset="-78"/>
              </a:rPr>
              <a:t>یا</a:t>
            </a:r>
          </a:p>
          <a:p>
            <a:r>
              <a:rPr lang="fa-IR" sz="2000" dirty="0" smtClean="0">
                <a:cs typeface="B Homa" panose="00000400000000000000" pitchFamily="2" charset="-78"/>
              </a:rPr>
              <a:t>افزایش درآمدهای دریافتنی -</a:t>
            </a:r>
            <a:endParaRPr lang="fa-IR" sz="2000" dirty="0">
              <a:cs typeface="B Homa" panose="00000400000000000000" pitchFamily="2" charset="-78"/>
            </a:endParaRPr>
          </a:p>
        </p:txBody>
      </p:sp>
      <p:sp>
        <p:nvSpPr>
          <p:cNvPr id="8" name="Left Brace 7"/>
          <p:cNvSpPr/>
          <p:nvPr/>
        </p:nvSpPr>
        <p:spPr>
          <a:xfrm>
            <a:off x="7353837" y="2470564"/>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 name="TextBox 9"/>
          <p:cNvSpPr txBox="1"/>
          <p:nvPr/>
        </p:nvSpPr>
        <p:spPr>
          <a:xfrm>
            <a:off x="7879012" y="2448908"/>
            <a:ext cx="3696846" cy="1015663"/>
          </a:xfrm>
          <a:prstGeom prst="rect">
            <a:avLst/>
          </a:prstGeom>
          <a:noFill/>
        </p:spPr>
        <p:txBody>
          <a:bodyPr wrap="none" rtlCol="1">
            <a:spAutoFit/>
          </a:bodyPr>
          <a:lstStyle/>
          <a:p>
            <a:r>
              <a:rPr lang="fa-IR" sz="2000" dirty="0" smtClean="0">
                <a:cs typeface="B Homa" panose="00000400000000000000" pitchFamily="2" charset="-78"/>
              </a:rPr>
              <a:t> افزایش در پیش دریافت سایر درآمدها+</a:t>
            </a:r>
          </a:p>
          <a:p>
            <a:pPr algn="ctr"/>
            <a:r>
              <a:rPr lang="fa-IR" sz="2000" dirty="0" smtClean="0">
                <a:cs typeface="B Homa" panose="00000400000000000000" pitchFamily="2" charset="-78"/>
              </a:rPr>
              <a:t>یا</a:t>
            </a:r>
          </a:p>
          <a:p>
            <a:r>
              <a:rPr lang="fa-IR" sz="2000" dirty="0" smtClean="0">
                <a:cs typeface="B Homa" panose="00000400000000000000" pitchFamily="2" charset="-78"/>
              </a:rPr>
              <a:t> کاهش در پیش دریافت سایر درآمدها -</a:t>
            </a:r>
            <a:endParaRPr lang="fa-IR" sz="2000" dirty="0">
              <a:cs typeface="B Homa" panose="00000400000000000000" pitchFamily="2" charset="-78"/>
            </a:endParaRPr>
          </a:p>
        </p:txBody>
      </p:sp>
      <p:sp>
        <p:nvSpPr>
          <p:cNvPr id="11" name="Left Brace 10"/>
          <p:cNvSpPr/>
          <p:nvPr/>
        </p:nvSpPr>
        <p:spPr>
          <a:xfrm>
            <a:off x="4246902" y="4551025"/>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2" name="TextBox 11"/>
          <p:cNvSpPr txBox="1"/>
          <p:nvPr/>
        </p:nvSpPr>
        <p:spPr>
          <a:xfrm>
            <a:off x="4377309" y="4397971"/>
            <a:ext cx="3725942" cy="369332"/>
          </a:xfrm>
          <a:prstGeom prst="rect">
            <a:avLst/>
          </a:prstGeom>
          <a:noFill/>
        </p:spPr>
        <p:txBody>
          <a:bodyPr wrap="square" rtlCol="1">
            <a:spAutoFit/>
          </a:bodyPr>
          <a:lstStyle/>
          <a:p>
            <a:pPr algn="l" rtl="0"/>
            <a:r>
              <a:rPr lang="fa-IR" dirty="0">
                <a:cs typeface="B Homa" panose="00000400000000000000" pitchFamily="2" charset="-78"/>
              </a:rPr>
              <a:t>کاهش در حسابها واسناد پرداختنی </a:t>
            </a:r>
            <a:r>
              <a:rPr lang="fa-IR" dirty="0" smtClean="0">
                <a:cs typeface="B Homa" panose="00000400000000000000" pitchFamily="2" charset="-78"/>
              </a:rPr>
              <a:t>تجاری   + </a:t>
            </a:r>
            <a:endParaRPr lang="fa-IR" dirty="0">
              <a:cs typeface="B Homa" panose="00000400000000000000" pitchFamily="2" charset="-78"/>
            </a:endParaRPr>
          </a:p>
        </p:txBody>
      </p:sp>
      <p:sp>
        <p:nvSpPr>
          <p:cNvPr id="13" name="TextBox 12"/>
          <p:cNvSpPr txBox="1"/>
          <p:nvPr/>
        </p:nvSpPr>
        <p:spPr>
          <a:xfrm>
            <a:off x="4277242" y="4757539"/>
            <a:ext cx="3926075" cy="707886"/>
          </a:xfrm>
          <a:prstGeom prst="rect">
            <a:avLst/>
          </a:prstGeom>
          <a:noFill/>
        </p:spPr>
        <p:txBody>
          <a:bodyPr wrap="none" rtlCol="1">
            <a:spAutoFit/>
          </a:bodyPr>
          <a:lstStyle/>
          <a:p>
            <a:pPr algn="ctr"/>
            <a:r>
              <a:rPr lang="fa-IR" sz="2000" dirty="0" smtClean="0">
                <a:cs typeface="B Homa" panose="00000400000000000000" pitchFamily="2" charset="-78"/>
              </a:rPr>
              <a:t>یا</a:t>
            </a:r>
          </a:p>
          <a:p>
            <a:r>
              <a:rPr lang="fa-IR" sz="2000" dirty="0" smtClean="0">
                <a:cs typeface="B Homa" panose="00000400000000000000" pitchFamily="2" charset="-78"/>
              </a:rPr>
              <a:t>افزایش در حسابها واسناد پرداختنی تجاری -</a:t>
            </a:r>
            <a:endParaRPr lang="fa-IR" sz="2000" dirty="0">
              <a:cs typeface="B Homa" panose="00000400000000000000" pitchFamily="2" charset="-78"/>
            </a:endParaRPr>
          </a:p>
        </p:txBody>
      </p:sp>
      <p:sp>
        <p:nvSpPr>
          <p:cNvPr id="4" name="Wave 3"/>
          <p:cNvSpPr/>
          <p:nvPr/>
        </p:nvSpPr>
        <p:spPr>
          <a:xfrm>
            <a:off x="2617940" y="313151"/>
            <a:ext cx="6739002" cy="1453019"/>
          </a:xfrm>
          <a:prstGeom prst="wav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2400" dirty="0">
                <a:solidFill>
                  <a:schemeClr val="bg1">
                    <a:lumMod val="95000"/>
                    <a:lumOff val="5000"/>
                  </a:schemeClr>
                </a:solidFill>
                <a:cs typeface="B Homa" panose="00000400000000000000" pitchFamily="2" charset="-78"/>
              </a:rPr>
              <a:t>تعیین وجوه نقد دریافتی بابت سایر درآمدهای عملیاتی</a:t>
            </a:r>
          </a:p>
        </p:txBody>
      </p:sp>
    </p:spTree>
    <p:extLst>
      <p:ext uri="{BB962C8B-B14F-4D97-AF65-F5344CB8AC3E}">
        <p14:creationId xmlns:p14="http://schemas.microsoft.com/office/powerpoint/2010/main" val="3854081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517"/>
          </a:xfrm>
        </p:spPr>
        <p:txBody>
          <a:bodyPr>
            <a:normAutofit fontScale="90000"/>
          </a:bodyPr>
          <a:lstStyle/>
          <a:p>
            <a:pPr algn="ctr"/>
            <a:r>
              <a:rPr lang="fa-IR" b="1" dirty="0" smtClean="0">
                <a:ln>
                  <a:solidFill>
                    <a:srgbClr val="FFFF00"/>
                  </a:solidFill>
                </a:ln>
                <a:solidFill>
                  <a:schemeClr val="tx1"/>
                </a:solidFill>
                <a:effectLst>
                  <a:outerShdw blurRad="38100" dist="19050" dir="2700000" algn="tl" rotWithShape="0">
                    <a:schemeClr val="dk1">
                      <a:lumMod val="50000"/>
                      <a:alpha val="40000"/>
                    </a:schemeClr>
                  </a:outerShdw>
                </a:effectLst>
                <a:cs typeface="B Esfehan" panose="00000700000000000000" pitchFamily="2" charset="-78"/>
              </a:rPr>
              <a:t>مثال تعیین مبلغ پرداختی به عرضه کنندگان کالا</a:t>
            </a:r>
            <a:endParaRPr lang="fa-IR" b="1" dirty="0">
              <a:ln>
                <a:solidFill>
                  <a:srgbClr val="FFFF00"/>
                </a:solidFill>
              </a:ln>
              <a:solidFill>
                <a:schemeClr val="tx1"/>
              </a:solidFill>
              <a:effectLst>
                <a:outerShdw blurRad="38100" dist="19050" dir="2700000" algn="tl" rotWithShape="0">
                  <a:schemeClr val="dk1">
                    <a:lumMod val="50000"/>
                    <a:alpha val="40000"/>
                  </a:schemeClr>
                </a:outerShdw>
              </a:effectLst>
              <a:cs typeface="B Esfehan" panose="00000700000000000000" pitchFamily="2" charset="-78"/>
            </a:endParaRPr>
          </a:p>
        </p:txBody>
      </p:sp>
      <p:sp>
        <p:nvSpPr>
          <p:cNvPr id="3" name="Content Placeholder 2"/>
          <p:cNvSpPr>
            <a:spLocks noGrp="1"/>
          </p:cNvSpPr>
          <p:nvPr>
            <p:ph idx="1"/>
          </p:nvPr>
        </p:nvSpPr>
        <p:spPr>
          <a:xfrm>
            <a:off x="838200" y="1068946"/>
            <a:ext cx="10842938" cy="5108017"/>
          </a:xfrm>
        </p:spPr>
        <p:txBody>
          <a:bodyPr>
            <a:normAutofit fontScale="85000" lnSpcReduction="10000"/>
          </a:bodyPr>
          <a:lstStyle/>
          <a:p>
            <a:pPr marL="0" indent="0">
              <a:lnSpc>
                <a:spcPct val="150000"/>
              </a:lnSpc>
              <a:buNone/>
            </a:pPr>
            <a:r>
              <a:rPr lang="fa-IR" sz="2000" dirty="0" smtClean="0">
                <a:cs typeface="B Compset" panose="00000400000000000000" pitchFamily="2" charset="-78"/>
              </a:rPr>
              <a:t>در شرکت آرش درسال 85، هزینه های عملیاتی  9600000 ریال بوده است در صورتی که مانده حساب حسابهای پرداختنی در ابتدا وانتها سال به ترتیب 3200000 ریال و 2400000 و پیش پرداخت خرید کالا در ابتدا وانتها سال 700000 و 1000000 ریال باشد مطلوبست محاسبه وجوه نقد پرداختی بابت خرید کالا </a:t>
            </a:r>
          </a:p>
          <a:p>
            <a:pPr marL="0" indent="0">
              <a:lnSpc>
                <a:spcPct val="150000"/>
              </a:lnSpc>
              <a:buNone/>
            </a:pPr>
            <a:r>
              <a:rPr lang="fa-IR" sz="2000" dirty="0" smtClean="0">
                <a:cs typeface="B Compset" panose="00000400000000000000" pitchFamily="2" charset="-78"/>
              </a:rPr>
              <a:t>  800000 = 2400000 - 3200000=کاهش در حسابهای پرداختنی </a:t>
            </a:r>
          </a:p>
          <a:p>
            <a:pPr marL="0" indent="0">
              <a:lnSpc>
                <a:spcPct val="150000"/>
              </a:lnSpc>
              <a:buNone/>
            </a:pPr>
            <a:r>
              <a:rPr lang="fa-IR" sz="2000" dirty="0" smtClean="0">
                <a:cs typeface="B Compset" panose="00000400000000000000" pitchFamily="2" charset="-78"/>
              </a:rPr>
              <a:t>  300000 = 700000 - 1000000=افزایش در پیش پرداخت خرید کالا</a:t>
            </a:r>
          </a:p>
          <a:p>
            <a:pPr marL="0" indent="0">
              <a:lnSpc>
                <a:spcPct val="150000"/>
              </a:lnSpc>
              <a:buNone/>
            </a:pPr>
            <a:r>
              <a:rPr lang="fa-IR" sz="2000" dirty="0" smtClean="0">
                <a:cs typeface="B Compset" panose="00000400000000000000" pitchFamily="2" charset="-78"/>
              </a:rPr>
              <a:t>  10700000 = 300000 + 800000 + 9600000=وجوه نقد چرداختنی بابت خرید کالا</a:t>
            </a:r>
          </a:p>
          <a:p>
            <a:pPr marL="0" indent="0">
              <a:lnSpc>
                <a:spcPct val="150000"/>
              </a:lnSpc>
              <a:buNone/>
            </a:pPr>
            <a:r>
              <a:rPr lang="fa-IR" sz="2000" dirty="0" smtClean="0">
                <a:cs typeface="B Compset" panose="00000400000000000000" pitchFamily="2" charset="-78"/>
              </a:rPr>
              <a:t>تعیین وجوه نقد پرداختی بابت هزینه های عملیانی </a:t>
            </a:r>
          </a:p>
          <a:p>
            <a:pPr marL="0" indent="0">
              <a:lnSpc>
                <a:spcPct val="150000"/>
              </a:lnSpc>
              <a:buNone/>
            </a:pPr>
            <a:endParaRPr lang="fa-IR" sz="2000" dirty="0">
              <a:cs typeface="B Compset" panose="00000400000000000000" pitchFamily="2" charset="-78"/>
            </a:endParaRPr>
          </a:p>
          <a:p>
            <a:pPr marL="0" indent="0">
              <a:lnSpc>
                <a:spcPct val="150000"/>
              </a:lnSpc>
              <a:buNone/>
            </a:pPr>
            <a:endParaRPr lang="fa-IR" sz="2000" dirty="0" smtClean="0">
              <a:cs typeface="B Compset" panose="00000400000000000000" pitchFamily="2" charset="-78"/>
            </a:endParaRPr>
          </a:p>
          <a:p>
            <a:pPr marL="0" indent="0" algn="l">
              <a:lnSpc>
                <a:spcPct val="150000"/>
              </a:lnSpc>
              <a:buNone/>
            </a:pPr>
            <a:r>
              <a:rPr lang="fa-IR" sz="2000" dirty="0" smtClean="0">
                <a:cs typeface="B Compset" panose="00000400000000000000" pitchFamily="2" charset="-78"/>
              </a:rPr>
              <a:t>= وجوه نقد پرداختی بابت </a:t>
            </a:r>
          </a:p>
          <a:p>
            <a:pPr marL="0" indent="0" algn="l">
              <a:lnSpc>
                <a:spcPct val="150000"/>
              </a:lnSpc>
              <a:buNone/>
            </a:pPr>
            <a:r>
              <a:rPr lang="fa-IR" sz="2000" dirty="0" smtClean="0">
                <a:cs typeface="B Compset" panose="00000400000000000000" pitchFamily="2" charset="-78"/>
              </a:rPr>
              <a:t>هزینه های عملیاتی </a:t>
            </a:r>
            <a:endParaRPr lang="fa-IR" dirty="0">
              <a:cs typeface="B Compset" panose="00000400000000000000" pitchFamily="2" charset="-78"/>
            </a:endParaRPr>
          </a:p>
        </p:txBody>
      </p:sp>
      <p:sp>
        <p:nvSpPr>
          <p:cNvPr id="4" name="TextBox 3"/>
          <p:cNvSpPr txBox="1"/>
          <p:nvPr/>
        </p:nvSpPr>
        <p:spPr>
          <a:xfrm>
            <a:off x="3026986" y="5061398"/>
            <a:ext cx="2125014" cy="923330"/>
          </a:xfrm>
          <a:prstGeom prst="rect">
            <a:avLst/>
          </a:prstGeom>
          <a:noFill/>
        </p:spPr>
        <p:txBody>
          <a:bodyPr wrap="square" rtlCol="1">
            <a:spAutoFit/>
          </a:bodyPr>
          <a:lstStyle/>
          <a:p>
            <a:pPr algn="ctr"/>
            <a:r>
              <a:rPr lang="fa-IR" dirty="0">
                <a:cs typeface="B Compset" panose="00000400000000000000" pitchFamily="2" charset="-78"/>
              </a:rPr>
              <a:t> هزینه های عملیاتی به استثنای هزینه های غیر نقدی </a:t>
            </a:r>
          </a:p>
        </p:txBody>
      </p:sp>
      <p:sp>
        <p:nvSpPr>
          <p:cNvPr id="5" name="Left Brace 4"/>
          <p:cNvSpPr/>
          <p:nvPr/>
        </p:nvSpPr>
        <p:spPr>
          <a:xfrm>
            <a:off x="5317162" y="4919936"/>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TextBox 5"/>
          <p:cNvSpPr txBox="1"/>
          <p:nvPr/>
        </p:nvSpPr>
        <p:spPr>
          <a:xfrm>
            <a:off x="5563515" y="4784399"/>
            <a:ext cx="2914881" cy="1200329"/>
          </a:xfrm>
          <a:prstGeom prst="rect">
            <a:avLst/>
          </a:prstGeom>
          <a:noFill/>
        </p:spPr>
        <p:txBody>
          <a:bodyPr wrap="square" rtlCol="1">
            <a:spAutoFit/>
          </a:bodyPr>
          <a:lstStyle/>
          <a:p>
            <a:r>
              <a:rPr lang="fa-IR" dirty="0" smtClean="0">
                <a:cs typeface="B Compset" panose="00000400000000000000" pitchFamily="2" charset="-78"/>
              </a:rPr>
              <a:t> کاهش در هزینه های پرداختنی +</a:t>
            </a:r>
          </a:p>
          <a:p>
            <a:pPr algn="ctr"/>
            <a:r>
              <a:rPr lang="fa-IR" dirty="0" smtClean="0">
                <a:cs typeface="B Compset" panose="00000400000000000000" pitchFamily="2" charset="-78"/>
              </a:rPr>
              <a:t>یا</a:t>
            </a:r>
          </a:p>
          <a:p>
            <a:endParaRPr lang="fa-IR" dirty="0" smtClean="0">
              <a:cs typeface="B Compset" panose="00000400000000000000" pitchFamily="2" charset="-78"/>
            </a:endParaRPr>
          </a:p>
          <a:p>
            <a:r>
              <a:rPr lang="fa-IR" dirty="0" smtClean="0">
                <a:cs typeface="B Compset" panose="00000400000000000000" pitchFamily="2" charset="-78"/>
              </a:rPr>
              <a:t>افزایش در هزینه های پداختنی -</a:t>
            </a:r>
            <a:endParaRPr lang="fa-IR" dirty="0">
              <a:cs typeface="B Compset" panose="00000400000000000000" pitchFamily="2" charset="-78"/>
            </a:endParaRPr>
          </a:p>
        </p:txBody>
      </p:sp>
      <p:sp>
        <p:nvSpPr>
          <p:cNvPr id="7" name="Left Brace 6"/>
          <p:cNvSpPr/>
          <p:nvPr/>
        </p:nvSpPr>
        <p:spPr>
          <a:xfrm>
            <a:off x="8734463" y="4881363"/>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TextBox 7"/>
          <p:cNvSpPr txBox="1"/>
          <p:nvPr/>
        </p:nvSpPr>
        <p:spPr>
          <a:xfrm>
            <a:off x="8981389" y="4715416"/>
            <a:ext cx="2955816" cy="1323439"/>
          </a:xfrm>
          <a:prstGeom prst="rect">
            <a:avLst/>
          </a:prstGeom>
          <a:noFill/>
        </p:spPr>
        <p:txBody>
          <a:bodyPr wrap="square" rtlCol="1">
            <a:spAutoFit/>
          </a:bodyPr>
          <a:lstStyle/>
          <a:p>
            <a:r>
              <a:rPr lang="fa-IR" sz="2000" dirty="0" smtClean="0">
                <a:cs typeface="B Compset" panose="00000400000000000000" pitchFamily="2" charset="-78"/>
              </a:rPr>
              <a:t> افزایش در پیش پرداخت هزینه ها +</a:t>
            </a:r>
          </a:p>
          <a:p>
            <a:pPr algn="ctr"/>
            <a:r>
              <a:rPr lang="fa-IR" sz="2000" dirty="0" smtClean="0">
                <a:cs typeface="B Compset" panose="00000400000000000000" pitchFamily="2" charset="-78"/>
              </a:rPr>
              <a:t>یا</a:t>
            </a:r>
          </a:p>
          <a:p>
            <a:r>
              <a:rPr lang="fa-IR" sz="2000" dirty="0" smtClean="0">
                <a:cs typeface="B Compset" panose="00000400000000000000" pitchFamily="2" charset="-78"/>
              </a:rPr>
              <a:t> کاهش در پیش پرداخت هزینه ها-</a:t>
            </a:r>
            <a:endParaRPr lang="fa-IR" sz="2000" dirty="0">
              <a:cs typeface="B Compset" panose="00000400000000000000" pitchFamily="2" charset="-78"/>
            </a:endParaRPr>
          </a:p>
        </p:txBody>
      </p:sp>
    </p:spTree>
    <p:extLst>
      <p:ext uri="{BB962C8B-B14F-4D97-AF65-F5344CB8AC3E}">
        <p14:creationId xmlns:p14="http://schemas.microsoft.com/office/powerpoint/2010/main" val="26909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rmAutofit fontScale="90000"/>
          </a:bodyPr>
          <a:lstStyle/>
          <a:p>
            <a:pPr algn="ctr"/>
            <a:endParaRPr lang="fa-IR" dirty="0">
              <a:solidFill>
                <a:srgbClr val="FF0000"/>
              </a:solidFill>
            </a:endParaRPr>
          </a:p>
        </p:txBody>
      </p:sp>
      <p:sp>
        <p:nvSpPr>
          <p:cNvPr id="3" name="Content Placeholder 2"/>
          <p:cNvSpPr>
            <a:spLocks noGrp="1"/>
          </p:cNvSpPr>
          <p:nvPr>
            <p:ph idx="1"/>
          </p:nvPr>
        </p:nvSpPr>
        <p:spPr>
          <a:xfrm>
            <a:off x="838200" y="1061450"/>
            <a:ext cx="10515600" cy="5821250"/>
          </a:xfrm>
        </p:spPr>
        <p:txBody>
          <a:bodyPr>
            <a:noAutofit/>
          </a:bodyPr>
          <a:lstStyle/>
          <a:p>
            <a:pPr marL="0" indent="0">
              <a:buNone/>
            </a:pPr>
            <a:r>
              <a:rPr lang="fa-IR" sz="3200" b="1" dirty="0" smtClean="0">
                <a:cs typeface="B Nazanin" panose="00000400000000000000" pitchFamily="2" charset="-78"/>
              </a:rPr>
              <a:t>روشی است که شرکتها در عمل از آن بیشتر استفاده میکنند و بکارگیری آن راحتراز روش مستقیم است همانطور که می دانید سود عملیاتی هرشرکت در پایان سال مالی حاصل یک سری رویدادهای نقدی و غیر نقدی است یا به زبان ما حسابدارن مبنای کار تعهدی است حال به روش کار دقت نمائید </a:t>
            </a:r>
          </a:p>
          <a:p>
            <a:pPr marL="0" indent="0">
              <a:buNone/>
            </a:pPr>
            <a:r>
              <a:rPr lang="fa-IR" sz="3200" b="1" dirty="0" smtClean="0">
                <a:cs typeface="B Nazanin" panose="00000400000000000000" pitchFamily="2" charset="-78"/>
              </a:rPr>
              <a:t>روش کار : در رویه غیر مستقیم فقط کافی است که اثرات معاملات غیر نقدی طی سال را خنثی کنید یا به عبارت دیگر آنها را برگشت دهید </a:t>
            </a:r>
          </a:p>
          <a:p>
            <a:pPr marL="0" indent="0">
              <a:buNone/>
            </a:pPr>
            <a:r>
              <a:rPr lang="fa-IR" sz="3200" b="1" dirty="0" smtClean="0">
                <a:cs typeface="B Nazanin" panose="00000400000000000000" pitchFamily="2" charset="-78"/>
              </a:rPr>
              <a:t>سود (زیان)عملیاتی بر مبنای تعهدی ( شامل رویدادهای نقدی و غیرنقدی )</a:t>
            </a:r>
          </a:p>
          <a:p>
            <a:pPr marL="0" indent="0">
              <a:buNone/>
            </a:pPr>
            <a:r>
              <a:rPr lang="fa-IR" sz="3200" b="1" dirty="0" smtClean="0">
                <a:cs typeface="B Nazanin" panose="00000400000000000000" pitchFamily="2" charset="-78"/>
              </a:rPr>
              <a:t>کسر میشود :</a:t>
            </a:r>
          </a:p>
          <a:p>
            <a:pPr marL="0" indent="0" algn="ctr">
              <a:buNone/>
            </a:pPr>
            <a:r>
              <a:rPr lang="fa-IR" sz="3200" b="1" dirty="0" smtClean="0">
                <a:cs typeface="B Nazanin" panose="00000400000000000000" pitchFamily="2" charset="-78"/>
              </a:rPr>
              <a:t>(اثرات معاملات غیر نقدی طی دوره)</a:t>
            </a:r>
            <a:endParaRPr lang="fa-IR" sz="3200" b="1" dirty="0">
              <a:cs typeface="B Nazanin" panose="00000400000000000000" pitchFamily="2" charset="-78"/>
            </a:endParaRPr>
          </a:p>
          <a:p>
            <a:pPr marL="0" indent="0" algn="ctr">
              <a:buNone/>
            </a:pPr>
            <a:r>
              <a:rPr lang="fa-IR" sz="3200" b="1" dirty="0" smtClean="0">
                <a:cs typeface="B Nazanin" panose="00000400000000000000" pitchFamily="2" charset="-78"/>
              </a:rPr>
              <a:t>سود (زیان )عملیاتی بر مبنای نقدی </a:t>
            </a:r>
            <a:endParaRPr lang="fa-IR" sz="3200" b="1" dirty="0">
              <a:cs typeface="B Nazanin" panose="00000400000000000000" pitchFamily="2" charset="-78"/>
            </a:endParaRPr>
          </a:p>
        </p:txBody>
      </p:sp>
      <p:cxnSp>
        <p:nvCxnSpPr>
          <p:cNvPr id="6" name="Straight Connector 5"/>
          <p:cNvCxnSpPr/>
          <p:nvPr/>
        </p:nvCxnSpPr>
        <p:spPr>
          <a:xfrm flipV="1">
            <a:off x="3623256" y="5916167"/>
            <a:ext cx="4945487" cy="12879"/>
          </a:xfrm>
          <a:prstGeom prst="line">
            <a:avLst/>
          </a:prstGeom>
        </p:spPr>
        <p:style>
          <a:lnRef idx="1">
            <a:schemeClr val="accent1"/>
          </a:lnRef>
          <a:fillRef idx="0">
            <a:schemeClr val="accent1"/>
          </a:fillRef>
          <a:effectRef idx="0">
            <a:schemeClr val="accent1"/>
          </a:effectRef>
          <a:fontRef idx="minor">
            <a:schemeClr val="tx1"/>
          </a:fontRef>
        </p:style>
      </p:cxnSp>
      <p:sp>
        <p:nvSpPr>
          <p:cNvPr id="7" name="Flowchart: Predefined Process 6"/>
          <p:cNvSpPr/>
          <p:nvPr/>
        </p:nvSpPr>
        <p:spPr>
          <a:xfrm>
            <a:off x="2931090" y="285162"/>
            <a:ext cx="6651321" cy="696324"/>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b="1" spc="50" dirty="0">
                <a:ln w="0"/>
                <a:solidFill>
                  <a:schemeClr val="bg2"/>
                </a:solidFill>
                <a:effectLst>
                  <a:innerShdw blurRad="63500" dist="50800" dir="13500000">
                    <a:srgbClr val="000000">
                      <a:alpha val="50000"/>
                    </a:srgbClr>
                  </a:innerShdw>
                </a:effectLst>
                <a:cs typeface="B Homa" panose="00000400000000000000" pitchFamily="2" charset="-78"/>
              </a:rPr>
              <a:t>فعالیتهای عملیاتی روش غیر مستقیم </a:t>
            </a:r>
          </a:p>
        </p:txBody>
      </p:sp>
    </p:spTree>
    <p:extLst>
      <p:ext uri="{BB962C8B-B14F-4D97-AF65-F5344CB8AC3E}">
        <p14:creationId xmlns:p14="http://schemas.microsoft.com/office/powerpoint/2010/main" val="35710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66" y="352246"/>
            <a:ext cx="10515600" cy="639427"/>
          </a:xfrm>
        </p:spPr>
        <p:txBody>
          <a:bodyPr>
            <a:normAutofit fontScale="90000"/>
          </a:bodyPr>
          <a:lstStyle/>
          <a:p>
            <a:endParaRPr lang="fa-IR" dirty="0">
              <a:solidFill>
                <a:srgbClr val="FF0000"/>
              </a:solidFill>
            </a:endParaRPr>
          </a:p>
        </p:txBody>
      </p:sp>
      <p:sp>
        <p:nvSpPr>
          <p:cNvPr id="3" name="Content Placeholder 2"/>
          <p:cNvSpPr>
            <a:spLocks noGrp="1"/>
          </p:cNvSpPr>
          <p:nvPr>
            <p:ph idx="1"/>
          </p:nvPr>
        </p:nvSpPr>
        <p:spPr>
          <a:xfrm>
            <a:off x="437882" y="1133341"/>
            <a:ext cx="11629622" cy="4465793"/>
          </a:xfrm>
        </p:spPr>
        <p:txBody>
          <a:bodyPr>
            <a:noAutofit/>
          </a:bodyPr>
          <a:lstStyle/>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برای حذف معاملات غیرنقدی به روش زیر عمل کنید </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1-اختلاف اقلام ترازنامه 2سال (اقلام سالجاری و اقلام مقایسه ای )را مشخص کنید (بصورت مثبت و منفی )به موارد ذیل نیز توجه نمایید</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1-1 ارقام امسال را منهای اقلام پارسال نماید نه بر عکس</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2-1 فقط از دارائییهای و بد هیهای اختلاف گیری کنیدو حقوق صاحبان سهام را مستثنی کنید</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3-1 دربخش دارائی ها نیز وجه نقد دارایی ثابت و دارائییهای نامشهود را کنار بگذارید</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2- اختلاف ارقام ترازنامه در بخش دارائییها را در عدد منفی یک ضرب کنید</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3- اختلاف ارقام ترازنامه در بخش بدهیها را تغییر ندهید</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4-ارقام هزینه های غیر نقدی استهلاک را مشخص نمایید </a:t>
            </a:r>
          </a:p>
          <a:p>
            <a:pPr marL="0" indent="0">
              <a:lnSpc>
                <a:spcPct val="150000"/>
              </a:lnSpc>
              <a:buNone/>
            </a:pPr>
            <a:r>
              <a:rPr lang="fa-IR" sz="1800" b="1" dirty="0" smtClean="0">
                <a:solidFill>
                  <a:schemeClr val="accent3">
                    <a:lumMod val="60000"/>
                    <a:lumOff val="40000"/>
                  </a:schemeClr>
                </a:solidFill>
                <a:cs typeface="B Nazanin" panose="00000400000000000000" pitchFamily="2" charset="-78"/>
              </a:rPr>
              <a:t>5- ارقام بدست آمده از بندهای 2و3و4 فوق را با سود عملیاتی جمع جبری نمایید و در یادداشتی جداگانه تحت صورت تطبیق سود (زیان)عملیاتی در صورتهای مالی بیاورید </a:t>
            </a:r>
            <a:endParaRPr lang="fa-IR" sz="1800" b="1" dirty="0">
              <a:solidFill>
                <a:schemeClr val="accent3">
                  <a:lumMod val="60000"/>
                  <a:lumOff val="40000"/>
                </a:schemeClr>
              </a:solidFill>
              <a:cs typeface="B Nazanin" panose="00000400000000000000" pitchFamily="2" charset="-78"/>
            </a:endParaRPr>
          </a:p>
          <a:p>
            <a:pPr marL="0" indent="0">
              <a:lnSpc>
                <a:spcPct val="150000"/>
              </a:lnSpc>
              <a:buNone/>
            </a:pPr>
            <a:endParaRPr lang="fa-IR" dirty="0" smtClean="0">
              <a:solidFill>
                <a:schemeClr val="accent3">
                  <a:lumMod val="60000"/>
                  <a:lumOff val="40000"/>
                </a:schemeClr>
              </a:solidFill>
            </a:endParaRPr>
          </a:p>
          <a:p>
            <a:pPr marL="0" indent="0">
              <a:lnSpc>
                <a:spcPct val="150000"/>
              </a:lnSpc>
              <a:buNone/>
            </a:pPr>
            <a:endParaRPr lang="fa-IR" dirty="0">
              <a:solidFill>
                <a:schemeClr val="accent3">
                  <a:lumMod val="60000"/>
                  <a:lumOff val="40000"/>
                </a:schemeClr>
              </a:solidFill>
            </a:endParaRPr>
          </a:p>
          <a:p>
            <a:pPr marL="0" indent="0">
              <a:lnSpc>
                <a:spcPct val="150000"/>
              </a:lnSpc>
              <a:buNone/>
            </a:pPr>
            <a:endParaRPr lang="fa-IR" sz="1800" dirty="0" smtClean="0">
              <a:solidFill>
                <a:schemeClr val="accent3">
                  <a:lumMod val="60000"/>
                  <a:lumOff val="40000"/>
                </a:schemeClr>
              </a:solidFill>
            </a:endParaRPr>
          </a:p>
          <a:p>
            <a:pPr marL="0" indent="0">
              <a:lnSpc>
                <a:spcPct val="150000"/>
              </a:lnSpc>
              <a:buNone/>
            </a:pPr>
            <a:endParaRPr lang="fa-IR" sz="1800" dirty="0">
              <a:solidFill>
                <a:schemeClr val="accent3">
                  <a:lumMod val="60000"/>
                  <a:lumOff val="40000"/>
                </a:schemeClr>
              </a:solidFill>
            </a:endParaRPr>
          </a:p>
        </p:txBody>
      </p:sp>
      <p:sp>
        <p:nvSpPr>
          <p:cNvPr id="4" name="Oval 3"/>
          <p:cNvSpPr/>
          <p:nvPr/>
        </p:nvSpPr>
        <p:spPr>
          <a:xfrm>
            <a:off x="1691014" y="212943"/>
            <a:ext cx="8467594" cy="814192"/>
          </a:xfrm>
          <a:prstGeom prst="ellipse">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2400" b="1" spc="50" dirty="0">
                <a:ln w="0">
                  <a:solidFill>
                    <a:schemeClr val="tx2">
                      <a:lumMod val="10000"/>
                    </a:schemeClr>
                  </a:solidFill>
                </a:ln>
                <a:solidFill>
                  <a:schemeClr val="bg2"/>
                </a:solidFill>
                <a:effectLst>
                  <a:innerShdw blurRad="63500" dist="50800" dir="13500000">
                    <a:srgbClr val="000000">
                      <a:alpha val="50000"/>
                    </a:srgbClr>
                  </a:innerShdw>
                  <a:reflection blurRad="6350" stA="55000" endA="300" endPos="45500" dir="5400000" sy="-100000" algn="bl" rotWithShape="0"/>
                </a:effectLst>
                <a:cs typeface="B Compset" panose="00000400000000000000" pitchFamily="2" charset="-78"/>
              </a:rPr>
              <a:t>روش حذف معاملات غیر نقدی در روش غیر مستقیم</a:t>
            </a:r>
          </a:p>
        </p:txBody>
      </p:sp>
    </p:spTree>
    <p:extLst>
      <p:ext uri="{BB962C8B-B14F-4D97-AF65-F5344CB8AC3E}">
        <p14:creationId xmlns:p14="http://schemas.microsoft.com/office/powerpoint/2010/main" val="47790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61" y="439782"/>
            <a:ext cx="9144000" cy="745074"/>
          </a:xfrm>
        </p:spPr>
        <p:txBody>
          <a:bodyPr>
            <a:noAutofit/>
          </a:bodyPr>
          <a:lstStyle/>
          <a:p>
            <a:r>
              <a:rPr lang="fa-IR" sz="6000" dirty="0" smtClean="0">
                <a:solidFill>
                  <a:srgbClr val="FF0000"/>
                </a:solidFill>
                <a:cs typeface="B Esfehan" panose="00000700000000000000" pitchFamily="2" charset="-78"/>
              </a:rPr>
              <a:t>مثال به روش غیر مستقیم</a:t>
            </a:r>
            <a:endParaRPr lang="fa-IR" sz="6000" dirty="0">
              <a:solidFill>
                <a:srgbClr val="FF0000"/>
              </a:solidFill>
              <a:cs typeface="B Esfehan" panose="00000700000000000000" pitchFamily="2" charset="-78"/>
            </a:endParaRPr>
          </a:p>
        </p:txBody>
      </p:sp>
      <p:sp>
        <p:nvSpPr>
          <p:cNvPr id="3" name="Subtitle 2"/>
          <p:cNvSpPr>
            <a:spLocks noGrp="1"/>
          </p:cNvSpPr>
          <p:nvPr>
            <p:ph type="subTitle" idx="1"/>
          </p:nvPr>
        </p:nvSpPr>
        <p:spPr>
          <a:xfrm>
            <a:off x="218942" y="1184856"/>
            <a:ext cx="11852856" cy="5125791"/>
          </a:xfrm>
        </p:spPr>
        <p:txBody>
          <a:bodyPr>
            <a:noAutofit/>
          </a:bodyPr>
          <a:lstStyle/>
          <a:p>
            <a:r>
              <a:rPr lang="fa-IR" dirty="0" smtClean="0">
                <a:solidFill>
                  <a:schemeClr val="tx1"/>
                </a:solidFill>
              </a:rPr>
              <a:t>ترازنامه شرکت ب</a:t>
            </a:r>
          </a:p>
          <a:p>
            <a:r>
              <a:rPr lang="fa-IR" dirty="0" smtClean="0">
                <a:solidFill>
                  <a:schemeClr val="tx1"/>
                </a:solidFill>
              </a:rPr>
              <a:t>سال مالی منتهی به 1390/12/2</a:t>
            </a:r>
          </a:p>
          <a:p>
            <a:r>
              <a:rPr lang="fa-IR" dirty="0" smtClean="0">
                <a:solidFill>
                  <a:schemeClr val="tx1"/>
                </a:solidFill>
              </a:rPr>
              <a:t>شرح           1390 1389  اختلاف    منفی یک       شرح            1390  1389  اختلاف   اختلاف بدون تغییر</a:t>
            </a:r>
          </a:p>
          <a:p>
            <a:pPr algn="r"/>
            <a:r>
              <a:rPr lang="fa-IR" dirty="0" smtClean="0">
                <a:solidFill>
                  <a:schemeClr val="tx1"/>
                </a:solidFill>
              </a:rPr>
              <a:t>نقد              800 600     -            -                ح پرداختنی      1000 900      100         100 </a:t>
            </a:r>
          </a:p>
          <a:p>
            <a:pPr algn="just"/>
            <a:r>
              <a:rPr lang="fa-IR" sz="1200" b="1" dirty="0" smtClean="0">
                <a:solidFill>
                  <a:schemeClr val="tx1"/>
                </a:solidFill>
                <a:cs typeface="B Nazanin" panose="00000400000000000000" pitchFamily="2" charset="-78"/>
              </a:rPr>
              <a:t>حسابهای دریافتنی                       1500        1200                 300             (300)</a:t>
            </a:r>
          </a:p>
          <a:p>
            <a:pPr algn="just"/>
            <a:r>
              <a:rPr lang="fa-IR" sz="1200" b="1" dirty="0" smtClean="0">
                <a:solidFill>
                  <a:schemeClr val="tx1"/>
                </a:solidFill>
                <a:cs typeface="B Nazanin" panose="00000400000000000000" pitchFamily="2" charset="-78"/>
              </a:rPr>
              <a:t>پیش پرداختها                            800          900                 (100)               100                                                ذخیره مزایای پایان خدمت         3000         2500                        500                           500 </a:t>
            </a:r>
          </a:p>
          <a:p>
            <a:pPr algn="just"/>
            <a:r>
              <a:rPr lang="fa-IR" sz="1200" b="1" dirty="0" smtClean="0">
                <a:solidFill>
                  <a:schemeClr val="tx1"/>
                </a:solidFill>
                <a:cs typeface="B Nazanin" panose="00000400000000000000" pitchFamily="2" charset="-78"/>
              </a:rPr>
              <a:t>م کالا                                       700            600                    100               (100)                                                   تسهیلات جاری                   700              900                 ( 200)                       (200)</a:t>
            </a:r>
          </a:p>
          <a:p>
            <a:pPr algn="just"/>
            <a:r>
              <a:rPr lang="fa-IR" sz="1200" b="1" dirty="0" smtClean="0">
                <a:solidFill>
                  <a:schemeClr val="tx1"/>
                </a:solidFill>
                <a:cs typeface="B Nazanin" panose="00000400000000000000" pitchFamily="2" charset="-78"/>
              </a:rPr>
              <a:t>دارایی ثابت                             1200            1000                                                                                                          سرمایه                      1000               1000   </a:t>
            </a:r>
          </a:p>
          <a:p>
            <a:pPr algn="just"/>
            <a:r>
              <a:rPr lang="fa-IR" sz="1200" b="1" dirty="0" smtClean="0">
                <a:solidFill>
                  <a:schemeClr val="tx1"/>
                </a:solidFill>
                <a:cs typeface="B Nazanin" panose="00000400000000000000" pitchFamily="2" charset="-78"/>
              </a:rPr>
              <a:t>دارایی نامشهود                        800              800                                                                                                  سود انباشته                   100            (200 )  </a:t>
            </a:r>
          </a:p>
          <a:p>
            <a:pPr algn="just"/>
            <a:r>
              <a:rPr lang="fa-IR" sz="1200" b="1" dirty="0" smtClean="0">
                <a:solidFill>
                  <a:schemeClr val="tx1"/>
                </a:solidFill>
                <a:cs typeface="B Nazanin" panose="00000400000000000000" pitchFamily="2" charset="-78"/>
              </a:rPr>
              <a:t>جمع دارائییهای                      5800             5100                                                                                     جمع حقوق ب ص               5800              5100   </a:t>
            </a:r>
          </a:p>
          <a:p>
            <a:pPr algn="just"/>
            <a:endParaRPr lang="fa-IR" sz="1200" b="1" dirty="0" smtClean="0">
              <a:solidFill>
                <a:schemeClr val="tx1"/>
              </a:solidFill>
              <a:cs typeface="B Nazanin" panose="00000400000000000000" pitchFamily="2" charset="-78"/>
            </a:endParaRPr>
          </a:p>
          <a:p>
            <a:pPr algn="just"/>
            <a:r>
              <a:rPr lang="fa-IR" sz="1200" b="1" dirty="0" smtClean="0">
                <a:solidFill>
                  <a:schemeClr val="tx1"/>
                </a:solidFill>
                <a:cs typeface="B Nazanin" panose="00000400000000000000" pitchFamily="2" charset="-78"/>
              </a:rPr>
              <a:t>سود عملیاتی         2500 میلیون ریال</a:t>
            </a:r>
          </a:p>
          <a:p>
            <a:pPr algn="just"/>
            <a:r>
              <a:rPr lang="fa-IR" sz="1200" b="1" dirty="0" smtClean="0">
                <a:solidFill>
                  <a:schemeClr val="tx1"/>
                </a:solidFill>
                <a:cs typeface="B Nazanin" panose="00000400000000000000" pitchFamily="2" charset="-78"/>
              </a:rPr>
              <a:t>هزینه استهلاک          700 میلیون ریال</a:t>
            </a:r>
            <a:endParaRPr lang="fa-IR" sz="1200" b="1" dirty="0">
              <a:solidFill>
                <a:schemeClr val="tx1"/>
              </a:solidFill>
              <a:cs typeface="B Nazanin" panose="00000400000000000000" pitchFamily="2" charset="-78"/>
            </a:endParaRPr>
          </a:p>
          <a:p>
            <a:pPr algn="r"/>
            <a:endParaRPr lang="fa-IR" sz="1200" b="1" dirty="0" smtClean="0">
              <a:solidFill>
                <a:schemeClr val="tx1"/>
              </a:solidFill>
              <a:cs typeface="B Nazanin" panose="00000400000000000000" pitchFamily="2" charset="-78"/>
            </a:endParaRPr>
          </a:p>
          <a:p>
            <a:pPr algn="r"/>
            <a:endParaRPr lang="fa-IR" sz="1200" b="1" dirty="0">
              <a:solidFill>
                <a:schemeClr val="tx1"/>
              </a:solidFill>
              <a:cs typeface="B Nazanin" panose="00000400000000000000" pitchFamily="2" charset="-78"/>
            </a:endParaRPr>
          </a:p>
          <a:p>
            <a:pPr algn="r"/>
            <a:r>
              <a:rPr lang="fa-IR" sz="1600" b="1" dirty="0" smtClean="0">
                <a:solidFill>
                  <a:schemeClr val="tx1"/>
                </a:solidFill>
                <a:cs typeface="B Nazanin" panose="00000400000000000000" pitchFamily="2" charset="-78"/>
              </a:rPr>
              <a:t>حال باتوجه به اختلافات بدست آمده و تغییرات صورت پذیرفته و داشتن رقم سود عملیاتی صورت تطیبق به صورت تطبیق عملیاتی بدین شرح است     </a:t>
            </a:r>
            <a:r>
              <a:rPr lang="fa-IR" sz="1600" b="1" dirty="0" smtClean="0">
                <a:solidFill>
                  <a:schemeClr val="tx1"/>
                </a:solidFill>
              </a:rPr>
              <a:t>                                                        </a:t>
            </a:r>
            <a:endParaRPr lang="fa-IR" sz="1600" b="1" dirty="0">
              <a:solidFill>
                <a:schemeClr val="tx1"/>
              </a:solidFill>
            </a:endParaRPr>
          </a:p>
        </p:txBody>
      </p:sp>
      <p:cxnSp>
        <p:nvCxnSpPr>
          <p:cNvPr id="5" name="Straight Connector 4"/>
          <p:cNvCxnSpPr/>
          <p:nvPr/>
        </p:nvCxnSpPr>
        <p:spPr>
          <a:xfrm flipH="1" flipV="1">
            <a:off x="10668000" y="2434106"/>
            <a:ext cx="1403798"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968248" y="2434106"/>
            <a:ext cx="605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118244" y="2446985"/>
            <a:ext cx="746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8216720" y="2421227"/>
            <a:ext cx="734096"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15954" y="2434106"/>
            <a:ext cx="1137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62790" y="2421227"/>
            <a:ext cx="1056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78817" y="2421227"/>
            <a:ext cx="7598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11640" y="2421219"/>
            <a:ext cx="643944"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28551" y="2421219"/>
            <a:ext cx="774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3488" y="2485615"/>
            <a:ext cx="19060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61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586" y="327758"/>
            <a:ext cx="9144000" cy="643943"/>
          </a:xfrm>
        </p:spPr>
        <p:txBody>
          <a:bodyPr>
            <a:noAutofit/>
          </a:bodyPr>
          <a:lstStyle/>
          <a:p>
            <a:pPr algn="ctr"/>
            <a:r>
              <a:rPr lang="fa-IR" sz="4000" dirty="0" smtClean="0">
                <a:solidFill>
                  <a:srgbClr val="FFC000"/>
                </a:solidFill>
                <a:cs typeface="B Esfehan" panose="00000700000000000000" pitchFamily="2" charset="-78"/>
              </a:rPr>
              <a:t>صورت تطبیق سود عملیاتی </a:t>
            </a:r>
            <a:endParaRPr lang="fa-IR" sz="4000" dirty="0">
              <a:solidFill>
                <a:srgbClr val="FFC000"/>
              </a:solidFill>
              <a:cs typeface="B Esfehan" panose="00000700000000000000" pitchFamily="2" charset="-78"/>
            </a:endParaRPr>
          </a:p>
        </p:txBody>
      </p:sp>
      <p:sp>
        <p:nvSpPr>
          <p:cNvPr id="3" name="Subtitle 2"/>
          <p:cNvSpPr>
            <a:spLocks noGrp="1"/>
          </p:cNvSpPr>
          <p:nvPr>
            <p:ph type="subTitle" idx="1"/>
          </p:nvPr>
        </p:nvSpPr>
        <p:spPr>
          <a:xfrm>
            <a:off x="476518" y="1094703"/>
            <a:ext cx="11256136" cy="5499279"/>
          </a:xfrm>
        </p:spPr>
        <p:txBody>
          <a:bodyPr>
            <a:normAutofit/>
          </a:bodyPr>
          <a:lstStyle/>
          <a:p>
            <a:r>
              <a:rPr lang="fa-IR" dirty="0" smtClean="0">
                <a:solidFill>
                  <a:schemeClr val="tx1">
                    <a:lumMod val="95000"/>
                  </a:schemeClr>
                </a:solidFill>
                <a:cs typeface="B Homa" panose="00000400000000000000" pitchFamily="2" charset="-78"/>
              </a:rPr>
              <a:t>سود عملیاتی                                                           2500 </a:t>
            </a:r>
          </a:p>
          <a:p>
            <a:pPr algn="r"/>
            <a:r>
              <a:rPr lang="fa-IR" dirty="0" smtClean="0">
                <a:solidFill>
                  <a:schemeClr val="tx1">
                    <a:lumMod val="95000"/>
                  </a:schemeClr>
                </a:solidFill>
                <a:cs typeface="B Homa" panose="00000400000000000000" pitchFamily="2" charset="-78"/>
              </a:rPr>
              <a:t>اضافه  میشود       هزینه غیر نقدی (استهلاک)                                          700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حسابهای دریافتنی تجاری                    (300 )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پیش پرداختهای                                 100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موجودی کالا                                     ( 100 )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جمع                                                                   (300 ) </a:t>
            </a:r>
          </a:p>
          <a:p>
            <a:pPr algn="r"/>
            <a:r>
              <a:rPr lang="fa-IR" dirty="0" smtClean="0">
                <a:solidFill>
                  <a:schemeClr val="tx1">
                    <a:lumMod val="95000"/>
                  </a:schemeClr>
                </a:solidFill>
                <a:cs typeface="B Homa" panose="00000400000000000000" pitchFamily="2" charset="-78"/>
              </a:rPr>
              <a:t>اضافه (کسر ) میشود    اختلاف بدهیها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حسابهای پرداختنی                             100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ذخیره مزایای پایان خدمت کارکنان             500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تسهیلات  جاری                                     (200 )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جمع                                                                      400                                                                          </a:t>
            </a:r>
          </a:p>
          <a:p>
            <a:pPr algn="r"/>
            <a:r>
              <a:rPr lang="fa-IR" dirty="0">
                <a:solidFill>
                  <a:schemeClr val="tx1">
                    <a:lumMod val="95000"/>
                  </a:schemeClr>
                </a:solidFill>
                <a:cs typeface="B Homa" panose="00000400000000000000" pitchFamily="2" charset="-78"/>
              </a:rPr>
              <a:t> </a:t>
            </a:r>
            <a:r>
              <a:rPr lang="fa-IR" dirty="0" smtClean="0">
                <a:solidFill>
                  <a:schemeClr val="tx1">
                    <a:lumMod val="95000"/>
                  </a:schemeClr>
                </a:solidFill>
                <a:cs typeface="B Homa" panose="00000400000000000000" pitchFamily="2" charset="-78"/>
              </a:rPr>
              <a:t>                                                                                                      3300</a:t>
            </a:r>
            <a:endParaRPr lang="fa-IR" dirty="0">
              <a:solidFill>
                <a:schemeClr val="tx1">
                  <a:lumMod val="95000"/>
                </a:schemeClr>
              </a:solidFill>
              <a:cs typeface="B Homa" panose="00000400000000000000" pitchFamily="2" charset="-78"/>
            </a:endParaRPr>
          </a:p>
        </p:txBody>
      </p:sp>
      <p:cxnSp>
        <p:nvCxnSpPr>
          <p:cNvPr id="5" name="Straight Connector 4"/>
          <p:cNvCxnSpPr/>
          <p:nvPr/>
        </p:nvCxnSpPr>
        <p:spPr>
          <a:xfrm flipV="1">
            <a:off x="2054087" y="6135757"/>
            <a:ext cx="1590261" cy="132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725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a:normAutofit fontScale="90000"/>
          </a:bodyPr>
          <a:lstStyle/>
          <a:p>
            <a:pPr algn="ctr"/>
            <a:r>
              <a:rPr lang="fa-IR" dirty="0" smtClean="0">
                <a:solidFill>
                  <a:srgbClr val="00B0F0"/>
                </a:solidFill>
                <a:cs typeface="B Esfehan" panose="00000700000000000000" pitchFamily="2" charset="-78"/>
              </a:rPr>
              <a:t>                 صورت تطبیق سود عملیاتی </a:t>
            </a:r>
            <a:endParaRPr lang="fa-IR" dirty="0">
              <a:solidFill>
                <a:srgbClr val="00B0F0"/>
              </a:solidFill>
              <a:cs typeface="B Esfehan" panose="00000700000000000000" pitchFamily="2" charset="-78"/>
            </a:endParaRPr>
          </a:p>
        </p:txBody>
      </p:sp>
      <p:sp>
        <p:nvSpPr>
          <p:cNvPr id="3" name="Content Placeholder 2"/>
          <p:cNvSpPr>
            <a:spLocks noGrp="1"/>
          </p:cNvSpPr>
          <p:nvPr>
            <p:ph idx="1"/>
          </p:nvPr>
        </p:nvSpPr>
        <p:spPr>
          <a:xfrm>
            <a:off x="838200" y="1287887"/>
            <a:ext cx="10515600" cy="4889076"/>
          </a:xfrm>
        </p:spPr>
        <p:txBody>
          <a:bodyPr/>
          <a:lstStyle/>
          <a:p>
            <a:pPr marL="0" indent="0">
              <a:buNone/>
            </a:pPr>
            <a:r>
              <a:rPr lang="fa-IR" dirty="0" smtClean="0">
                <a:cs typeface="B Homa" panose="00000400000000000000" pitchFamily="2" charset="-78"/>
              </a:rPr>
              <a:t>                                                         1390                  1389</a:t>
            </a:r>
          </a:p>
          <a:p>
            <a:pPr marL="0" indent="0" algn="just">
              <a:buNone/>
            </a:pPr>
            <a:r>
              <a:rPr lang="fa-IR" sz="2400" dirty="0" smtClean="0">
                <a:cs typeface="B Homa" panose="00000400000000000000" pitchFamily="2" charset="-78"/>
              </a:rPr>
              <a:t>سود عملیاتی                                                   2500                                 </a:t>
            </a:r>
          </a:p>
          <a:p>
            <a:pPr marL="0" indent="0" algn="just">
              <a:buNone/>
            </a:pPr>
            <a:r>
              <a:rPr lang="fa-IR" sz="2400" dirty="0" smtClean="0">
                <a:cs typeface="B Homa" panose="00000400000000000000" pitchFamily="2" charset="-78"/>
              </a:rPr>
              <a:t>هزینه های استهلاک                                            700                                   </a:t>
            </a:r>
          </a:p>
          <a:p>
            <a:pPr marL="0" indent="0" algn="just">
              <a:buNone/>
            </a:pPr>
            <a:r>
              <a:rPr lang="fa-IR" sz="1800" dirty="0" smtClean="0">
                <a:cs typeface="B Homa" panose="00000400000000000000" pitchFamily="2" charset="-78"/>
              </a:rPr>
              <a:t>خالص افزایش در ذخیره مزایای پایان خدمت کارکنان                              500 </a:t>
            </a:r>
          </a:p>
          <a:p>
            <a:pPr marL="0" indent="0" algn="just">
              <a:buNone/>
            </a:pPr>
            <a:r>
              <a:rPr lang="fa-IR" sz="1800" dirty="0" smtClean="0">
                <a:cs typeface="B Homa" panose="00000400000000000000" pitchFamily="2" charset="-78"/>
              </a:rPr>
              <a:t>افزایش موجودی کالا                                                                   (100) </a:t>
            </a:r>
          </a:p>
          <a:p>
            <a:pPr marL="0" indent="0" algn="just">
              <a:buNone/>
            </a:pPr>
            <a:r>
              <a:rPr lang="fa-IR" sz="1800" dirty="0" smtClean="0">
                <a:cs typeface="B Homa" panose="00000400000000000000" pitchFamily="2" charset="-78"/>
              </a:rPr>
              <a:t>کاهش سفارشات و پیش پرداختهای عملیاتی                                          100 </a:t>
            </a:r>
          </a:p>
          <a:p>
            <a:pPr marL="0" indent="0" algn="just">
              <a:buNone/>
            </a:pPr>
            <a:r>
              <a:rPr lang="fa-IR" sz="1800" dirty="0" smtClean="0">
                <a:cs typeface="B Homa" panose="00000400000000000000" pitchFamily="2" charset="-78"/>
              </a:rPr>
              <a:t>افزایش حسابهای دریافتنی عملیاتی                                                   (300) </a:t>
            </a:r>
          </a:p>
          <a:p>
            <a:pPr marL="0" indent="0" algn="just">
              <a:buNone/>
            </a:pPr>
            <a:r>
              <a:rPr lang="fa-IR" sz="1800" dirty="0" smtClean="0">
                <a:cs typeface="B Homa" panose="00000400000000000000" pitchFamily="2" charset="-78"/>
              </a:rPr>
              <a:t>کاهش حسابهای پرداختنی عملیاتی                                                   (100 ) </a:t>
            </a:r>
          </a:p>
          <a:p>
            <a:pPr marL="0" indent="0" algn="just">
              <a:buNone/>
            </a:pPr>
            <a:r>
              <a:rPr lang="fa-IR" dirty="0" smtClean="0">
                <a:cs typeface="B Homa" panose="00000400000000000000" pitchFamily="2" charset="-78"/>
              </a:rPr>
              <a:t>                                                         3300 </a:t>
            </a:r>
          </a:p>
          <a:p>
            <a:pPr marL="0" indent="0" algn="just">
              <a:buNone/>
            </a:pPr>
            <a:r>
              <a:rPr lang="fa-IR" sz="2000" dirty="0" smtClean="0">
                <a:cs typeface="B Homa" panose="00000400000000000000" pitchFamily="2" charset="-78"/>
              </a:rPr>
              <a:t>حسابهای پرداختنی تجاری و تسهیلات جاری با یکدیگر جمع گردیده ودر قالب حسابهای پرداختی عملیاتی آورده شده است </a:t>
            </a:r>
            <a:endParaRPr lang="fa-IR" sz="2000" dirty="0">
              <a:cs typeface="B Homa" panose="00000400000000000000" pitchFamily="2" charset="-78"/>
            </a:endParaRPr>
          </a:p>
        </p:txBody>
      </p:sp>
      <p:cxnSp>
        <p:nvCxnSpPr>
          <p:cNvPr id="5" name="Straight Connector 4"/>
          <p:cNvCxnSpPr/>
          <p:nvPr/>
        </p:nvCxnSpPr>
        <p:spPr>
          <a:xfrm flipV="1">
            <a:off x="4365938" y="4687911"/>
            <a:ext cx="1275008" cy="257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1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12"/>
            <a:ext cx="10515600" cy="751209"/>
          </a:xfrm>
        </p:spPr>
        <p:txBody>
          <a:bodyPr>
            <a:normAutofit/>
          </a:bodyPr>
          <a:lstStyle/>
          <a:p>
            <a:pPr algn="ctr"/>
            <a:endParaRPr lang="fa-IR" dirty="0">
              <a:solidFill>
                <a:srgbClr val="FF0000"/>
              </a:solidFill>
            </a:endParaRPr>
          </a:p>
        </p:txBody>
      </p:sp>
      <p:sp>
        <p:nvSpPr>
          <p:cNvPr id="3" name="Content Placeholder 2"/>
          <p:cNvSpPr>
            <a:spLocks noGrp="1"/>
          </p:cNvSpPr>
          <p:nvPr>
            <p:ph idx="1"/>
          </p:nvPr>
        </p:nvSpPr>
        <p:spPr>
          <a:xfrm>
            <a:off x="468469" y="1039307"/>
            <a:ext cx="11255062" cy="5956479"/>
          </a:xfrm>
        </p:spPr>
        <p:txBody>
          <a:bodyPr>
            <a:noAutofit/>
          </a:bodyPr>
          <a:lstStyle/>
          <a:p>
            <a:pPr marL="0" indent="0">
              <a:buNone/>
            </a:pPr>
            <a:r>
              <a:rPr lang="fa-IR" sz="3200" b="1" dirty="0" smtClean="0">
                <a:solidFill>
                  <a:schemeClr val="accent3">
                    <a:lumMod val="60000"/>
                    <a:lumOff val="40000"/>
                  </a:schemeClr>
                </a:solidFill>
                <a:cs typeface="B Compset" panose="00000400000000000000" pitchFamily="2" charset="-78"/>
              </a:rPr>
              <a:t>1- برتری و مزیت روش غیر مستقیم تاکیید بیشتر بر تفاوت بین سود عملیاتی و جریانهای نقدی فعالیتهای عملیاتی یا به عبارت دیگر کیفیت سود عملیاتی است</a:t>
            </a:r>
          </a:p>
          <a:p>
            <a:pPr marL="0" indent="0">
              <a:buNone/>
            </a:pPr>
            <a:r>
              <a:rPr lang="fa-IR" sz="3200" b="1" dirty="0" smtClean="0">
                <a:solidFill>
                  <a:schemeClr val="accent3">
                    <a:lumMod val="60000"/>
                    <a:lumOff val="40000"/>
                  </a:schemeClr>
                </a:solidFill>
                <a:cs typeface="B Compset" panose="00000400000000000000" pitchFamily="2" charset="-78"/>
              </a:rPr>
              <a:t>2- در استاندارد روش تهیه روش مستقیم بخاطر فزونی مزایای اطلاعات ارائه شده است</a:t>
            </a:r>
          </a:p>
          <a:p>
            <a:pPr marL="0" indent="0">
              <a:buNone/>
            </a:pPr>
            <a:r>
              <a:rPr lang="fa-IR" sz="3200" b="1" dirty="0" smtClean="0">
                <a:solidFill>
                  <a:schemeClr val="accent3">
                    <a:lumMod val="60000"/>
                    <a:lumOff val="40000"/>
                  </a:schemeClr>
                </a:solidFill>
                <a:cs typeface="B Compset" panose="00000400000000000000" pitchFamily="2" charset="-78"/>
              </a:rPr>
              <a:t>3- در هر دو روش مستقیم وغیر مستقیم ارائه صورت تطبیق خالص جریانهای نقدی در یادداشتهای توضیحی لازم است </a:t>
            </a:r>
          </a:p>
          <a:p>
            <a:pPr marL="0" indent="0">
              <a:buNone/>
            </a:pPr>
            <a:r>
              <a:rPr lang="fa-IR" sz="3200" b="1" dirty="0" smtClean="0">
                <a:solidFill>
                  <a:schemeClr val="accent3">
                    <a:lumMod val="60000"/>
                    <a:lumOff val="40000"/>
                  </a:schemeClr>
                </a:solidFill>
                <a:cs typeface="B Compset" panose="00000400000000000000" pitchFamily="2" charset="-78"/>
              </a:rPr>
              <a:t>4-در صورتیکه نتوان  بعضی جریانات  نقدی را به یک سرفصل خاص محدود کرد در فعالیتهای عملیاتی طبقه بندی میشود</a:t>
            </a:r>
          </a:p>
          <a:p>
            <a:pPr marL="0" indent="0">
              <a:buNone/>
            </a:pPr>
            <a:r>
              <a:rPr lang="fa-IR" sz="3200" b="1" dirty="0" smtClean="0">
                <a:solidFill>
                  <a:schemeClr val="accent3">
                    <a:lumMod val="60000"/>
                    <a:lumOff val="40000"/>
                  </a:schemeClr>
                </a:solidFill>
                <a:cs typeface="B Compset" panose="00000400000000000000" pitchFamily="2" charset="-78"/>
              </a:rPr>
              <a:t>5-پرداختها و دریافتهای مربوط به اجاره عملیاتی در سرفصل فعالیتهای عملیاتی طبقه بندی میشود </a:t>
            </a:r>
          </a:p>
          <a:p>
            <a:pPr marL="0" indent="0">
              <a:buNone/>
            </a:pPr>
            <a:r>
              <a:rPr lang="fa-IR" sz="3200" b="1" dirty="0" smtClean="0">
                <a:solidFill>
                  <a:schemeClr val="accent3">
                    <a:lumMod val="60000"/>
                    <a:lumOff val="40000"/>
                  </a:schemeClr>
                </a:solidFill>
                <a:cs typeface="B Compset" panose="00000400000000000000" pitchFamily="2" charset="-78"/>
              </a:rPr>
              <a:t>6- تفاوت دو روش مستقیم وغیر مستقیم فقط مربوط به طبقه فعالیتهای عملیاتی میباشد  </a:t>
            </a:r>
            <a:endParaRPr lang="fa-IR" sz="3200" b="1" dirty="0">
              <a:solidFill>
                <a:schemeClr val="accent3">
                  <a:lumMod val="60000"/>
                  <a:lumOff val="40000"/>
                </a:schemeClr>
              </a:solidFill>
              <a:cs typeface="B Compset" panose="00000400000000000000" pitchFamily="2" charset="-78"/>
            </a:endParaRPr>
          </a:p>
        </p:txBody>
      </p:sp>
      <p:sp>
        <p:nvSpPr>
          <p:cNvPr id="4" name="Up Ribbon 3"/>
          <p:cNvSpPr/>
          <p:nvPr/>
        </p:nvSpPr>
        <p:spPr>
          <a:xfrm>
            <a:off x="1753644" y="288099"/>
            <a:ext cx="8668012" cy="613421"/>
          </a:xfrm>
          <a:prstGeom prst="ribbon2">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000" dirty="0">
                <a:ln w="0"/>
                <a:solidFill>
                  <a:schemeClr val="tx1"/>
                </a:solidFill>
                <a:effectLst>
                  <a:outerShdw blurRad="38100" dist="19050" dir="2700000" algn="tl" rotWithShape="0">
                    <a:schemeClr val="dk1">
                      <a:alpha val="40000"/>
                    </a:schemeClr>
                  </a:outerShdw>
                </a:effectLst>
                <a:cs typeface="B Homa" panose="00000400000000000000" pitchFamily="2" charset="-78"/>
              </a:rPr>
              <a:t>نکات مهم در روش مستقیم </a:t>
            </a:r>
            <a:r>
              <a:rPr lang="fa-IR" sz="2000" dirty="0" smtClean="0">
                <a:ln w="0"/>
                <a:solidFill>
                  <a:schemeClr val="tx1"/>
                </a:solidFill>
                <a:effectLst>
                  <a:outerShdw blurRad="38100" dist="19050" dir="2700000" algn="tl" rotWithShape="0">
                    <a:schemeClr val="dk1">
                      <a:alpha val="40000"/>
                    </a:schemeClr>
                  </a:outerShdw>
                </a:effectLst>
                <a:cs typeface="B Homa" panose="00000400000000000000" pitchFamily="2" charset="-78"/>
              </a:rPr>
              <a:t>و غیر </a:t>
            </a:r>
            <a:r>
              <a:rPr lang="fa-IR" sz="2000" dirty="0">
                <a:ln w="0"/>
                <a:solidFill>
                  <a:schemeClr val="tx1"/>
                </a:solidFill>
                <a:effectLst>
                  <a:outerShdw blurRad="38100" dist="19050" dir="2700000" algn="tl" rotWithShape="0">
                    <a:schemeClr val="dk1">
                      <a:alpha val="40000"/>
                    </a:schemeClr>
                  </a:outerShdw>
                </a:effectLst>
                <a:cs typeface="B Homa" panose="00000400000000000000" pitchFamily="2" charset="-78"/>
              </a:rPr>
              <a:t>مستقیم </a:t>
            </a:r>
          </a:p>
        </p:txBody>
      </p:sp>
    </p:spTree>
    <p:extLst>
      <p:ext uri="{BB962C8B-B14F-4D97-AF65-F5344CB8AC3E}">
        <p14:creationId xmlns:p14="http://schemas.microsoft.com/office/powerpoint/2010/main" val="2571333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rmAutofit fontScale="90000"/>
          </a:bodyPr>
          <a:lstStyle/>
          <a:p>
            <a:pPr algn="ctr"/>
            <a:endParaRPr lang="fa-IR" dirty="0">
              <a:solidFill>
                <a:srgbClr val="FF0000"/>
              </a:solidFill>
            </a:endParaRPr>
          </a:p>
        </p:txBody>
      </p:sp>
      <p:sp>
        <p:nvSpPr>
          <p:cNvPr id="3" name="Content Placeholder 2"/>
          <p:cNvSpPr>
            <a:spLocks noGrp="1"/>
          </p:cNvSpPr>
          <p:nvPr>
            <p:ph idx="1"/>
          </p:nvPr>
        </p:nvSpPr>
        <p:spPr>
          <a:xfrm>
            <a:off x="838200" y="1159099"/>
            <a:ext cx="11139152" cy="5370490"/>
          </a:xfrm>
        </p:spPr>
        <p:txBody>
          <a:bodyPr>
            <a:noAutofit/>
          </a:bodyPr>
          <a:lstStyle/>
          <a:p>
            <a:pPr marL="0" indent="0" algn="just" fontAlgn="base">
              <a:spcBef>
                <a:spcPct val="50000"/>
              </a:spcBef>
              <a:spcAft>
                <a:spcPct val="0"/>
              </a:spcAft>
              <a:buNone/>
            </a:pPr>
            <a:r>
              <a:rPr lang="fa-IR" b="1" dirty="0" smtClean="0">
                <a:cs typeface="B Nazanin" panose="00000400000000000000" pitchFamily="2" charset="-78"/>
              </a:rPr>
              <a:t>به موجب استاندارد حسابداری ایران ( شماره بند 28) ارائه خالص جریان نقدی ناشی از فعالیتهای عملیاتی نباید تحت تاثیر ساختار سرمایه واحد تجاری قرار گیرد و بدین ترتیب پرداختهای مرتبط با سود و کارمزد تامین مالی باید جداگانه نشان داده شود و نیز نحوه ارائه صورت جریان وجوه نقد باید تا حدامکان با سایر</a:t>
            </a:r>
            <a:r>
              <a:rPr lang="fa-IR" b="1" dirty="0">
                <a:solidFill>
                  <a:srgbClr val="00B0F0"/>
                </a:solidFill>
                <a:latin typeface="Arial" panose="020B0604020202090204" pitchFamily="34" charset="0"/>
                <a:cs typeface="B Nazanin" panose="00000400000000000000" pitchFamily="2" charset="-78"/>
              </a:rPr>
              <a:t> </a:t>
            </a:r>
            <a:r>
              <a:rPr lang="fa-IR" b="1" dirty="0">
                <a:cs typeface="B Nazanin" panose="00000400000000000000" pitchFamily="2" charset="-78"/>
              </a:rPr>
              <a:t> صورتهای مالی اساسی از جمله صورت سود وزیان هماهنگی داشته باشد </a:t>
            </a:r>
          </a:p>
          <a:p>
            <a:pPr marL="0" lvl="0" indent="0" algn="just" fontAlgn="base">
              <a:lnSpc>
                <a:spcPct val="100000"/>
              </a:lnSpc>
              <a:spcBef>
                <a:spcPct val="50000"/>
              </a:spcBef>
              <a:spcAft>
                <a:spcPct val="0"/>
              </a:spcAft>
              <a:buNone/>
            </a:pPr>
            <a:endParaRPr lang="fa-IR" b="1" dirty="0" smtClean="0">
              <a:solidFill>
                <a:srgbClr val="00B0F0"/>
              </a:solidFill>
              <a:latin typeface="Arial" panose="020B0604020202090204" pitchFamily="34" charset="0"/>
              <a:cs typeface="B Nazanin" panose="00000400000000000000" pitchFamily="2" charset="-78"/>
            </a:endParaRPr>
          </a:p>
          <a:p>
            <a:pPr marL="0" lvl="0" indent="0" algn="just" fontAlgn="base">
              <a:lnSpc>
                <a:spcPct val="100000"/>
              </a:lnSpc>
              <a:spcBef>
                <a:spcPct val="50000"/>
              </a:spcBef>
              <a:spcAft>
                <a:spcPct val="0"/>
              </a:spcAft>
              <a:buNone/>
            </a:pPr>
            <a:r>
              <a:rPr lang="fa-IR" b="1" dirty="0" smtClean="0">
                <a:solidFill>
                  <a:srgbClr val="00B0F0"/>
                </a:solidFill>
                <a:latin typeface="Arial" panose="020B0604020202090204" pitchFamily="34" charset="0"/>
                <a:cs typeface="B Nazanin" panose="00000400000000000000" pitchFamily="2" charset="-78"/>
              </a:rPr>
              <a:t>الف .جريانهاي نقدي ورودي: </a:t>
            </a:r>
          </a:p>
          <a:p>
            <a:pPr marL="914400" lvl="2" indent="0" algn="just" fontAlgn="base">
              <a:lnSpc>
                <a:spcPct val="100000"/>
              </a:lnSpc>
              <a:spcBef>
                <a:spcPct val="50000"/>
              </a:spcBef>
              <a:spcAft>
                <a:spcPct val="0"/>
              </a:spcAft>
              <a:buSzPct val="135000"/>
              <a:buFont typeface="Wingdings" panose="05000000000000000000" pitchFamily="2" charset="2"/>
              <a:buChar char="§"/>
            </a:pPr>
            <a:r>
              <a:rPr lang="fa-IR" sz="2000" b="1" dirty="0" smtClean="0">
                <a:solidFill>
                  <a:prstClr val="black"/>
                </a:solidFill>
                <a:latin typeface="Arial" panose="020B0604020202090204" pitchFamily="34" charset="0"/>
                <a:cs typeface="B Nazanin" panose="00000400000000000000" pitchFamily="2" charset="-78"/>
              </a:rPr>
              <a:t> سود و کارمزد دريافتي، </a:t>
            </a:r>
          </a:p>
          <a:p>
            <a:pPr marL="914400" lvl="2" indent="0" algn="just" fontAlgn="base">
              <a:lnSpc>
                <a:spcPct val="110000"/>
              </a:lnSpc>
              <a:spcBef>
                <a:spcPct val="50000"/>
              </a:spcBef>
              <a:spcAft>
                <a:spcPct val="0"/>
              </a:spcAft>
              <a:buSzPct val="135000"/>
              <a:buFont typeface="Wingdings" panose="05000000000000000000" pitchFamily="2" charset="2"/>
              <a:buChar char="§"/>
            </a:pPr>
            <a:r>
              <a:rPr lang="fa-IR" sz="2000" b="1" dirty="0" smtClean="0">
                <a:solidFill>
                  <a:prstClr val="black"/>
                </a:solidFill>
                <a:latin typeface="Arial" panose="020B0604020202090204" pitchFamily="34" charset="0"/>
                <a:cs typeface="B Nazanin" panose="00000400000000000000" pitchFamily="2" charset="-78"/>
              </a:rPr>
              <a:t> </a:t>
            </a:r>
            <a:r>
              <a:rPr lang="fa-IR" sz="2000" b="1" dirty="0">
                <a:solidFill>
                  <a:prstClr val="black"/>
                </a:solidFill>
                <a:latin typeface="Arial" panose="020B0604020202090204" pitchFamily="34" charset="0"/>
                <a:cs typeface="B Nazanin" panose="00000400000000000000" pitchFamily="2" charset="-78"/>
              </a:rPr>
              <a:t>سود سهام دريافتي شامل سود سهام دريافتي از شرکتهاي سرمايه پذيري که سرمايه گذاري در آنها به روش ارزش ويژه در حسابها انعکاس </a:t>
            </a:r>
            <a:r>
              <a:rPr lang="fa-IR" sz="2000" b="1" dirty="0" smtClean="0">
                <a:solidFill>
                  <a:prstClr val="black"/>
                </a:solidFill>
                <a:latin typeface="Arial" panose="020B0604020202090204" pitchFamily="34" charset="0"/>
                <a:cs typeface="B Nazanin" panose="00000400000000000000" pitchFamily="2" charset="-78"/>
              </a:rPr>
              <a:t>يافته است</a:t>
            </a:r>
            <a:r>
              <a:rPr lang="fa-IR" sz="2000" b="1" dirty="0" smtClean="0">
                <a:solidFill>
                  <a:srgbClr val="00B0F0"/>
                </a:solidFill>
                <a:latin typeface="Arial" panose="020B0604020202090204" pitchFamily="34" charset="0"/>
                <a:cs typeface="B Nazanin" panose="00000400000000000000" pitchFamily="2" charset="-78"/>
              </a:rPr>
              <a:t>   </a:t>
            </a:r>
          </a:p>
          <a:p>
            <a:pPr marL="914400" lvl="2" indent="0" algn="just" fontAlgn="base">
              <a:lnSpc>
                <a:spcPct val="110000"/>
              </a:lnSpc>
              <a:spcBef>
                <a:spcPct val="50000"/>
              </a:spcBef>
              <a:spcAft>
                <a:spcPct val="0"/>
              </a:spcAft>
              <a:buSzPct val="135000"/>
              <a:buNone/>
            </a:pPr>
            <a:r>
              <a:rPr lang="fa-IR" sz="2000" b="1" dirty="0" smtClean="0">
                <a:solidFill>
                  <a:srgbClr val="00B0F0"/>
                </a:solidFill>
                <a:latin typeface="Arial" panose="020B0604020202090204" pitchFamily="34" charset="0"/>
                <a:cs typeface="B Nazanin" panose="00000400000000000000" pitchFamily="2" charset="-78"/>
              </a:rPr>
              <a:t>   ب :جريانهاي نقدي خروجي:</a:t>
            </a:r>
          </a:p>
          <a:p>
            <a:pPr marL="914400" lvl="2" indent="0" algn="just" fontAlgn="base">
              <a:lnSpc>
                <a:spcPct val="100000"/>
              </a:lnSpc>
              <a:spcBef>
                <a:spcPct val="50000"/>
              </a:spcBef>
              <a:spcAft>
                <a:spcPct val="0"/>
              </a:spcAft>
              <a:buSzPct val="135000"/>
              <a:buFont typeface="Wingdings" panose="05000000000000000000" pitchFamily="2" charset="2"/>
              <a:buChar char="§"/>
            </a:pPr>
            <a:r>
              <a:rPr lang="fa-IR" sz="2000" b="1" dirty="0" smtClean="0">
                <a:solidFill>
                  <a:prstClr val="black"/>
                </a:solidFill>
                <a:latin typeface="Arial" panose="020B0604020202090204" pitchFamily="34" charset="0"/>
                <a:cs typeface="B Nazanin" panose="00000400000000000000" pitchFamily="2" charset="-78"/>
              </a:rPr>
              <a:t> سود وکارمزد پرداختي (اعم از اينکه به حساب دارايي تحصيل شده يا به هزينه دوره منظور شده باشد)، </a:t>
            </a:r>
          </a:p>
          <a:p>
            <a:pPr marL="914400" lvl="2" indent="0" algn="just" fontAlgn="base">
              <a:lnSpc>
                <a:spcPct val="100000"/>
              </a:lnSpc>
              <a:spcBef>
                <a:spcPct val="50000"/>
              </a:spcBef>
              <a:spcAft>
                <a:spcPct val="0"/>
              </a:spcAft>
              <a:buSzPct val="135000"/>
              <a:buFont typeface="Wingdings" panose="05000000000000000000" pitchFamily="2" charset="2"/>
              <a:buChar char="§"/>
            </a:pPr>
            <a:r>
              <a:rPr lang="fa-IR" sz="2000" b="1" dirty="0" smtClean="0">
                <a:solidFill>
                  <a:prstClr val="black"/>
                </a:solidFill>
                <a:latin typeface="Arial" panose="020B0604020202090204" pitchFamily="34" charset="0"/>
                <a:cs typeface="B Nazanin" panose="00000400000000000000" pitchFamily="2" charset="-78"/>
              </a:rPr>
              <a:t> </a:t>
            </a:r>
            <a:r>
              <a:rPr lang="fa-IR" sz="2000" b="1" dirty="0">
                <a:solidFill>
                  <a:prstClr val="black"/>
                </a:solidFill>
                <a:latin typeface="Arial" panose="020B0604020202090204" pitchFamily="34" charset="0"/>
                <a:cs typeface="B Nazanin" panose="00000400000000000000" pitchFamily="2" charset="-78"/>
              </a:rPr>
              <a:t>سود سهام پرداختي،</a:t>
            </a:r>
          </a:p>
          <a:p>
            <a:pPr marL="914400" lvl="2" indent="0" algn="just" fontAlgn="base">
              <a:lnSpc>
                <a:spcPct val="100000"/>
              </a:lnSpc>
              <a:spcBef>
                <a:spcPct val="50000"/>
              </a:spcBef>
              <a:spcAft>
                <a:spcPct val="0"/>
              </a:spcAft>
              <a:buSzPct val="135000"/>
              <a:buFont typeface="Wingdings" panose="05000000000000000000" pitchFamily="2" charset="2"/>
              <a:buChar char="§"/>
            </a:pPr>
            <a:r>
              <a:rPr lang="fa-IR" sz="2000" b="1" dirty="0">
                <a:solidFill>
                  <a:prstClr val="black"/>
                </a:solidFill>
                <a:latin typeface="Arial" panose="020B0604020202090204" pitchFamily="34" charset="0"/>
                <a:cs typeface="B Nazanin" panose="00000400000000000000" pitchFamily="2" charset="-78"/>
              </a:rPr>
              <a:t> حصه اي از اقساط اجاره به شرط تمليک پرداختي که هزينه تأمين مالي محسوب </a:t>
            </a:r>
            <a:r>
              <a:rPr lang="fa-IR" sz="2000" b="1" dirty="0" smtClean="0">
                <a:solidFill>
                  <a:prstClr val="black"/>
                </a:solidFill>
                <a:latin typeface="Arial" panose="020B0604020202090204" pitchFamily="34" charset="0"/>
                <a:cs typeface="B Nazanin" panose="00000400000000000000" pitchFamily="2" charset="-78"/>
              </a:rPr>
              <a:t>مي شود.</a:t>
            </a:r>
          </a:p>
        </p:txBody>
      </p:sp>
      <p:sp>
        <p:nvSpPr>
          <p:cNvPr id="4" name="Flowchart: Punched Tape 3"/>
          <p:cNvSpPr/>
          <p:nvPr/>
        </p:nvSpPr>
        <p:spPr>
          <a:xfrm>
            <a:off x="1716066" y="200416"/>
            <a:ext cx="8292230" cy="826718"/>
          </a:xfrm>
          <a:prstGeom prst="flowChartPunchedTap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2400" dirty="0">
                <a:solidFill>
                  <a:schemeClr val="bg1"/>
                </a:solidFill>
                <a:cs typeface="B Titr" panose="00000700000000000000" pitchFamily="2" charset="-78"/>
              </a:rPr>
              <a:t>بازده سرمایه گذاریها و سود پرداختی بابت تامین مالی </a:t>
            </a:r>
          </a:p>
        </p:txBody>
      </p:sp>
    </p:spTree>
    <p:extLst>
      <p:ext uri="{BB962C8B-B14F-4D97-AF65-F5344CB8AC3E}">
        <p14:creationId xmlns:p14="http://schemas.microsoft.com/office/powerpoint/2010/main" val="29172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7912"/>
          </a:xfrm>
        </p:spPr>
        <p:txBody>
          <a:bodyPr>
            <a:normAutofit fontScale="90000"/>
            <a:scene3d>
              <a:camera prst="perspectiveLeft"/>
              <a:lightRig rig="harsh" dir="t"/>
            </a:scene3d>
            <a:sp3d extrusionH="57150" prstMaterial="matte">
              <a:bevelT w="63500" h="12700"/>
              <a:contourClr>
                <a:schemeClr val="bg1">
                  <a:lumMod val="65000"/>
                </a:schemeClr>
              </a:contourClr>
            </a:sp3d>
          </a:bodyPr>
          <a:lstStyle/>
          <a:p>
            <a:pPr algn="ctr"/>
            <a:r>
              <a:rPr lang="fa-IR" b="1" dirty="0" smtClean="0">
                <a:ln/>
                <a:solidFill>
                  <a:schemeClr val="accent3"/>
                </a:solidFill>
                <a:cs typeface="B Titr" panose="00000700000000000000" pitchFamily="2" charset="-78"/>
              </a:rPr>
              <a:t>نکات کاربردی بازده سرمایه گذاری </a:t>
            </a:r>
            <a:endParaRPr lang="fa-IR" b="1" dirty="0">
              <a:ln/>
              <a:solidFill>
                <a:schemeClr val="accent3"/>
              </a:solidFill>
              <a:cs typeface="B Titr" panose="00000700000000000000" pitchFamily="2" charset="-78"/>
            </a:endParaRPr>
          </a:p>
        </p:txBody>
      </p:sp>
      <p:sp>
        <p:nvSpPr>
          <p:cNvPr id="3" name="Content Placeholder 2"/>
          <p:cNvSpPr>
            <a:spLocks noGrp="1"/>
          </p:cNvSpPr>
          <p:nvPr>
            <p:ph idx="1"/>
          </p:nvPr>
        </p:nvSpPr>
        <p:spPr>
          <a:xfrm>
            <a:off x="838200" y="1529235"/>
            <a:ext cx="10515600" cy="4958365"/>
          </a:xfrm>
        </p:spPr>
        <p:txBody>
          <a:bodyPr>
            <a:noAutofit/>
          </a:bodyPr>
          <a:lstStyle/>
          <a:p>
            <a:pPr marL="0" indent="0">
              <a:lnSpc>
                <a:spcPct val="150000"/>
              </a:lnSpc>
              <a:buNone/>
            </a:pPr>
            <a:r>
              <a:rPr lang="fa-IR" sz="2400" b="1" dirty="0" smtClean="0">
                <a:cs typeface="B Nazanin" panose="00000400000000000000" pitchFamily="2" charset="-78"/>
              </a:rPr>
              <a:t>1- در برخی واحدهای تجاری از قبیل بانکها موسسات مالی شرکتهای سرمایه گذاری  هرگاه اقلامی از قبیل سود تسهیلات دریافتی و پرداختی سود پرداختی به صاحبان سپرده سرمایه گذاران و نظایر آنها در محاسبه سود وزیان عملیاتی در صورت سودو زیان منظور شود کلیه مبالغ دریافتی و پرداختی در رابطه با اقلام مزبور به عنوان جریان وجوه نقد ناشی از فعالیتهای عملیاتی در صورت جریان وجوه نقد این واحد تجاری منعکس میشود </a:t>
            </a:r>
          </a:p>
          <a:p>
            <a:pPr marL="0" indent="0">
              <a:lnSpc>
                <a:spcPct val="150000"/>
              </a:lnSpc>
              <a:buNone/>
            </a:pPr>
            <a:r>
              <a:rPr lang="fa-IR" sz="2400" b="1" dirty="0" smtClean="0">
                <a:cs typeface="B Nazanin" panose="00000400000000000000" pitchFamily="2" charset="-78"/>
              </a:rPr>
              <a:t>2- پرداختهای مربوط به هزینه تامین مالی صرفنظر از اینکه به حساب دارایی منظور شده باشد یابه حساب هزینه کلا در سرفصل بازده سرمایه گذاری منظور میشود </a:t>
            </a:r>
          </a:p>
          <a:p>
            <a:pPr marL="0" indent="0">
              <a:lnSpc>
                <a:spcPct val="150000"/>
              </a:lnSpc>
              <a:buNone/>
            </a:pPr>
            <a:r>
              <a:rPr lang="fa-IR" sz="2400" b="1" dirty="0" smtClean="0">
                <a:cs typeface="B Nazanin" panose="00000400000000000000" pitchFamily="2" charset="-78"/>
              </a:rPr>
              <a:t>3- پرداخت اقساط اجاره به شرط تملیک جز فعالیتهای تامین مالی میباشد ولی هزینه تامین مالی آن جز سرفصل بازده سرمایه گذاری میباشد</a:t>
            </a:r>
          </a:p>
          <a:p>
            <a:pPr marL="0" indent="0">
              <a:lnSpc>
                <a:spcPct val="150000"/>
              </a:lnSpc>
              <a:buNone/>
            </a:pPr>
            <a:endParaRPr lang="fa-IR" sz="2400" b="1" dirty="0" smtClean="0">
              <a:cs typeface="B Nazanin" panose="00000400000000000000" pitchFamily="2" charset="-78"/>
            </a:endParaRPr>
          </a:p>
          <a:p>
            <a:pPr marL="0" indent="0">
              <a:lnSpc>
                <a:spcPct val="150000"/>
              </a:lnSpc>
              <a:buNone/>
            </a:pPr>
            <a:endParaRPr lang="fa-IR" sz="2400" dirty="0"/>
          </a:p>
        </p:txBody>
      </p:sp>
    </p:spTree>
    <p:extLst>
      <p:ext uri="{BB962C8B-B14F-4D97-AF65-F5344CB8AC3E}">
        <p14:creationId xmlns:p14="http://schemas.microsoft.com/office/powerpoint/2010/main" val="30296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6599"/>
            <a:ext cx="9144000" cy="1118561"/>
          </a:xfrm>
        </p:spPr>
        <p:txBody>
          <a:bodyPr>
            <a:normAutofit fontScale="90000"/>
          </a:bodyPr>
          <a:lstStyle/>
          <a:p>
            <a:pPr lvl="0" rtl="0" fontAlgn="base">
              <a:lnSpc>
                <a:spcPct val="100000"/>
              </a:lnSpc>
              <a:spcAft>
                <a:spcPct val="0"/>
              </a:spcAft>
            </a:pPr>
            <a:r>
              <a:rPr lang="fa-IR" sz="4000" b="1" dirty="0">
                <a:solidFill>
                  <a:srgbClr val="FF0000"/>
                </a:solidFill>
                <a:latin typeface="Arial" panose="020B0604020202090204" pitchFamily="34" charset="0"/>
              </a:rPr>
              <a:t/>
            </a:r>
            <a:br>
              <a:rPr lang="fa-IR" sz="4000" b="1" dirty="0">
                <a:solidFill>
                  <a:srgbClr val="FF0000"/>
                </a:solidFill>
                <a:latin typeface="Arial" panose="020B0604020202090204" pitchFamily="34" charset="0"/>
              </a:rPr>
            </a:br>
            <a:endParaRPr lang="fa-IR" dirty="0"/>
          </a:p>
        </p:txBody>
      </p:sp>
      <p:sp>
        <p:nvSpPr>
          <p:cNvPr id="3" name="Subtitle 2"/>
          <p:cNvSpPr>
            <a:spLocks noGrp="1"/>
          </p:cNvSpPr>
          <p:nvPr>
            <p:ph type="subTitle" idx="1"/>
          </p:nvPr>
        </p:nvSpPr>
        <p:spPr>
          <a:xfrm>
            <a:off x="-247344" y="515155"/>
            <a:ext cx="10689464" cy="5872767"/>
          </a:xfrm>
        </p:spPr>
        <p:txBody>
          <a:bodyPr/>
          <a:lstStyle/>
          <a:p>
            <a:endParaRPr lang="fa-IR" dirty="0"/>
          </a:p>
        </p:txBody>
      </p:sp>
      <p:pic>
        <p:nvPicPr>
          <p:cNvPr id="4" name="Picture 3"/>
          <p:cNvPicPr>
            <a:picLocks noChangeAspect="1"/>
          </p:cNvPicPr>
          <p:nvPr/>
        </p:nvPicPr>
        <p:blipFill>
          <a:blip r:embed="rId2"/>
          <a:stretch>
            <a:fillRect/>
          </a:stretch>
        </p:blipFill>
        <p:spPr>
          <a:xfrm>
            <a:off x="864531" y="656823"/>
            <a:ext cx="9577589" cy="5731099"/>
          </a:xfrm>
          <a:prstGeom prst="rect">
            <a:avLst/>
          </a:prstGeom>
        </p:spPr>
      </p:pic>
    </p:spTree>
    <p:extLst>
      <p:ext uri="{BB962C8B-B14F-4D97-AF65-F5344CB8AC3E}">
        <p14:creationId xmlns:p14="http://schemas.microsoft.com/office/powerpoint/2010/main" val="3911817935"/>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399"/>
          </a:xfrm>
        </p:spPr>
        <p:txBody>
          <a:bodyPr>
            <a:noAutofit/>
          </a:bodyPr>
          <a:lstStyle/>
          <a:p>
            <a:pPr algn="ctr"/>
            <a:r>
              <a:rPr lang="fa-IR" sz="3200" dirty="0" smtClean="0">
                <a:solidFill>
                  <a:srgbClr val="FF0000"/>
                </a:solidFill>
                <a:cs typeface="B Titr" panose="00000700000000000000" pitchFamily="2" charset="-78"/>
              </a:rPr>
              <a:t>محاسبه جریانهای نقدی ناشی از بازده سرمایه گذاری ها و سود پرداختی بابت تامین مالی </a:t>
            </a:r>
            <a:endParaRPr lang="fa-IR"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0" y="1416676"/>
            <a:ext cx="11353800" cy="4760287"/>
          </a:xfrm>
        </p:spPr>
        <p:txBody>
          <a:bodyPr/>
          <a:lstStyle/>
          <a:p>
            <a:pPr marL="0" indent="0">
              <a:buNone/>
            </a:pPr>
            <a:endParaRPr lang="fa-IR" dirty="0"/>
          </a:p>
          <a:p>
            <a:pPr marL="0" indent="0">
              <a:buNone/>
            </a:pPr>
            <a:endParaRPr lang="fa-IR" dirty="0"/>
          </a:p>
        </p:txBody>
      </p:sp>
      <p:sp>
        <p:nvSpPr>
          <p:cNvPr id="5" name="TextBox 4"/>
          <p:cNvSpPr txBox="1"/>
          <p:nvPr/>
        </p:nvSpPr>
        <p:spPr>
          <a:xfrm>
            <a:off x="0" y="1652648"/>
            <a:ext cx="12085983" cy="4247317"/>
          </a:xfrm>
          <a:prstGeom prst="rect">
            <a:avLst/>
          </a:prstGeom>
          <a:noFill/>
        </p:spPr>
        <p:txBody>
          <a:bodyPr wrap="square" rtlCol="1">
            <a:spAutoFit/>
          </a:bodyPr>
          <a:lstStyle/>
          <a:p>
            <a:r>
              <a:rPr lang="fa-IR" dirty="0" smtClean="0"/>
              <a:t>                                                                                   کاهش سود سهام دریافتنی +     </a:t>
            </a:r>
          </a:p>
          <a:p>
            <a:r>
              <a:rPr lang="fa-IR" dirty="0" smtClean="0"/>
              <a:t>                                                                                           یا</a:t>
            </a:r>
            <a:endParaRPr lang="fa-IR" dirty="0"/>
          </a:p>
          <a:p>
            <a:r>
              <a:rPr lang="fa-IR" dirty="0" smtClean="0"/>
              <a:t>                                                                                                                              درآمد سهام = وجوه نقد دریافتی بابت سود سهام</a:t>
            </a:r>
          </a:p>
          <a:p>
            <a:r>
              <a:rPr lang="fa-IR" dirty="0" smtClean="0"/>
              <a:t>                                                                        افزایش سود سهام دریافتنی –</a:t>
            </a:r>
            <a:endParaRPr lang="fa-IR" dirty="0"/>
          </a:p>
          <a:p>
            <a:endParaRPr lang="fa-IR" dirty="0" smtClean="0"/>
          </a:p>
          <a:p>
            <a:r>
              <a:rPr lang="fa-IR" dirty="0" smtClean="0"/>
              <a:t>                                                                  کاهش سود سهام پرداختنی +</a:t>
            </a:r>
            <a:endParaRPr lang="fa-IR" dirty="0"/>
          </a:p>
          <a:p>
            <a:r>
              <a:rPr lang="fa-IR" dirty="0" smtClean="0"/>
              <a:t>                                                                                                  یا</a:t>
            </a:r>
          </a:p>
          <a:p>
            <a:r>
              <a:rPr lang="fa-IR" dirty="0" smtClean="0"/>
              <a:t>                                                                                                                  سود سهام مصوب =  وجوه  نقد پرداختی بابت سود سهام</a:t>
            </a:r>
          </a:p>
          <a:p>
            <a:r>
              <a:rPr lang="fa-IR" dirty="0" smtClean="0"/>
              <a:t>                                                                افزایش سود سهام پرداختنی-</a:t>
            </a:r>
          </a:p>
          <a:p>
            <a:endParaRPr lang="fa-IR" dirty="0"/>
          </a:p>
          <a:p>
            <a:r>
              <a:rPr lang="fa-IR" dirty="0" smtClean="0"/>
              <a:t> صرف مستهلک شده بدهیها+                           کاهش در بدهی مربوطه +                        </a:t>
            </a:r>
          </a:p>
          <a:p>
            <a:r>
              <a:rPr lang="fa-IR" dirty="0" smtClean="0"/>
              <a:t>      </a:t>
            </a:r>
          </a:p>
          <a:p>
            <a:r>
              <a:rPr lang="fa-IR" dirty="0" smtClean="0"/>
              <a:t>یا                                                                  یا                              فزایش در پیش پرداخت مربوطه +</a:t>
            </a:r>
            <a:endParaRPr lang="fa-IR" dirty="0"/>
          </a:p>
          <a:p>
            <a:r>
              <a:rPr lang="fa-IR" dirty="0" smtClean="0"/>
              <a:t>    کسر مستهلک بدیهی ها     -                                                                                            یا                    هزینه تامین مالی  =  وجه نقد</a:t>
            </a:r>
          </a:p>
          <a:p>
            <a:r>
              <a:rPr lang="fa-IR" dirty="0" smtClean="0"/>
              <a:t>                                                       افزایش در بدهی مربوطه-                     کاهش در پیش پرداخت مربوطه                                                                                                                                                                                                                                                                                                                            </a:t>
            </a:r>
            <a:endParaRPr lang="fa-IR" dirty="0"/>
          </a:p>
        </p:txBody>
      </p:sp>
      <p:sp>
        <p:nvSpPr>
          <p:cNvPr id="6" name="Left Brace 5"/>
          <p:cNvSpPr/>
          <p:nvPr/>
        </p:nvSpPr>
        <p:spPr>
          <a:xfrm>
            <a:off x="4362994" y="1776549"/>
            <a:ext cx="204756" cy="1004368"/>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Left Brace 6"/>
          <p:cNvSpPr/>
          <p:nvPr/>
        </p:nvSpPr>
        <p:spPr>
          <a:xfrm>
            <a:off x="5303520" y="3215562"/>
            <a:ext cx="156754" cy="1055991"/>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Left Brace 7"/>
          <p:cNvSpPr/>
          <p:nvPr/>
        </p:nvSpPr>
        <p:spPr>
          <a:xfrm>
            <a:off x="2699676" y="4674589"/>
            <a:ext cx="148027" cy="1225375"/>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Left Brace 8"/>
          <p:cNvSpPr/>
          <p:nvPr/>
        </p:nvSpPr>
        <p:spPr>
          <a:xfrm>
            <a:off x="5909210" y="4581361"/>
            <a:ext cx="151956" cy="1318604"/>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 name="Left Brace 10"/>
          <p:cNvSpPr/>
          <p:nvPr/>
        </p:nvSpPr>
        <p:spPr>
          <a:xfrm>
            <a:off x="8863621" y="4581361"/>
            <a:ext cx="136688" cy="1192422"/>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149391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210" y="352510"/>
            <a:ext cx="9404723" cy="1400530"/>
          </a:xfrm>
        </p:spPr>
        <p:txBody>
          <a:bodyPr>
            <a:normAutofit/>
          </a:bodyPr>
          <a:lstStyle/>
          <a:p>
            <a:pPr algn="ctr"/>
            <a:r>
              <a:rPr lang="fa-IR"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Elham" panose="00000400000000000000" pitchFamily="2" charset="-78"/>
              </a:rPr>
              <a:t>مثال محاسبه جریان نقدی ناشی از بازده سرمایه گذاریها </a:t>
            </a:r>
            <a:endParaRPr lang="fa-IR"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Elham" panose="00000400000000000000" pitchFamily="2" charset="-78"/>
            </a:endParaRPr>
          </a:p>
        </p:txBody>
      </p:sp>
      <p:sp>
        <p:nvSpPr>
          <p:cNvPr id="3" name="Content Placeholder 2"/>
          <p:cNvSpPr>
            <a:spLocks noGrp="1"/>
          </p:cNvSpPr>
          <p:nvPr>
            <p:ph idx="1"/>
          </p:nvPr>
        </p:nvSpPr>
        <p:spPr>
          <a:xfrm>
            <a:off x="838200" y="1558344"/>
            <a:ext cx="10515600" cy="5138670"/>
          </a:xfrm>
        </p:spPr>
        <p:txBody>
          <a:bodyPr>
            <a:normAutofit fontScale="92500" lnSpcReduction="20000"/>
          </a:bodyPr>
          <a:lstStyle/>
          <a:p>
            <a:pPr marL="0" indent="0">
              <a:lnSpc>
                <a:spcPct val="110000"/>
              </a:lnSpc>
              <a:buNone/>
            </a:pPr>
            <a:r>
              <a:rPr lang="fa-IR" sz="3200" b="1" dirty="0" smtClean="0">
                <a:cs typeface="B Nazanin" panose="00000400000000000000" pitchFamily="2" charset="-78"/>
              </a:rPr>
              <a:t>سود سهام شرکت آرش در سال 85 255000 ریال و همچنین سود سهام پرداختنی در ابتدا وانتهای سال 85 به ترتیب 340000 ریال و 365000 ریال بوده است </a:t>
            </a:r>
          </a:p>
          <a:p>
            <a:pPr marL="0" indent="0">
              <a:lnSpc>
                <a:spcPct val="110000"/>
              </a:lnSpc>
              <a:buNone/>
            </a:pPr>
            <a:r>
              <a:rPr lang="fa-IR" sz="3200" b="1" dirty="0" smtClean="0">
                <a:cs typeface="B Nazanin" panose="00000400000000000000" pitchFamily="2" charset="-78"/>
              </a:rPr>
              <a:t>مطلوبست محاسبه وجوه نقد پرداختی بابت سود سهام </a:t>
            </a:r>
          </a:p>
          <a:p>
            <a:pPr marL="0" indent="0" algn="l">
              <a:lnSpc>
                <a:spcPct val="110000"/>
              </a:lnSpc>
              <a:buNone/>
            </a:pPr>
            <a:r>
              <a:rPr lang="fa-IR" sz="3200" b="1" dirty="0" smtClean="0">
                <a:cs typeface="B Nazanin" panose="00000400000000000000" pitchFamily="2" charset="-78"/>
              </a:rPr>
              <a:t>25000 = 340000 – 365000 = افزایش سود سهام پرداختنی</a:t>
            </a:r>
          </a:p>
          <a:p>
            <a:pPr marL="0" indent="0" algn="l">
              <a:lnSpc>
                <a:spcPct val="110000"/>
              </a:lnSpc>
              <a:buNone/>
            </a:pPr>
            <a:r>
              <a:rPr lang="fa-IR" sz="3200" b="1" dirty="0" smtClean="0">
                <a:cs typeface="B Nazanin" panose="00000400000000000000" pitchFamily="2" charset="-78"/>
              </a:rPr>
              <a:t>230000 = 25000 – 255000 = وجوه نقد پرداختی بابت سود سهام</a:t>
            </a:r>
          </a:p>
          <a:p>
            <a:pPr marL="0" indent="0" algn="l">
              <a:lnSpc>
                <a:spcPct val="110000"/>
              </a:lnSpc>
              <a:buNone/>
            </a:pPr>
            <a:endParaRPr lang="fa-IR" sz="3200" b="1" dirty="0" smtClean="0">
              <a:cs typeface="B Nazanin" panose="00000400000000000000" pitchFamily="2" charset="-78"/>
            </a:endParaRPr>
          </a:p>
          <a:p>
            <a:pPr marL="0" indent="0">
              <a:lnSpc>
                <a:spcPct val="110000"/>
              </a:lnSpc>
              <a:buNone/>
            </a:pPr>
            <a:r>
              <a:rPr lang="fa-IR" sz="3200" b="1" dirty="0">
                <a:cs typeface="B Nazanin" panose="00000400000000000000" pitchFamily="2" charset="-78"/>
              </a:rPr>
              <a:t>در مورد بانکها و شرکتهاي سرمايه گذاري که سود سهام و سود تسهيلات در محاسبه سود(زيان) عملياتي منظور مي شود، مبالغ ورودي و خروجي وجه نقد مرتبط با اقلام مذکور در فعاليتهاي عملياتي انعکاس مي يابد.</a:t>
            </a:r>
          </a:p>
          <a:p>
            <a:pPr marL="0" indent="0">
              <a:lnSpc>
                <a:spcPct val="110000"/>
              </a:lnSpc>
              <a:buNone/>
            </a:pPr>
            <a:endParaRPr lang="fa-IR" dirty="0"/>
          </a:p>
        </p:txBody>
      </p:sp>
    </p:spTree>
    <p:extLst>
      <p:ext uri="{BB962C8B-B14F-4D97-AF65-F5344CB8AC3E}">
        <p14:creationId xmlns:p14="http://schemas.microsoft.com/office/powerpoint/2010/main" val="34224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51" y="264917"/>
            <a:ext cx="10515600" cy="716700"/>
          </a:xfrm>
        </p:spPr>
        <p:txBody>
          <a:bodyPr>
            <a:scene3d>
              <a:camera prst="perspectiveLeft"/>
              <a:lightRig rig="threePt" dir="t"/>
            </a:scene3d>
          </a:bodyPr>
          <a:lstStyle/>
          <a:p>
            <a:pPr algn="r"/>
            <a:r>
              <a:rPr lang="fa-IR" sz="2800" b="1" dirty="0">
                <a:ln w="13462">
                  <a:solidFill>
                    <a:schemeClr val="bg1"/>
                  </a:solidFill>
                  <a:prstDash val="solid"/>
                </a:ln>
                <a:solidFill>
                  <a:schemeClr val="tx1">
                    <a:lumMod val="85000"/>
                    <a:lumOff val="15000"/>
                  </a:schemeClr>
                </a:solidFill>
                <a:effectLst>
                  <a:glow rad="101600">
                    <a:schemeClr val="accent1">
                      <a:satMod val="175000"/>
                      <a:alpha val="40000"/>
                    </a:schemeClr>
                  </a:glow>
                  <a:outerShdw dist="38100" dir="2700000" algn="bl" rotWithShape="0">
                    <a:schemeClr val="accent5"/>
                  </a:outerShdw>
                  <a:reflection blurRad="6350" stA="55000" endA="300" endPos="45500" dir="5400000" sy="-100000" algn="bl" rotWithShape="0"/>
                </a:effectLst>
                <a:latin typeface="Century Schoolbook"/>
                <a:cs typeface="B Titr" pitchFamily="2" charset="-78"/>
              </a:rPr>
              <a:t>جريانهاي نقدي ناشي ازبازده سرمايه گذاريها و سود پرداختي بابت تأمين مالي</a:t>
            </a:r>
            <a:endParaRPr lang="fa-IR" sz="4400" b="1" dirty="0">
              <a:ln w="13462">
                <a:solidFill>
                  <a:schemeClr val="bg1"/>
                </a:solidFill>
                <a:prstDash val="solid"/>
              </a:ln>
              <a:solidFill>
                <a:schemeClr val="tx1">
                  <a:lumMod val="85000"/>
                  <a:lumOff val="15000"/>
                </a:schemeClr>
              </a:solidFill>
              <a:effectLst>
                <a:glow rad="101600">
                  <a:schemeClr val="accent1">
                    <a:satMod val="175000"/>
                    <a:alpha val="40000"/>
                  </a:schemeClr>
                </a:glow>
                <a:outerShdw dist="38100" dir="2700000" algn="bl" rotWithShape="0">
                  <a:schemeClr val="accent5"/>
                </a:outerShdw>
                <a:reflection blurRad="6350" stA="55000" endA="300" endPos="45500" dir="5400000" sy="-100000" algn="bl" rotWithShape="0"/>
              </a:effectLst>
            </a:endParaRPr>
          </a:p>
        </p:txBody>
      </p:sp>
      <p:sp>
        <p:nvSpPr>
          <p:cNvPr id="3" name="Content Placeholder 2"/>
          <p:cNvSpPr>
            <a:spLocks noGrp="1"/>
          </p:cNvSpPr>
          <p:nvPr>
            <p:ph sz="half" idx="1"/>
          </p:nvPr>
        </p:nvSpPr>
        <p:spPr>
          <a:xfrm>
            <a:off x="838200" y="1339402"/>
            <a:ext cx="5181600" cy="5518597"/>
          </a:xfrm>
        </p:spPr>
        <p:txBody>
          <a:bodyPr>
            <a:normAutofit fontScale="85000" lnSpcReduction="10000"/>
          </a:bodyPr>
          <a:lstStyle/>
          <a:p>
            <a:pPr marL="0" indent="0">
              <a:lnSpc>
                <a:spcPct val="210000"/>
              </a:lnSpc>
              <a:buNone/>
            </a:pPr>
            <a:r>
              <a:rPr lang="fa-IR" sz="2800" b="1" dirty="0" smtClean="0">
                <a:solidFill>
                  <a:srgbClr val="FFC000"/>
                </a:solidFill>
                <a:cs typeface="B Titr" panose="00000700000000000000" pitchFamily="2" charset="-78"/>
              </a:rPr>
              <a:t>دلایل هیات استانداردگذاری ایران</a:t>
            </a:r>
          </a:p>
          <a:p>
            <a:pPr>
              <a:lnSpc>
                <a:spcPct val="210000"/>
              </a:lnSpc>
            </a:pPr>
            <a:r>
              <a:rPr lang="fa-IR" sz="2100" dirty="0">
                <a:cs typeface="B Titr" panose="00000700000000000000" pitchFamily="2" charset="-78"/>
              </a:rPr>
              <a:t>ارائه خالص جریانهای نقدی ناشی از فعالیتهای عملیاتی نباید تحت تاثیر ساختار سرمایه واحد تجاری قرار گیرد</a:t>
            </a:r>
          </a:p>
          <a:p>
            <a:pPr>
              <a:lnSpc>
                <a:spcPct val="210000"/>
              </a:lnSpc>
            </a:pPr>
            <a:r>
              <a:rPr lang="fa-IR" sz="2100" dirty="0">
                <a:cs typeface="B Titr" panose="00000700000000000000" pitchFamily="2" charset="-78"/>
              </a:rPr>
              <a:t>هماهنگی بیشتر با طبقه بندی صورت سود و زیان</a:t>
            </a:r>
          </a:p>
          <a:p>
            <a:pPr>
              <a:lnSpc>
                <a:spcPct val="210000"/>
              </a:lnSpc>
            </a:pPr>
            <a:endParaRPr lang="fa-IR" sz="1600" dirty="0">
              <a:cs typeface="B Titr" panose="00000700000000000000" pitchFamily="2" charset="-78"/>
            </a:endParaRPr>
          </a:p>
        </p:txBody>
      </p:sp>
      <p:sp>
        <p:nvSpPr>
          <p:cNvPr id="4" name="Content Placeholder 3"/>
          <p:cNvSpPr>
            <a:spLocks noGrp="1"/>
          </p:cNvSpPr>
          <p:nvPr>
            <p:ph sz="half" idx="2"/>
          </p:nvPr>
        </p:nvSpPr>
        <p:spPr>
          <a:xfrm>
            <a:off x="6172200" y="1339403"/>
            <a:ext cx="5181600" cy="4837560"/>
          </a:xfrm>
        </p:spPr>
        <p:txBody>
          <a:bodyPr>
            <a:normAutofit fontScale="85000" lnSpcReduction="10000"/>
          </a:bodyPr>
          <a:lstStyle/>
          <a:p>
            <a:pPr>
              <a:lnSpc>
                <a:spcPct val="150000"/>
              </a:lnSpc>
              <a:spcBef>
                <a:spcPct val="0"/>
              </a:spcBef>
              <a:buNone/>
            </a:pPr>
            <a:r>
              <a:rPr lang="fa-IR" sz="2400" dirty="0" smtClean="0">
                <a:solidFill>
                  <a:srgbClr val="FFC000"/>
                </a:solidFill>
                <a:cs typeface="B Titr" panose="00000700000000000000" pitchFamily="2" charset="-78"/>
              </a:rPr>
              <a:t>دلایل انتقادی مقالات </a:t>
            </a:r>
            <a:endParaRPr lang="fa-IR" sz="2400" dirty="0">
              <a:solidFill>
                <a:srgbClr val="FFC000"/>
              </a:solidFill>
              <a:cs typeface="B Titr" panose="00000700000000000000" pitchFamily="2" charset="-78"/>
            </a:endParaRPr>
          </a:p>
          <a:p>
            <a:pPr>
              <a:lnSpc>
                <a:spcPct val="150000"/>
              </a:lnSpc>
              <a:spcBef>
                <a:spcPct val="0"/>
              </a:spcBef>
              <a:buNone/>
            </a:pPr>
            <a:r>
              <a:rPr lang="fa-IR" sz="2400" dirty="0">
                <a:cs typeface="B Titr" panose="00000700000000000000" pitchFamily="2" charset="-78"/>
              </a:rPr>
              <a:t>1- عدم تاثیر ساختار سرمایه بر جریانهای نقدی حاصل از فعالیتهای عملیاتی</a:t>
            </a:r>
          </a:p>
          <a:p>
            <a:pPr>
              <a:lnSpc>
                <a:spcPct val="150000"/>
              </a:lnSpc>
              <a:spcBef>
                <a:spcPct val="0"/>
              </a:spcBef>
              <a:buNone/>
            </a:pPr>
            <a:endParaRPr lang="fa-IR" sz="2400" dirty="0">
              <a:cs typeface="B Titr" panose="00000700000000000000" pitchFamily="2" charset="-78"/>
            </a:endParaRPr>
          </a:p>
          <a:p>
            <a:pPr>
              <a:lnSpc>
                <a:spcPct val="150000"/>
              </a:lnSpc>
              <a:spcBef>
                <a:spcPct val="0"/>
              </a:spcBef>
              <a:buNone/>
            </a:pPr>
            <a:r>
              <a:rPr lang="fa-IR" sz="2400" dirty="0">
                <a:cs typeface="B Titr" panose="00000700000000000000" pitchFamily="2" charset="-78"/>
              </a:rPr>
              <a:t>2-حاصل نهایی طبقه بازده سرمایه گذاریها و سود پرداختی بابت تامین مالی</a:t>
            </a:r>
          </a:p>
          <a:p>
            <a:pPr>
              <a:lnSpc>
                <a:spcPct val="150000"/>
              </a:lnSpc>
              <a:spcBef>
                <a:spcPct val="0"/>
              </a:spcBef>
              <a:buNone/>
            </a:pPr>
            <a:endParaRPr lang="fa-IR" sz="2400" dirty="0">
              <a:cs typeface="B Titr" panose="00000700000000000000" pitchFamily="2" charset="-78"/>
            </a:endParaRPr>
          </a:p>
          <a:p>
            <a:pPr>
              <a:lnSpc>
                <a:spcPct val="150000"/>
              </a:lnSpc>
              <a:spcBef>
                <a:spcPct val="0"/>
              </a:spcBef>
              <a:buNone/>
            </a:pPr>
            <a:r>
              <a:rPr lang="fa-IR" sz="2400" dirty="0">
                <a:cs typeface="B Titr" panose="00000700000000000000" pitchFamily="2" charset="-78"/>
              </a:rPr>
              <a:t>3- همگرایی در استاندارد گذاری</a:t>
            </a:r>
          </a:p>
          <a:p>
            <a:pPr>
              <a:lnSpc>
                <a:spcPct val="150000"/>
              </a:lnSpc>
              <a:spcBef>
                <a:spcPct val="0"/>
              </a:spcBef>
              <a:buNone/>
            </a:pPr>
            <a:endParaRPr lang="fa-IR" sz="2400" dirty="0">
              <a:cs typeface="B Titr" panose="00000700000000000000" pitchFamily="2" charset="-78"/>
            </a:endParaRPr>
          </a:p>
          <a:p>
            <a:pPr>
              <a:lnSpc>
                <a:spcPct val="150000"/>
              </a:lnSpc>
              <a:spcBef>
                <a:spcPct val="0"/>
              </a:spcBef>
              <a:buNone/>
            </a:pPr>
            <a:r>
              <a:rPr lang="fa-IR" sz="2400" dirty="0">
                <a:cs typeface="B Titr" panose="00000700000000000000" pitchFamily="2" charset="-78"/>
              </a:rPr>
              <a:t>4- ناهماهنگی بین فعالیتهای عملیاتی صورت جریان وجوه نقد و صورت سود زیان</a:t>
            </a:r>
          </a:p>
          <a:p>
            <a:pPr>
              <a:lnSpc>
                <a:spcPct val="150000"/>
              </a:lnSpc>
            </a:pPr>
            <a:endParaRPr lang="fa-IR" sz="2400" dirty="0">
              <a:cs typeface="B Titr" panose="00000700000000000000" pitchFamily="2" charset="-78"/>
            </a:endParaRPr>
          </a:p>
        </p:txBody>
      </p:sp>
    </p:spTree>
    <p:extLst>
      <p:ext uri="{BB962C8B-B14F-4D97-AF65-F5344CB8AC3E}">
        <p14:creationId xmlns:p14="http://schemas.microsoft.com/office/powerpoint/2010/main" val="2395607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3359" y="978793"/>
            <a:ext cx="11203385" cy="5879207"/>
          </a:xfrm>
        </p:spPr>
        <p:txBody>
          <a:bodyPr>
            <a:normAutofit/>
          </a:bodyPr>
          <a:lstStyle/>
          <a:p>
            <a:pPr algn="just">
              <a:spcBef>
                <a:spcPct val="50000"/>
              </a:spcBef>
              <a:buSzPct val="135000"/>
            </a:pPr>
            <a:r>
              <a:rPr lang="fa-IR" sz="2800" b="1" dirty="0">
                <a:cs typeface="B Nazanin" panose="00000400000000000000" pitchFamily="2" charset="-78"/>
              </a:rPr>
              <a:t>دلايل انعکاس مجموع جريانهاي مرتبط با ماليات بر درآمد تحت سرفصل جداگانه:</a:t>
            </a:r>
          </a:p>
          <a:p>
            <a:pPr lvl="1" algn="just">
              <a:spcBef>
                <a:spcPct val="50000"/>
              </a:spcBef>
              <a:buFont typeface="Wingdings" panose="05000000000000000000" pitchFamily="2" charset="2"/>
              <a:buChar char="ü"/>
            </a:pPr>
            <a:r>
              <a:rPr lang="fa-IR" sz="2800" b="1" dirty="0">
                <a:cs typeface="B Nazanin" panose="00000400000000000000" pitchFamily="2" charset="-78"/>
              </a:rPr>
              <a:t> تفکيک جريانهاي نقدي مربوط به ماليات بر درآمد برحسب 	فعاليتهاي </a:t>
            </a:r>
            <a:r>
              <a:rPr lang="fa-IR" sz="2800" b="1" dirty="0" smtClean="0">
                <a:cs typeface="B Nazanin" panose="00000400000000000000" pitchFamily="2" charset="-78"/>
              </a:rPr>
              <a:t>موجود  </a:t>
            </a:r>
            <a:r>
              <a:rPr lang="fa-IR" sz="2800" b="1" dirty="0">
                <a:cs typeface="B Nazanin" panose="00000400000000000000" pitchFamily="2" charset="-78"/>
              </a:rPr>
              <a:t>آن اختياري خواهد بود.</a:t>
            </a:r>
          </a:p>
          <a:p>
            <a:pPr lvl="1" algn="just">
              <a:spcBef>
                <a:spcPct val="50000"/>
              </a:spcBef>
            </a:pPr>
            <a:r>
              <a:rPr lang="fa-IR" sz="2800" b="1" dirty="0">
                <a:cs typeface="B Nazanin" panose="00000400000000000000" pitchFamily="2" charset="-78"/>
              </a:rPr>
              <a:t> اين جريانها معمولا يک جريان منفرد است، در نتيجه تخصيص آن به ساير سرفصلهاي اصلي، اطلاعاتي در مورد جريانهاي نقدي واقعي واحد تجاري فراهم نمي آورد.</a:t>
            </a:r>
          </a:p>
          <a:p>
            <a:pPr algn="just">
              <a:spcBef>
                <a:spcPct val="50000"/>
              </a:spcBef>
            </a:pPr>
            <a:r>
              <a:rPr lang="fa-IR" sz="2800" b="1" dirty="0" smtClean="0">
                <a:cs typeface="B Nazanin" panose="00000400000000000000" pitchFamily="2" charset="-78"/>
              </a:rPr>
              <a:t>3- جریانهای نقدی سایر انواع مالیتها از قبیل مالیتهای تکلیفی و مالیات بر ارزش افزوده در سرفصل مالیات بر درآمد گزارش نمیشود بلکه در سایر سرفصلهای وجوه نقد</a:t>
            </a:r>
            <a:endParaRPr lang="fa-IR" sz="2800" b="1" dirty="0">
              <a:cs typeface="B Nazanin" panose="00000400000000000000" pitchFamily="2" charset="-78"/>
            </a:endParaRPr>
          </a:p>
          <a:p>
            <a:endParaRPr lang="fa-IR" sz="2000" dirty="0" smtClean="0"/>
          </a:p>
          <a:p>
            <a:endParaRPr lang="fa-IR" sz="2000" dirty="0"/>
          </a:p>
          <a:p>
            <a:endParaRPr lang="fa-IR" sz="2000" dirty="0" smtClean="0"/>
          </a:p>
          <a:p>
            <a:pPr rtl="0">
              <a:spcBef>
                <a:spcPct val="0"/>
              </a:spcBef>
            </a:pPr>
            <a:endParaRPr lang="fa-IR" sz="2000" dirty="0">
              <a:cs typeface="Times New Roman" panose="02020603050405020304" pitchFamily="18" charset="0"/>
            </a:endParaRPr>
          </a:p>
          <a:p>
            <a:pPr algn="r"/>
            <a:endParaRPr lang="fa-IR" sz="2000" dirty="0"/>
          </a:p>
          <a:p>
            <a:endParaRPr lang="fa-IR" sz="2000" dirty="0"/>
          </a:p>
        </p:txBody>
      </p:sp>
      <p:sp>
        <p:nvSpPr>
          <p:cNvPr id="4" name="TextBox 3"/>
          <p:cNvSpPr txBox="1"/>
          <p:nvPr/>
        </p:nvSpPr>
        <p:spPr>
          <a:xfrm>
            <a:off x="2354651" y="4458489"/>
            <a:ext cx="6029496" cy="1477328"/>
          </a:xfrm>
          <a:prstGeom prst="rect">
            <a:avLst/>
          </a:prstGeom>
          <a:noFill/>
        </p:spPr>
        <p:txBody>
          <a:bodyPr wrap="square" rtlCol="1">
            <a:spAutoFit/>
          </a:bodyPr>
          <a:lstStyle/>
          <a:p>
            <a:r>
              <a:rPr lang="fa-IR" dirty="0" smtClean="0"/>
              <a:t>                                                      </a:t>
            </a:r>
          </a:p>
          <a:p>
            <a:endParaRPr lang="fa-IR" dirty="0"/>
          </a:p>
          <a:p>
            <a:r>
              <a:rPr lang="fa-IR" dirty="0" smtClean="0"/>
              <a:t>کاهش مالیات پرداختنی+</a:t>
            </a:r>
          </a:p>
          <a:p>
            <a:r>
              <a:rPr lang="fa-IR" dirty="0"/>
              <a:t> </a:t>
            </a:r>
            <a:r>
              <a:rPr lang="fa-IR" dirty="0" smtClean="0"/>
              <a:t>                                   هزینه مالیات =وجوه نقد </a:t>
            </a:r>
            <a:r>
              <a:rPr lang="fa-IR" dirty="0"/>
              <a:t>پ</a:t>
            </a:r>
            <a:r>
              <a:rPr lang="fa-IR" dirty="0" smtClean="0"/>
              <a:t>رداختی بابت مالیات</a:t>
            </a:r>
          </a:p>
          <a:p>
            <a:r>
              <a:rPr lang="fa-IR" dirty="0" smtClean="0"/>
              <a:t> افزایش مالیات پرداختنی -</a:t>
            </a:r>
            <a:endParaRPr lang="fa-IR" dirty="0"/>
          </a:p>
        </p:txBody>
      </p:sp>
      <p:sp>
        <p:nvSpPr>
          <p:cNvPr id="5" name="Left Brace 4"/>
          <p:cNvSpPr/>
          <p:nvPr/>
        </p:nvSpPr>
        <p:spPr>
          <a:xfrm>
            <a:off x="6118710" y="5021417"/>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Down Ribbon 5"/>
          <p:cNvSpPr/>
          <p:nvPr/>
        </p:nvSpPr>
        <p:spPr>
          <a:xfrm>
            <a:off x="3131507" y="162838"/>
            <a:ext cx="6501008" cy="796638"/>
          </a:xfrm>
          <a:prstGeom prst="ribbon">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sz="2400" b="1" spc="50" dirty="0">
                <a:ln w="0"/>
                <a:solidFill>
                  <a:schemeClr val="bg2"/>
                </a:solidFill>
                <a:effectLst>
                  <a:innerShdw blurRad="63500" dist="50800" dir="13500000">
                    <a:srgbClr val="000000">
                      <a:alpha val="50000"/>
                    </a:srgbClr>
                  </a:innerShdw>
                </a:effectLst>
                <a:cs typeface="B Titr" pitchFamily="2" charset="-78"/>
              </a:rPr>
              <a:t>ماليات بر </a:t>
            </a:r>
            <a:r>
              <a:rPr lang="fa-IR" sz="2400" b="1" spc="50" dirty="0" smtClean="0">
                <a:ln w="0"/>
                <a:solidFill>
                  <a:schemeClr val="bg2"/>
                </a:solidFill>
                <a:effectLst>
                  <a:innerShdw blurRad="63500" dist="50800" dir="13500000">
                    <a:srgbClr val="000000">
                      <a:alpha val="50000"/>
                    </a:srgbClr>
                  </a:innerShdw>
                </a:effectLst>
                <a:cs typeface="B Titr" pitchFamily="2" charset="-78"/>
              </a:rPr>
              <a:t>درآمد</a:t>
            </a:r>
            <a:endParaRPr lang="fa-IR" sz="24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06422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91298"/>
            <a:ext cx="9144000" cy="976893"/>
          </a:xfrm>
        </p:spPr>
        <p:txBody>
          <a:bodyPr>
            <a:normAutofit/>
            <a:scene3d>
              <a:camera prst="perspectiveLeft"/>
              <a:lightRig rig="harsh" dir="t"/>
            </a:scene3d>
            <a:sp3d extrusionH="57150" prstMaterial="matte">
              <a:bevelT w="63500" h="12700" prst="angle"/>
              <a:contourClr>
                <a:schemeClr val="bg1">
                  <a:lumMod val="65000"/>
                </a:schemeClr>
              </a:contourClr>
            </a:sp3d>
          </a:bodyPr>
          <a:lstStyle/>
          <a:p>
            <a:pPr algn="ctr"/>
            <a:r>
              <a:rPr lang="fa-IR" sz="4000" b="1" dirty="0" smtClean="0">
                <a:ln/>
                <a:solidFill>
                  <a:schemeClr val="accent3"/>
                </a:solidFill>
                <a:effectLst>
                  <a:glow rad="63500">
                    <a:schemeClr val="accent1">
                      <a:satMod val="175000"/>
                      <a:alpha val="40000"/>
                    </a:schemeClr>
                  </a:glow>
                </a:effectLst>
                <a:cs typeface="B Titr" panose="00000700000000000000" pitchFamily="2" charset="-78"/>
              </a:rPr>
              <a:t>فعالیتهای سرمایه گذاری</a:t>
            </a:r>
            <a:endParaRPr lang="fa-IR" sz="4000" b="1" dirty="0">
              <a:ln/>
              <a:solidFill>
                <a:schemeClr val="accent3"/>
              </a:solidFill>
              <a:effectLst>
                <a:glow rad="63500">
                  <a:schemeClr val="accent1">
                    <a:satMod val="175000"/>
                    <a:alpha val="40000"/>
                  </a:schemeClr>
                </a:glow>
              </a:effectLst>
              <a:cs typeface="B Titr" panose="00000700000000000000" pitchFamily="2" charset="-78"/>
            </a:endParaRPr>
          </a:p>
        </p:txBody>
      </p:sp>
      <p:sp>
        <p:nvSpPr>
          <p:cNvPr id="3" name="Subtitle 2"/>
          <p:cNvSpPr>
            <a:spLocks noGrp="1"/>
          </p:cNvSpPr>
          <p:nvPr>
            <p:ph type="subTitle" idx="1"/>
          </p:nvPr>
        </p:nvSpPr>
        <p:spPr>
          <a:xfrm>
            <a:off x="1523999" y="2266681"/>
            <a:ext cx="10144259" cy="4005329"/>
          </a:xfrm>
        </p:spPr>
        <p:txBody>
          <a:bodyPr>
            <a:normAutofit/>
          </a:bodyPr>
          <a:lstStyle/>
          <a:p>
            <a:pPr lvl="0" algn="just" fontAlgn="base">
              <a:lnSpc>
                <a:spcPct val="100000"/>
              </a:lnSpc>
              <a:spcBef>
                <a:spcPct val="50000"/>
              </a:spcBef>
              <a:spcAft>
                <a:spcPct val="0"/>
              </a:spcAft>
            </a:pPr>
            <a:r>
              <a:rPr lang="fa-IR" sz="3600" b="1" dirty="0">
                <a:solidFill>
                  <a:schemeClr val="tx1"/>
                </a:solidFill>
                <a:latin typeface="Arial" panose="020B0604020202090204" pitchFamily="34" charset="0"/>
                <a:cs typeface="B Nazanin" panose="00000400000000000000" pitchFamily="2" charset="-78"/>
              </a:rPr>
              <a:t>جريانهاي نقدي حاصل از فروش سرمايه گذاري مرتبط با تحصيل و فروش سرمايه گذاريهاي کوتاه مدت و بلند مدت، داراييهاي ثابت مشهود و داراييهاي نامشهود و نيز پرداخت و وصول تسهيلات اعطايي به اشخاص مستقل ازواحدتجاري به جز کارکنان مي باشد</a:t>
            </a:r>
            <a:r>
              <a:rPr lang="fa-IR" sz="4000" b="1" dirty="0">
                <a:solidFill>
                  <a:schemeClr val="tx1"/>
                </a:solidFill>
                <a:latin typeface="Arial" panose="020B0604020202090204" pitchFamily="34" charset="0"/>
                <a:cs typeface="B Zar" panose="00000400000000000000" pitchFamily="2" charset="-78"/>
              </a:rPr>
              <a:t>. </a:t>
            </a:r>
            <a:endParaRPr lang="en-US" sz="4000" b="1" dirty="0">
              <a:solidFill>
                <a:schemeClr val="tx1"/>
              </a:solidFill>
              <a:latin typeface="Arial" panose="020B0604020202090204" pitchFamily="34" charset="0"/>
              <a:cs typeface="B Zar" panose="00000400000000000000" pitchFamily="2" charset="-78"/>
            </a:endParaRPr>
          </a:p>
          <a:p>
            <a:pPr algn="r"/>
            <a:endParaRPr lang="fa-IR" dirty="0"/>
          </a:p>
        </p:txBody>
      </p:sp>
    </p:spTree>
    <p:extLst>
      <p:ext uri="{BB962C8B-B14F-4D97-AF65-F5344CB8AC3E}">
        <p14:creationId xmlns:p14="http://schemas.microsoft.com/office/powerpoint/2010/main" val="2780915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527" y="310994"/>
            <a:ext cx="10766738" cy="654922"/>
          </a:xfrm>
        </p:spPr>
        <p:txBody>
          <a:bodyPr>
            <a:noAutofit/>
            <a:scene3d>
              <a:camera prst="perspectiveLeft"/>
              <a:lightRig rig="threePt" dir="t"/>
            </a:scene3d>
          </a:bodyPr>
          <a:lstStyle/>
          <a:p>
            <a:pPr algn="ctr"/>
            <a:r>
              <a:rPr lang="fa-IR"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ndalus" panose="02020603050405020304" pitchFamily="18" charset="-78"/>
                <a:cs typeface="B Titr" panose="00000700000000000000" pitchFamily="2" charset="-78"/>
              </a:rPr>
              <a:t>فعالیتهای سرمایه گذاری</a:t>
            </a:r>
            <a:endParaRPr lang="fa-I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ndalus" panose="02020603050405020304" pitchFamily="18" charset="-78"/>
              <a:cs typeface="B Titr" panose="00000700000000000000" pitchFamily="2" charset="-78"/>
            </a:endParaRPr>
          </a:p>
        </p:txBody>
      </p:sp>
      <p:sp>
        <p:nvSpPr>
          <p:cNvPr id="3" name="Subtitle 2"/>
          <p:cNvSpPr>
            <a:spLocks noGrp="1"/>
          </p:cNvSpPr>
          <p:nvPr>
            <p:ph type="subTitle" idx="1"/>
          </p:nvPr>
        </p:nvSpPr>
        <p:spPr>
          <a:xfrm>
            <a:off x="978794" y="1191386"/>
            <a:ext cx="10766738" cy="5434884"/>
          </a:xfrm>
        </p:spPr>
        <p:txBody>
          <a:bodyPr>
            <a:normAutofit/>
          </a:bodyPr>
          <a:lstStyle/>
          <a:p>
            <a:pPr algn="just">
              <a:spcBef>
                <a:spcPct val="50000"/>
              </a:spcBef>
            </a:pPr>
            <a:r>
              <a:rPr lang="fa-IR" sz="2400" b="1" dirty="0">
                <a:solidFill>
                  <a:srgbClr val="00B0F0"/>
                </a:solidFill>
                <a:cs typeface="B Nazanin" panose="00000400000000000000" pitchFamily="2" charset="-78"/>
              </a:rPr>
              <a:t>الف . جريانهاي ورودي:</a:t>
            </a:r>
          </a:p>
          <a:p>
            <a:pPr lvl="1" algn="just">
              <a:spcBef>
                <a:spcPct val="50000"/>
              </a:spcBef>
              <a:buSzPct val="135000"/>
              <a:buFont typeface="Wingdings" panose="05000000000000000000" pitchFamily="2" charset="2"/>
              <a:buChar char="§"/>
            </a:pPr>
            <a:r>
              <a:rPr lang="fa-IR" sz="1800" b="1" dirty="0">
                <a:cs typeface="B Nazanin" panose="00000400000000000000" pitchFamily="2" charset="-78"/>
              </a:rPr>
              <a:t> دريافتهاي نقدي حاصل از فروش سرمايه گذاري در سهام يا اوراق مشارکت يا دارايهاي ثابت مشهود و داراييهاي نامشهود،</a:t>
            </a:r>
          </a:p>
          <a:p>
            <a:pPr lvl="1" algn="just">
              <a:spcBef>
                <a:spcPct val="50000"/>
              </a:spcBef>
              <a:buSzPct val="135000"/>
              <a:buFont typeface="Wingdings" panose="05000000000000000000" pitchFamily="2" charset="2"/>
              <a:buChar char="§"/>
            </a:pPr>
            <a:r>
              <a:rPr lang="fa-IR" sz="1800" b="1" dirty="0">
                <a:cs typeface="B Nazanin" panose="00000400000000000000" pitchFamily="2" charset="-78"/>
              </a:rPr>
              <a:t> دريافتهاي نقدي حاصل از وصول اصل وام هاي پرداختي به اشخاص شامل قرض الحسنه پرداختي ،</a:t>
            </a:r>
          </a:p>
          <a:p>
            <a:pPr lvl="1" algn="just">
              <a:spcBef>
                <a:spcPct val="50000"/>
              </a:spcBef>
              <a:buSzPct val="135000"/>
              <a:buFont typeface="Wingdings" panose="05000000000000000000" pitchFamily="2" charset="2"/>
              <a:buChar char="§"/>
            </a:pPr>
            <a:r>
              <a:rPr lang="fa-IR" sz="1800" b="1" dirty="0">
                <a:cs typeface="B Nazanin" panose="00000400000000000000" pitchFamily="2" charset="-78"/>
              </a:rPr>
              <a:t> دريافتهاي نقدي مرتبط با اصل سپرده هاي سرمايه گذاري بلند مدت بانکي.</a:t>
            </a:r>
          </a:p>
          <a:p>
            <a:pPr algn="just">
              <a:spcBef>
                <a:spcPct val="50000"/>
              </a:spcBef>
            </a:pPr>
            <a:r>
              <a:rPr lang="fa-IR" sz="2400" b="1" dirty="0">
                <a:solidFill>
                  <a:srgbClr val="00B0F0"/>
                </a:solidFill>
                <a:cs typeface="B Nazanin" panose="00000400000000000000" pitchFamily="2" charset="-78"/>
              </a:rPr>
              <a:t>  ب . جريانهاي خروجي :</a:t>
            </a:r>
          </a:p>
          <a:p>
            <a:pPr lvl="1" algn="just">
              <a:spcBef>
                <a:spcPct val="50000"/>
              </a:spcBef>
              <a:buSzPct val="135000"/>
              <a:buFont typeface="Wingdings" panose="05000000000000000000" pitchFamily="2" charset="2"/>
              <a:buChar char="§"/>
            </a:pPr>
            <a:r>
              <a:rPr lang="fa-IR" sz="1800" b="1" dirty="0">
                <a:cs typeface="B Nazanin" panose="00000400000000000000" pitchFamily="2" charset="-78"/>
              </a:rPr>
              <a:t> پرداختهاي نقدي جهت تحصيل سرمايه گذاري در سهام يا اوراق مشارکت وداراييهاي ثابت مشهود و داراييهاي نامشهود،</a:t>
            </a:r>
          </a:p>
          <a:p>
            <a:pPr lvl="1" algn="just">
              <a:spcBef>
                <a:spcPct val="50000"/>
              </a:spcBef>
              <a:buSzPct val="135000"/>
              <a:buFont typeface="Wingdings" panose="05000000000000000000" pitchFamily="2" charset="2"/>
              <a:buChar char="§"/>
            </a:pPr>
            <a:r>
              <a:rPr lang="fa-IR" sz="1800" b="1" dirty="0">
                <a:cs typeface="B Nazanin" panose="00000400000000000000" pitchFamily="2" charset="-78"/>
              </a:rPr>
              <a:t> سپرده گذاري نزد بانکها در قالب سپرده هاي سرمايه گذاري بلند مدت،</a:t>
            </a:r>
          </a:p>
          <a:p>
            <a:pPr lvl="1" algn="just">
              <a:spcBef>
                <a:spcPct val="50000"/>
              </a:spcBef>
              <a:buSzPct val="135000"/>
              <a:buFont typeface="Wingdings" panose="05000000000000000000" pitchFamily="2" charset="2"/>
              <a:buChar char="§"/>
            </a:pPr>
            <a:r>
              <a:rPr lang="fa-IR" sz="1800" b="1" dirty="0">
                <a:cs typeface="B Nazanin" panose="00000400000000000000" pitchFamily="2" charset="-78"/>
              </a:rPr>
              <a:t> وام هاي نقدي پرداختي به ساير اشخاص شامل قرض الحسنه.</a:t>
            </a:r>
          </a:p>
          <a:p>
            <a:endParaRPr lang="fa-IR" sz="1800" dirty="0">
              <a:cs typeface="B Nazanin" panose="00000400000000000000" pitchFamily="2" charset="-78"/>
            </a:endParaRPr>
          </a:p>
        </p:txBody>
      </p:sp>
      <p:sp>
        <p:nvSpPr>
          <p:cNvPr id="4" name="TextBox 3"/>
          <p:cNvSpPr txBox="1"/>
          <p:nvPr/>
        </p:nvSpPr>
        <p:spPr>
          <a:xfrm>
            <a:off x="1614349" y="4403409"/>
            <a:ext cx="9495628" cy="1477328"/>
          </a:xfrm>
          <a:prstGeom prst="rect">
            <a:avLst/>
          </a:prstGeom>
          <a:noFill/>
        </p:spPr>
        <p:txBody>
          <a:bodyPr wrap="square" rtlCol="1">
            <a:spAutoFit/>
          </a:bodyPr>
          <a:lstStyle/>
          <a:p>
            <a:r>
              <a:rPr lang="fa-IR" b="1" dirty="0" smtClean="0">
                <a:cs typeface="B Nazanin" panose="00000400000000000000" pitchFamily="2" charset="-78"/>
              </a:rPr>
              <a:t>                                                     </a:t>
            </a:r>
          </a:p>
          <a:p>
            <a:r>
              <a:rPr lang="fa-IR" b="1" dirty="0" smtClean="0">
                <a:cs typeface="B Nazanin" panose="00000400000000000000" pitchFamily="2" charset="-78"/>
              </a:rPr>
              <a:t>سود حاصل از فروش دارایی ثابت +</a:t>
            </a:r>
          </a:p>
          <a:p>
            <a:endParaRPr lang="fa-IR" b="1" dirty="0" smtClean="0">
              <a:cs typeface="B Nazanin" panose="00000400000000000000" pitchFamily="2" charset="-78"/>
            </a:endParaRPr>
          </a:p>
          <a:p>
            <a:r>
              <a:rPr lang="fa-IR" b="1" dirty="0" smtClean="0">
                <a:cs typeface="B Nazanin" panose="00000400000000000000" pitchFamily="2" charset="-78"/>
              </a:rPr>
              <a:t>زیان حاصل از فروش دارایی ثابت                      ارزش دفتری دارایی ثابت فروخته شده=وجوه نقد دریافتی از فروش کالا</a:t>
            </a:r>
          </a:p>
          <a:p>
            <a:endParaRPr lang="fa-IR" b="1" dirty="0">
              <a:cs typeface="B Nazanin" panose="00000400000000000000" pitchFamily="2" charset="-78"/>
            </a:endParaRPr>
          </a:p>
        </p:txBody>
      </p:sp>
      <p:sp>
        <p:nvSpPr>
          <p:cNvPr id="5" name="Left Brace 4"/>
          <p:cNvSpPr/>
          <p:nvPr/>
        </p:nvSpPr>
        <p:spPr>
          <a:xfrm>
            <a:off x="7560604" y="4796956"/>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TextBox 5"/>
          <p:cNvSpPr txBox="1"/>
          <p:nvPr/>
        </p:nvSpPr>
        <p:spPr>
          <a:xfrm>
            <a:off x="1614349" y="5993472"/>
            <a:ext cx="8579593" cy="369332"/>
          </a:xfrm>
          <a:prstGeom prst="rect">
            <a:avLst/>
          </a:prstGeom>
          <a:noFill/>
        </p:spPr>
        <p:txBody>
          <a:bodyPr wrap="none" rtlCol="1">
            <a:spAutoFit/>
          </a:bodyPr>
          <a:lstStyle/>
          <a:p>
            <a:r>
              <a:rPr lang="fa-IR" dirty="0" smtClean="0"/>
              <a:t>   ب ت س فروخته شده- س بلند مدت طی دوره +س بلند مدت ابتدای دوره =مانده ح  س بلند مدت پایان دوره </a:t>
            </a:r>
            <a:endParaRPr lang="fa-IR" dirty="0"/>
          </a:p>
        </p:txBody>
      </p:sp>
    </p:spTree>
    <p:extLst>
      <p:ext uri="{BB962C8B-B14F-4D97-AF65-F5344CB8AC3E}">
        <p14:creationId xmlns:p14="http://schemas.microsoft.com/office/powerpoint/2010/main" val="765804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pPr algn="ctr"/>
            <a:endParaRPr lang="fa-IR" sz="3600" dirty="0">
              <a:solidFill>
                <a:srgbClr val="FF0000"/>
              </a:solidFill>
            </a:endParaRPr>
          </a:p>
        </p:txBody>
      </p:sp>
      <p:sp>
        <p:nvSpPr>
          <p:cNvPr id="3" name="Content Placeholder 2"/>
          <p:cNvSpPr>
            <a:spLocks noGrp="1"/>
          </p:cNvSpPr>
          <p:nvPr>
            <p:ph idx="1"/>
          </p:nvPr>
        </p:nvSpPr>
        <p:spPr>
          <a:xfrm>
            <a:off x="735169" y="1159099"/>
            <a:ext cx="10515600" cy="5447764"/>
          </a:xfrm>
        </p:spPr>
        <p:txBody>
          <a:bodyPr>
            <a:normAutofit fontScale="85000" lnSpcReduction="20000"/>
          </a:bodyPr>
          <a:lstStyle/>
          <a:p>
            <a:pPr marL="0" indent="0">
              <a:buNone/>
            </a:pPr>
            <a:r>
              <a:rPr lang="fa-IR" sz="3200" b="1" dirty="0" smtClean="0">
                <a:cs typeface="B Nazanin" panose="00000400000000000000" pitchFamily="2" charset="-78"/>
              </a:rPr>
              <a:t>اجاره ها به دو قسمت </a:t>
            </a:r>
            <a:r>
              <a:rPr lang="fa-IR" sz="3200" b="1" dirty="0" smtClean="0">
                <a:solidFill>
                  <a:srgbClr val="FF0000"/>
                </a:solidFill>
                <a:cs typeface="B Nazanin" panose="00000400000000000000" pitchFamily="2" charset="-78"/>
              </a:rPr>
              <a:t>ا- اجاره عملیاتی 2- اجاره سرمایه ای </a:t>
            </a:r>
            <a:r>
              <a:rPr lang="fa-IR" sz="3200" b="1" dirty="0" smtClean="0">
                <a:cs typeface="B Nazanin" panose="00000400000000000000" pitchFamily="2" charset="-78"/>
              </a:rPr>
              <a:t>تقسیم بندی میشود </a:t>
            </a:r>
          </a:p>
          <a:p>
            <a:pPr marL="0" indent="0">
              <a:buNone/>
            </a:pPr>
            <a:r>
              <a:rPr lang="fa-IR" sz="3200" b="1" dirty="0" smtClean="0">
                <a:cs typeface="B Nazanin" panose="00000400000000000000" pitchFamily="2" charset="-78"/>
              </a:rPr>
              <a:t>1- اجاره عملیاتی : جریان وجوه نقد اجاره عملیاتی در بخش فعالیتهای عملیاتی گزارش میشود </a:t>
            </a:r>
          </a:p>
          <a:p>
            <a:pPr marL="0" indent="0">
              <a:buNone/>
            </a:pPr>
            <a:r>
              <a:rPr lang="fa-IR" sz="3200" b="1" dirty="0" smtClean="0">
                <a:cs typeface="B Nazanin" panose="00000400000000000000" pitchFamily="2" charset="-78"/>
              </a:rPr>
              <a:t>2- اجاره سرمایه ای خود به دو بخش </a:t>
            </a:r>
            <a:r>
              <a:rPr lang="fa-IR" sz="3200" b="1" dirty="0" smtClean="0">
                <a:solidFill>
                  <a:srgbClr val="FF0000"/>
                </a:solidFill>
                <a:cs typeface="B Nazanin" panose="00000400000000000000" pitchFamily="2" charset="-78"/>
              </a:rPr>
              <a:t>1- اصل 2- سود </a:t>
            </a:r>
            <a:r>
              <a:rPr lang="fa-IR" sz="3200" b="1" dirty="0" smtClean="0">
                <a:cs typeface="B Nazanin" panose="00000400000000000000" pitchFamily="2" charset="-78"/>
              </a:rPr>
              <a:t>تضمین شده تقسیم میشود </a:t>
            </a:r>
          </a:p>
          <a:p>
            <a:pPr marL="0" indent="0">
              <a:buNone/>
            </a:pPr>
            <a:r>
              <a:rPr lang="fa-IR" sz="3200" b="1" dirty="0" smtClean="0">
                <a:cs typeface="B Nazanin" panose="00000400000000000000" pitchFamily="2" charset="-78"/>
              </a:rPr>
              <a:t>1- اجاره اصل اگر اجاره دهنده باشد در بخش فعالیتهای سرمایه گذاری</a:t>
            </a:r>
          </a:p>
          <a:p>
            <a:pPr marL="0" indent="0">
              <a:buNone/>
            </a:pPr>
            <a:r>
              <a:rPr lang="fa-IR" sz="3200" b="1" dirty="0" smtClean="0">
                <a:cs typeface="B Nazanin" panose="00000400000000000000" pitchFamily="2" charset="-78"/>
              </a:rPr>
              <a:t>2- اجاره اصل اگر اجاره کننده باشد در بخش فعالیتهای تامین مالی </a:t>
            </a:r>
          </a:p>
          <a:p>
            <a:pPr marL="0" indent="0">
              <a:buNone/>
            </a:pPr>
            <a:r>
              <a:rPr lang="fa-IR" sz="3200" b="1" dirty="0" smtClean="0">
                <a:cs typeface="B Nazanin" panose="00000400000000000000" pitchFamily="2" charset="-78"/>
              </a:rPr>
              <a:t>اجاره سرمایه ای سود تضمین شده  دراین مرحله هم اجاره کنننده وهم اجاره دهنده به ترتیب بازده سرمایه گذاریها و سود پرداختی  بات تامین قرارمیگیرد </a:t>
            </a:r>
          </a:p>
          <a:p>
            <a:pPr marL="0" indent="0">
              <a:buNone/>
            </a:pPr>
            <a:r>
              <a:rPr lang="fa-IR" sz="3200" b="1" dirty="0" smtClean="0">
                <a:cs typeface="B Nazanin" panose="00000400000000000000" pitchFamily="2" charset="-78"/>
              </a:rPr>
              <a:t>نکات کاربردی</a:t>
            </a:r>
          </a:p>
          <a:p>
            <a:pPr marL="0" indent="0">
              <a:buNone/>
            </a:pPr>
            <a:r>
              <a:rPr lang="fa-IR" sz="3200" b="1" dirty="0" smtClean="0">
                <a:cs typeface="B Nazanin" panose="00000400000000000000" pitchFamily="2" charset="-78"/>
              </a:rPr>
              <a:t>1- اگر اجاره دهنده یک شرکت لیزینگ باشد دریافت اقساط در سرفصل فعالیتهای عملیاتی</a:t>
            </a:r>
          </a:p>
          <a:p>
            <a:pPr marL="0" indent="0">
              <a:buNone/>
            </a:pPr>
            <a:r>
              <a:rPr lang="fa-IR" sz="3200" b="1" dirty="0" smtClean="0">
                <a:cs typeface="B Nazanin" panose="00000400000000000000" pitchFamily="2" charset="-78"/>
              </a:rPr>
              <a:t>2- اگر دارایی از طریق صدور اسناد بلند مدت تحصیل شود یک معامله غیرنقدی بوده و در صورت با اهمیت بودن باید در یادداشتهای توضیحی به نحوی مناسب افشا شود </a:t>
            </a:r>
          </a:p>
          <a:p>
            <a:pPr marL="0" indent="0">
              <a:buNone/>
            </a:pPr>
            <a:endParaRPr lang="fa-IR" dirty="0"/>
          </a:p>
        </p:txBody>
      </p:sp>
      <p:sp>
        <p:nvSpPr>
          <p:cNvPr id="4" name="Oval 3"/>
          <p:cNvSpPr/>
          <p:nvPr/>
        </p:nvSpPr>
        <p:spPr>
          <a:xfrm>
            <a:off x="1866378" y="325677"/>
            <a:ext cx="7653403" cy="6263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ln w="0"/>
                <a:solidFill>
                  <a:schemeClr val="tx1"/>
                </a:solidFill>
                <a:effectLst>
                  <a:outerShdw blurRad="38100" dist="19050" dir="2700000" algn="tl" rotWithShape="0">
                    <a:schemeClr val="dk1">
                      <a:alpha val="40000"/>
                    </a:schemeClr>
                  </a:outerShdw>
                </a:effectLst>
                <a:cs typeface="B Titr" panose="00000700000000000000" pitchFamily="2" charset="-78"/>
              </a:rPr>
              <a:t>نحوه گزارشگری جریان نقدی اجاره در صورت جریان وجوه نقد </a:t>
            </a:r>
          </a:p>
        </p:txBody>
      </p:sp>
    </p:spTree>
    <p:extLst>
      <p:ext uri="{BB962C8B-B14F-4D97-AF65-F5344CB8AC3E}">
        <p14:creationId xmlns:p14="http://schemas.microsoft.com/office/powerpoint/2010/main" val="25760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337"/>
          </a:xfrm>
        </p:spPr>
        <p:txBody>
          <a:bodyPr>
            <a:normAutofit/>
          </a:bodyPr>
          <a:lstStyle/>
          <a:p>
            <a:pPr algn="ctr"/>
            <a:r>
              <a:rPr lang="fa-IR" dirty="0" smtClean="0">
                <a:ln w="12700">
                  <a:solidFill>
                    <a:schemeClr val="tx2">
                      <a:lumMod val="75000"/>
                    </a:schemeClr>
                  </a:solidFill>
                  <a:prstDash val="solid"/>
                </a:ln>
                <a:solidFill>
                  <a:srgbClr val="0070C0"/>
                </a:solidFill>
                <a:cs typeface="B Titr" panose="00000700000000000000" pitchFamily="2" charset="-78"/>
              </a:rPr>
              <a:t>نکات کاربردی فعالیتهای سرمایه گذاریها</a:t>
            </a:r>
            <a:endParaRPr lang="fa-IR" dirty="0">
              <a:ln w="12700">
                <a:solidFill>
                  <a:schemeClr val="tx2">
                    <a:lumMod val="75000"/>
                  </a:schemeClr>
                </a:solidFill>
                <a:prstDash val="solid"/>
              </a:ln>
              <a:solidFill>
                <a:srgbClr val="0070C0"/>
              </a:solidFill>
              <a:cs typeface="B Titr" panose="00000700000000000000" pitchFamily="2" charset="-78"/>
            </a:endParaRPr>
          </a:p>
        </p:txBody>
      </p:sp>
      <p:sp>
        <p:nvSpPr>
          <p:cNvPr id="3" name="Content Placeholder 2"/>
          <p:cNvSpPr>
            <a:spLocks noGrp="1"/>
          </p:cNvSpPr>
          <p:nvPr>
            <p:ph idx="1"/>
          </p:nvPr>
        </p:nvSpPr>
        <p:spPr>
          <a:xfrm>
            <a:off x="925882" y="1308353"/>
            <a:ext cx="10515600" cy="5881587"/>
          </a:xfrm>
        </p:spPr>
        <p:txBody>
          <a:bodyPr>
            <a:noAutofit/>
          </a:bodyPr>
          <a:lstStyle/>
          <a:p>
            <a:pPr marL="0" indent="0" algn="just">
              <a:lnSpc>
                <a:spcPct val="160000"/>
              </a:lnSpc>
              <a:buNone/>
            </a:pPr>
            <a:r>
              <a:rPr lang="fa-IR" sz="1400" dirty="0" smtClean="0"/>
              <a:t>1</a:t>
            </a:r>
            <a:r>
              <a:rPr lang="fa-IR" b="1" dirty="0" smtClean="0">
                <a:cs typeface="B Nazanin" panose="00000400000000000000" pitchFamily="2" charset="-78"/>
              </a:rPr>
              <a:t>- در زمان پرداخت بدهی وجوه نقد پرداختی باید در فصل فعالیتهای تامین مالی گزارش شود هزینه مالی متعلق به اسناد باید در سرفصل بازده سرمایه گذاریها و سود پرداختی بابت تامین مالی گزارش میشود .</a:t>
            </a:r>
          </a:p>
          <a:p>
            <a:pPr marL="0" indent="0" algn="just">
              <a:lnSpc>
                <a:spcPct val="160000"/>
              </a:lnSpc>
              <a:buNone/>
            </a:pPr>
            <a:endParaRPr lang="fa-IR" b="1" dirty="0" smtClean="0">
              <a:cs typeface="B Nazanin" panose="00000400000000000000" pitchFamily="2" charset="-78"/>
            </a:endParaRPr>
          </a:p>
          <a:p>
            <a:pPr marL="0" indent="0" algn="just">
              <a:lnSpc>
                <a:spcPct val="160000"/>
              </a:lnSpc>
              <a:buNone/>
            </a:pPr>
            <a:r>
              <a:rPr lang="fa-IR" b="1" dirty="0" smtClean="0">
                <a:cs typeface="B Nazanin" panose="00000400000000000000" pitchFamily="2" charset="-78"/>
              </a:rPr>
              <a:t>2- پرداخت مخارج مربوط به اخذ تسهیلات مالی صدور سهام و اوراق مشارکت به جز سود تضمین شده و کارمزد پرداختی در سرفصل فعالیتهای تامین مالی قرارمیگیرد اجاره سرمایه در واقع نوعی خرید قسطی است.</a:t>
            </a:r>
          </a:p>
          <a:p>
            <a:pPr marL="0" indent="0" algn="just">
              <a:lnSpc>
                <a:spcPct val="160000"/>
              </a:lnSpc>
              <a:buNone/>
            </a:pPr>
            <a:endParaRPr lang="fa-IR" b="1" dirty="0" smtClean="0">
              <a:cs typeface="B Nazanin" panose="00000400000000000000" pitchFamily="2" charset="-78"/>
            </a:endParaRPr>
          </a:p>
          <a:p>
            <a:pPr marL="0" indent="0" algn="just">
              <a:lnSpc>
                <a:spcPct val="160000"/>
              </a:lnSpc>
              <a:buNone/>
            </a:pPr>
            <a:r>
              <a:rPr lang="fa-IR" b="1" dirty="0" smtClean="0">
                <a:cs typeface="B Nazanin" panose="00000400000000000000" pitchFamily="2" charset="-78"/>
              </a:rPr>
              <a:t>3- برای اجاره کننده اصل بدهی در سرفصل فعالیتهای تامین مالی و پرداختهای مربوط به هزینه های مالی در سرفصل بازده سرمایه گذاریها و سود پرداختی بابت تامین مالی و برای اجاره دهنده دریافت اصل طلب در سرفصل فعالیتهای سرمایه گذاری و دریافتهای مربوط به درآمد مالی در سرفصل بازده سرمایه گذاریها و سود پرداختی بابت تامین مالی </a:t>
            </a:r>
            <a:endParaRPr lang="fa-IR" b="1" dirty="0">
              <a:cs typeface="B Nazanin" panose="00000400000000000000" pitchFamily="2" charset="-78"/>
            </a:endParaRPr>
          </a:p>
        </p:txBody>
      </p:sp>
    </p:spTree>
    <p:extLst>
      <p:ext uri="{BB962C8B-B14F-4D97-AF65-F5344CB8AC3E}">
        <p14:creationId xmlns:p14="http://schemas.microsoft.com/office/powerpoint/2010/main" val="22301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1305"/>
            <a:ext cx="9144000" cy="768625"/>
          </a:xfrm>
        </p:spPr>
        <p:txBody>
          <a:bodyPr>
            <a:normAutofit/>
          </a:bodyPr>
          <a:lstStyle/>
          <a:p>
            <a:r>
              <a:rPr lang="fa-IR" sz="4000" dirty="0" smtClean="0">
                <a:solidFill>
                  <a:schemeClr val="accent2">
                    <a:lumMod val="40000"/>
                    <a:lumOff val="60000"/>
                  </a:schemeClr>
                </a:solidFill>
                <a:cs typeface="B Elham" panose="00000400000000000000" pitchFamily="2" charset="-78"/>
              </a:rPr>
              <a:t>مثال تعیین جریان نقد ناشی از فعالیتهای سرمایه گذاری  </a:t>
            </a:r>
            <a:endParaRPr lang="fa-IR" sz="4000" dirty="0">
              <a:solidFill>
                <a:schemeClr val="accent2">
                  <a:lumMod val="40000"/>
                  <a:lumOff val="60000"/>
                </a:schemeClr>
              </a:solidFill>
              <a:cs typeface="B Elham" panose="00000400000000000000" pitchFamily="2" charset="-78"/>
            </a:endParaRPr>
          </a:p>
        </p:txBody>
      </p:sp>
      <p:sp>
        <p:nvSpPr>
          <p:cNvPr id="3" name="Subtitle 2"/>
          <p:cNvSpPr>
            <a:spLocks noGrp="1"/>
          </p:cNvSpPr>
          <p:nvPr>
            <p:ph type="subTitle" idx="1"/>
          </p:nvPr>
        </p:nvSpPr>
        <p:spPr>
          <a:xfrm>
            <a:off x="834887" y="1404729"/>
            <a:ext cx="10654747" cy="5453271"/>
          </a:xfrm>
        </p:spPr>
        <p:txBody>
          <a:bodyPr/>
          <a:lstStyle/>
          <a:p>
            <a:pPr algn="r"/>
            <a:r>
              <a:rPr lang="fa-IR" sz="2000" dirty="0" smtClean="0">
                <a:solidFill>
                  <a:srgbClr val="FFFF00"/>
                </a:solidFill>
              </a:rPr>
              <a:t>اطلاعات زیر از صورتهای مالی شرکت آرش استخراج شده است  </a:t>
            </a:r>
            <a:r>
              <a:rPr lang="fa-IR" sz="2000" dirty="0" smtClean="0"/>
              <a:t>85               84                  ساختمان </a:t>
            </a:r>
          </a:p>
          <a:p>
            <a:pPr algn="r"/>
            <a:r>
              <a:rPr lang="fa-IR" sz="2000" dirty="0" smtClean="0"/>
              <a:t>ساختمان                                                            1250000             900000           900000   ب ت </a:t>
            </a:r>
          </a:p>
          <a:p>
            <a:pPr algn="r"/>
            <a:r>
              <a:rPr lang="fa-IR" sz="2000" dirty="0" smtClean="0"/>
              <a:t>استهلاک انباشته ساختمان                                        780000               720000           525000 300000 </a:t>
            </a:r>
          </a:p>
          <a:p>
            <a:pPr algn="r"/>
            <a:r>
              <a:rPr lang="fa-IR" sz="2000" dirty="0" smtClean="0"/>
              <a:t>هزینه استهلاک ساختمان                                           225000                                                   م پ </a:t>
            </a:r>
          </a:p>
          <a:p>
            <a:pPr algn="r"/>
            <a:r>
              <a:rPr lang="fa-IR" sz="2000" dirty="0" smtClean="0"/>
              <a:t>سود فروش ساختمان                                                120000                                                  1125000</a:t>
            </a:r>
          </a:p>
          <a:p>
            <a:pPr algn="r"/>
            <a:r>
              <a:rPr lang="fa-IR" sz="2000" dirty="0" smtClean="0"/>
              <a:t>در سال 85 ساختمان به مبلغ 525000 ریال بطور نقد خریداری شده است                                1425000 1425000</a:t>
            </a:r>
          </a:p>
          <a:p>
            <a:pPr algn="r"/>
            <a:r>
              <a:rPr lang="fa-IR" dirty="0" smtClean="0"/>
              <a:t>                                                                               استهلاک انباشته ساختمان                                          </a:t>
            </a:r>
            <a:endParaRPr lang="fa-IR" dirty="0"/>
          </a:p>
        </p:txBody>
      </p:sp>
      <p:cxnSp>
        <p:nvCxnSpPr>
          <p:cNvPr id="5" name="Straight Connector 4"/>
          <p:cNvCxnSpPr/>
          <p:nvPr/>
        </p:nvCxnSpPr>
        <p:spPr>
          <a:xfrm>
            <a:off x="2697373" y="1784788"/>
            <a:ext cx="61594" cy="2017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37904" y="1719943"/>
            <a:ext cx="2054087" cy="5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41447" y="4331444"/>
            <a:ext cx="4508779" cy="4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27859" y="4245523"/>
            <a:ext cx="49819" cy="219427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77678" y="4308470"/>
            <a:ext cx="3704860" cy="646331"/>
          </a:xfrm>
          <a:prstGeom prst="rect">
            <a:avLst/>
          </a:prstGeom>
          <a:noFill/>
        </p:spPr>
        <p:txBody>
          <a:bodyPr wrap="none" rtlCol="1">
            <a:spAutoFit/>
          </a:bodyPr>
          <a:lstStyle/>
          <a:p>
            <a:r>
              <a:rPr lang="fa-IR" dirty="0" smtClean="0"/>
              <a:t>165000 اس انباشته ساختمان فروخته شده  </a:t>
            </a:r>
          </a:p>
          <a:p>
            <a:r>
              <a:rPr lang="fa-IR" dirty="0" smtClean="0"/>
              <a:t>780000  مانده پایان سال</a:t>
            </a:r>
            <a:endParaRPr lang="fa-IR" dirty="0"/>
          </a:p>
        </p:txBody>
      </p:sp>
      <p:sp>
        <p:nvSpPr>
          <p:cNvPr id="15" name="TextBox 14"/>
          <p:cNvSpPr txBox="1"/>
          <p:nvPr/>
        </p:nvSpPr>
        <p:spPr>
          <a:xfrm>
            <a:off x="468795" y="4308470"/>
            <a:ext cx="2117952" cy="1200329"/>
          </a:xfrm>
          <a:prstGeom prst="rect">
            <a:avLst/>
          </a:prstGeom>
          <a:noFill/>
        </p:spPr>
        <p:txBody>
          <a:bodyPr wrap="none" rtlCol="1">
            <a:spAutoFit/>
          </a:bodyPr>
          <a:lstStyle/>
          <a:p>
            <a:r>
              <a:rPr lang="fa-IR" dirty="0" smtClean="0"/>
              <a:t>مانده اول سال 720000</a:t>
            </a:r>
          </a:p>
          <a:p>
            <a:endParaRPr lang="fa-IR" dirty="0"/>
          </a:p>
          <a:p>
            <a:r>
              <a:rPr lang="fa-IR" dirty="0" smtClean="0"/>
              <a:t>هزینه استهلاک ساختمان </a:t>
            </a:r>
          </a:p>
          <a:p>
            <a:r>
              <a:rPr lang="fa-IR" dirty="0" smtClean="0"/>
              <a:t>2250000</a:t>
            </a:r>
            <a:endParaRPr lang="fa-IR" dirty="0"/>
          </a:p>
        </p:txBody>
      </p:sp>
      <p:sp>
        <p:nvSpPr>
          <p:cNvPr id="16" name="TextBox 15"/>
          <p:cNvSpPr txBox="1"/>
          <p:nvPr/>
        </p:nvSpPr>
        <p:spPr>
          <a:xfrm>
            <a:off x="3027859" y="2627593"/>
            <a:ext cx="590290" cy="646331"/>
          </a:xfrm>
          <a:prstGeom prst="rect">
            <a:avLst/>
          </a:prstGeom>
          <a:noFill/>
        </p:spPr>
        <p:txBody>
          <a:bodyPr wrap="none" rtlCol="1">
            <a:spAutoFit/>
          </a:bodyPr>
          <a:lstStyle/>
          <a:p>
            <a:r>
              <a:rPr lang="fa-IR" dirty="0" smtClean="0"/>
              <a:t>م اول</a:t>
            </a:r>
          </a:p>
          <a:p>
            <a:r>
              <a:rPr lang="fa-IR" dirty="0" smtClean="0"/>
              <a:t>خرید</a:t>
            </a:r>
            <a:endParaRPr lang="fa-IR" dirty="0"/>
          </a:p>
        </p:txBody>
      </p:sp>
      <p:cxnSp>
        <p:nvCxnSpPr>
          <p:cNvPr id="19" name="Straight Connector 18"/>
          <p:cNvCxnSpPr/>
          <p:nvPr/>
        </p:nvCxnSpPr>
        <p:spPr>
          <a:xfrm>
            <a:off x="1525025" y="3575274"/>
            <a:ext cx="2242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18435" y="1395322"/>
            <a:ext cx="0" cy="236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16587" y="1808921"/>
            <a:ext cx="1166192" cy="26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7512" y="1792316"/>
            <a:ext cx="1063058" cy="38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50634" y="5804452"/>
            <a:ext cx="3316496" cy="26505"/>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42257" y="6175513"/>
            <a:ext cx="1093569" cy="369332"/>
          </a:xfrm>
          <a:prstGeom prst="rect">
            <a:avLst/>
          </a:prstGeom>
          <a:noFill/>
        </p:spPr>
        <p:txBody>
          <a:bodyPr wrap="none" rtlCol="1">
            <a:spAutoFit/>
          </a:bodyPr>
          <a:lstStyle/>
          <a:p>
            <a:r>
              <a:rPr lang="fa-IR" dirty="0" smtClean="0"/>
              <a:t>9450000</a:t>
            </a:r>
            <a:endParaRPr lang="fa-IR" dirty="0"/>
          </a:p>
        </p:txBody>
      </p:sp>
      <p:sp>
        <p:nvSpPr>
          <p:cNvPr id="30" name="TextBox 29"/>
          <p:cNvSpPr txBox="1"/>
          <p:nvPr/>
        </p:nvSpPr>
        <p:spPr>
          <a:xfrm>
            <a:off x="1670763" y="6135756"/>
            <a:ext cx="1027846" cy="369332"/>
          </a:xfrm>
          <a:prstGeom prst="rect">
            <a:avLst/>
          </a:prstGeom>
          <a:noFill/>
        </p:spPr>
        <p:txBody>
          <a:bodyPr wrap="none" rtlCol="1">
            <a:spAutoFit/>
          </a:bodyPr>
          <a:lstStyle/>
          <a:p>
            <a:r>
              <a:rPr lang="fa-IR" dirty="0" smtClean="0"/>
              <a:t>945000 </a:t>
            </a:r>
            <a:endParaRPr lang="fa-IR" dirty="0"/>
          </a:p>
        </p:txBody>
      </p:sp>
      <p:sp>
        <p:nvSpPr>
          <p:cNvPr id="31" name="TextBox 30"/>
          <p:cNvSpPr txBox="1"/>
          <p:nvPr/>
        </p:nvSpPr>
        <p:spPr>
          <a:xfrm>
            <a:off x="5516587" y="5088836"/>
            <a:ext cx="6022866" cy="923330"/>
          </a:xfrm>
          <a:prstGeom prst="rect">
            <a:avLst/>
          </a:prstGeom>
          <a:noFill/>
        </p:spPr>
        <p:txBody>
          <a:bodyPr wrap="none" rtlCol="1">
            <a:spAutoFit/>
          </a:bodyPr>
          <a:lstStyle/>
          <a:p>
            <a:r>
              <a:rPr lang="fa-IR" dirty="0" smtClean="0"/>
              <a:t>255000 = 120000 + 165000 – 300000 </a:t>
            </a:r>
            <a:r>
              <a:rPr lang="fa-IR" sz="1200" dirty="0" smtClean="0"/>
              <a:t>دریافت وجوه حاصل از فروش ساختمان</a:t>
            </a:r>
            <a:endParaRPr lang="fa-IR" dirty="0" smtClean="0"/>
          </a:p>
          <a:p>
            <a:endParaRPr lang="fa-IR" dirty="0"/>
          </a:p>
          <a:p>
            <a:r>
              <a:rPr lang="fa-IR" dirty="0" smtClean="0"/>
              <a:t>525000 = پرداخت وجوه بابت خرید ساختمان  </a:t>
            </a:r>
            <a:endParaRPr lang="fa-IR" dirty="0"/>
          </a:p>
        </p:txBody>
      </p:sp>
      <p:cxnSp>
        <p:nvCxnSpPr>
          <p:cNvPr id="34" name="Straight Connector 33"/>
          <p:cNvCxnSpPr/>
          <p:nvPr/>
        </p:nvCxnSpPr>
        <p:spPr>
          <a:xfrm flipH="1">
            <a:off x="3479263" y="3865549"/>
            <a:ext cx="7732076" cy="983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72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6282" y="349630"/>
            <a:ext cx="7066208" cy="1041288"/>
          </a:xfrm>
        </p:spPr>
        <p:txBody>
          <a:bodyPr>
            <a:normAutofit/>
          </a:bodyPr>
          <a:lstStyle/>
          <a:p>
            <a:endParaRPr lang="fa-IR" sz="5400" dirty="0">
              <a:solidFill>
                <a:srgbClr val="FF0000"/>
              </a:solidFill>
            </a:endParaRPr>
          </a:p>
        </p:txBody>
      </p:sp>
      <p:sp>
        <p:nvSpPr>
          <p:cNvPr id="3" name="Subtitle 2"/>
          <p:cNvSpPr>
            <a:spLocks noGrp="1"/>
          </p:cNvSpPr>
          <p:nvPr>
            <p:ph type="subTitle" idx="1"/>
          </p:nvPr>
        </p:nvSpPr>
        <p:spPr>
          <a:xfrm>
            <a:off x="1398739" y="1701599"/>
            <a:ext cx="10260169" cy="4984124"/>
          </a:xfrm>
        </p:spPr>
        <p:txBody>
          <a:bodyPr>
            <a:noAutofit/>
          </a:bodyPr>
          <a:lstStyle/>
          <a:p>
            <a:pPr algn="r">
              <a:spcBef>
                <a:spcPct val="50000"/>
              </a:spcBef>
            </a:pPr>
            <a:r>
              <a:rPr lang="fa-IR" sz="2400" b="1" dirty="0">
                <a:cs typeface="B Nazanin" panose="00000400000000000000" pitchFamily="2" charset="-78"/>
              </a:rPr>
              <a:t>جريانهاي نقدي ناشي از فعاليتهاي تأمين مالي شامل دريافتهاي نقدي از تأمين کنندگان منابع مالي خارج از واحد تجاري و بازپرداخت اصل آن است.</a:t>
            </a:r>
          </a:p>
          <a:p>
            <a:pPr algn="r">
              <a:spcBef>
                <a:spcPct val="50000"/>
              </a:spcBef>
            </a:pPr>
            <a:r>
              <a:rPr lang="fa-IR" sz="2400" b="1" dirty="0">
                <a:solidFill>
                  <a:srgbClr val="FFC000"/>
                </a:solidFill>
                <a:cs typeface="B Nazanin" panose="00000400000000000000" pitchFamily="2" charset="-78"/>
              </a:rPr>
              <a:t>الف . جريانهاي نقدي  ورودي: </a:t>
            </a:r>
          </a:p>
          <a:p>
            <a:pPr algn="r">
              <a:spcBef>
                <a:spcPct val="50000"/>
              </a:spcBef>
              <a:buSzPct val="135000"/>
              <a:buFont typeface="Wingdings" panose="05000000000000000000" pitchFamily="2" charset="2"/>
              <a:buChar char="§"/>
            </a:pPr>
            <a:r>
              <a:rPr lang="fa-IR" sz="2400" b="1" dirty="0">
                <a:cs typeface="B Nazanin" panose="00000400000000000000" pitchFamily="2" charset="-78"/>
              </a:rPr>
              <a:t>دريافتهاي نقدي حاصل از صدور سهام،</a:t>
            </a:r>
          </a:p>
          <a:p>
            <a:pPr algn="r">
              <a:spcBef>
                <a:spcPct val="50000"/>
              </a:spcBef>
              <a:buSzPct val="135000"/>
              <a:buFont typeface="Wingdings" panose="05000000000000000000" pitchFamily="2" charset="2"/>
              <a:buChar char="§"/>
            </a:pPr>
            <a:r>
              <a:rPr lang="fa-IR" sz="2400" b="1" dirty="0">
                <a:cs typeface="B Nazanin" panose="00000400000000000000" pitchFamily="2" charset="-78"/>
              </a:rPr>
              <a:t>دريافتهاي نقدي حاصل از صدور اوراق مشارکت، وامها و ساير تسهيلات کوتاه مدت و بلند مدت.</a:t>
            </a:r>
          </a:p>
          <a:p>
            <a:pPr algn="r">
              <a:spcBef>
                <a:spcPct val="50000"/>
              </a:spcBef>
            </a:pPr>
            <a:r>
              <a:rPr lang="fa-IR" sz="2400" b="1" dirty="0">
                <a:solidFill>
                  <a:srgbClr val="FFC000"/>
                </a:solidFill>
                <a:cs typeface="B Nazanin" panose="00000400000000000000" pitchFamily="2" charset="-78"/>
              </a:rPr>
              <a:t>ب . جريانهاي نقدي خروجي:</a:t>
            </a:r>
          </a:p>
          <a:p>
            <a:pPr algn="r">
              <a:spcBef>
                <a:spcPct val="50000"/>
              </a:spcBef>
              <a:buSzPct val="135000"/>
              <a:buFont typeface="Wingdings" panose="05000000000000000000" pitchFamily="2" charset="2"/>
              <a:buChar char="§"/>
            </a:pPr>
            <a:r>
              <a:rPr lang="fa-IR" sz="2400" b="1" dirty="0">
                <a:cs typeface="B Nazanin" panose="00000400000000000000" pitchFamily="2" charset="-78"/>
              </a:rPr>
              <a:t>بازپرداخت اصل اوراق مشارکت، وام ها و ساير تسهيلات دريافتي ،</a:t>
            </a:r>
          </a:p>
          <a:p>
            <a:pPr algn="r">
              <a:spcBef>
                <a:spcPct val="50000"/>
              </a:spcBef>
              <a:buSzPct val="135000"/>
              <a:buFont typeface="Wingdings" panose="05000000000000000000" pitchFamily="2" charset="2"/>
              <a:buChar char="§"/>
            </a:pPr>
            <a:r>
              <a:rPr lang="fa-IR" sz="2400" b="1" dirty="0">
                <a:cs typeface="B Nazanin" panose="00000400000000000000" pitchFamily="2" charset="-78"/>
              </a:rPr>
              <a:t>پرداخت حصه اصل اقساط اجاره به شرط تمليک،</a:t>
            </a:r>
          </a:p>
          <a:p>
            <a:pPr algn="r">
              <a:spcBef>
                <a:spcPct val="50000"/>
              </a:spcBef>
              <a:buSzPct val="135000"/>
              <a:buFont typeface="Wingdings" panose="05000000000000000000" pitchFamily="2" charset="2"/>
              <a:buChar char="§"/>
            </a:pPr>
            <a:r>
              <a:rPr lang="fa-IR" sz="2400" b="1" dirty="0">
                <a:cs typeface="B Nazanin" panose="00000400000000000000" pitchFamily="2" charset="-78"/>
              </a:rPr>
              <a:t>پرداخت هر گونه مخارج و کارمزد( به جز سود تضمين شده و کارمزد پرداختي بابت تأمين مالي، در رابطه با اخذ تسهيلات مالي و صدور سهام و اوراق مشارکت.</a:t>
            </a:r>
            <a:endParaRPr lang="en-US" sz="2400" b="1" dirty="0">
              <a:cs typeface="B Nazanin" panose="00000400000000000000" pitchFamily="2" charset="-78"/>
            </a:endParaRPr>
          </a:p>
          <a:p>
            <a:endParaRPr lang="fa-IR" sz="3200" dirty="0">
              <a:cs typeface="B Nazanin" panose="00000400000000000000" pitchFamily="2" charset="-78"/>
            </a:endParaRPr>
          </a:p>
        </p:txBody>
      </p:sp>
      <p:sp>
        <p:nvSpPr>
          <p:cNvPr id="4" name="Double Wave 3"/>
          <p:cNvSpPr/>
          <p:nvPr/>
        </p:nvSpPr>
        <p:spPr>
          <a:xfrm>
            <a:off x="4271375" y="551145"/>
            <a:ext cx="5173250" cy="749621"/>
          </a:xfrm>
          <a:prstGeom prst="doubleWave">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fa-IR" sz="2800" dirty="0">
                <a:solidFill>
                  <a:schemeClr val="accent3">
                    <a:lumMod val="50000"/>
                  </a:schemeClr>
                </a:solidFill>
                <a:cs typeface="B Titr" panose="00000700000000000000" pitchFamily="2" charset="-78"/>
              </a:rPr>
              <a:t>فعالیتهای </a:t>
            </a:r>
            <a:r>
              <a:rPr lang="fa-IR" sz="2800" dirty="0" smtClean="0">
                <a:solidFill>
                  <a:schemeClr val="accent3">
                    <a:lumMod val="50000"/>
                  </a:schemeClr>
                </a:solidFill>
                <a:cs typeface="B Titr" panose="00000700000000000000" pitchFamily="2" charset="-78"/>
              </a:rPr>
              <a:t>تأمین </a:t>
            </a:r>
            <a:r>
              <a:rPr lang="fa-IR" sz="2800" dirty="0">
                <a:solidFill>
                  <a:schemeClr val="accent3">
                    <a:lumMod val="50000"/>
                  </a:schemeClr>
                </a:solidFill>
                <a:cs typeface="B Titr" panose="00000700000000000000" pitchFamily="2" charset="-78"/>
              </a:rPr>
              <a:t>مالی </a:t>
            </a:r>
          </a:p>
        </p:txBody>
      </p:sp>
    </p:spTree>
    <p:extLst>
      <p:ext uri="{BB962C8B-B14F-4D97-AF65-F5344CB8AC3E}">
        <p14:creationId xmlns:p14="http://schemas.microsoft.com/office/powerpoint/2010/main" val="217005519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882" y="143569"/>
            <a:ext cx="12476452" cy="871039"/>
          </a:xfrm>
        </p:spPr>
        <p:txBody>
          <a:bodyPr>
            <a:normAutofit fontScale="90000"/>
          </a:bodyPr>
          <a:lstStyle/>
          <a:p>
            <a:endParaRPr lang="fa-IR" dirty="0">
              <a:solidFill>
                <a:srgbClr val="FF0000"/>
              </a:solidFill>
            </a:endParaRPr>
          </a:p>
        </p:txBody>
      </p:sp>
      <p:sp>
        <p:nvSpPr>
          <p:cNvPr id="3" name="Subtitle 2"/>
          <p:cNvSpPr>
            <a:spLocks noGrp="1"/>
          </p:cNvSpPr>
          <p:nvPr>
            <p:ph type="subTitle" idx="1"/>
          </p:nvPr>
        </p:nvSpPr>
        <p:spPr>
          <a:xfrm>
            <a:off x="1102290" y="1014608"/>
            <a:ext cx="10585552" cy="5768459"/>
          </a:xfrm>
        </p:spPr>
        <p:txBody>
          <a:bodyPr>
            <a:normAutofit fontScale="92500" lnSpcReduction="20000"/>
          </a:bodyPr>
          <a:lstStyle/>
          <a:p>
            <a:pPr algn="justLow">
              <a:lnSpc>
                <a:spcPct val="120000"/>
              </a:lnSpc>
            </a:pPr>
            <a:r>
              <a:rPr lang="fa-IR" sz="2800" b="1" u="sng" dirty="0" smtClean="0">
                <a:solidFill>
                  <a:schemeClr val="tx1"/>
                </a:solidFill>
                <a:latin typeface="Vani" panose="020B0502040204020203" pitchFamily="34" charset="0"/>
                <a:cs typeface="+mn-cs"/>
              </a:rPr>
              <a:t>گزارشی است که اطلاعات مربوط به دریافتها و پرداختهای وجوه نقد واحد تجاری دریک دوره زمانی را نشان میدهد .</a:t>
            </a:r>
          </a:p>
          <a:p>
            <a:pPr algn="justLow">
              <a:lnSpc>
                <a:spcPct val="120000"/>
              </a:lnSpc>
            </a:pPr>
            <a:r>
              <a:rPr lang="fa-IR" sz="2800" b="1" dirty="0" smtClean="0">
                <a:solidFill>
                  <a:schemeClr val="tx1"/>
                </a:solidFill>
                <a:latin typeface="Vani" panose="020B0502040204020203" pitchFamily="34" charset="0"/>
                <a:cs typeface="+mn-cs"/>
              </a:rPr>
              <a:t>بنابراین صورت جریان وجوه نقد بایستی اطلاعات زیر دراختیار تصمیم گیرندگان مالی قرار دهد</a:t>
            </a:r>
          </a:p>
          <a:p>
            <a:pPr algn="justLow">
              <a:lnSpc>
                <a:spcPct val="120000"/>
              </a:lnSpc>
            </a:pPr>
            <a:r>
              <a:rPr lang="fa-IR" sz="2800" b="1" dirty="0" smtClean="0">
                <a:solidFill>
                  <a:schemeClr val="tx1"/>
                </a:solidFill>
                <a:latin typeface="Vani" panose="020B0502040204020203" pitchFamily="34" charset="0"/>
                <a:cs typeface="+mn-cs"/>
              </a:rPr>
              <a:t>1-توانایی واحد تجاری در افزایش خالص جریانهای نقدی در دوره های آتی</a:t>
            </a:r>
          </a:p>
          <a:p>
            <a:pPr algn="justLow">
              <a:lnSpc>
                <a:spcPct val="120000"/>
              </a:lnSpc>
            </a:pPr>
            <a:r>
              <a:rPr lang="fa-IR" sz="2800" b="1" dirty="0" smtClean="0">
                <a:solidFill>
                  <a:schemeClr val="tx1"/>
                </a:solidFill>
                <a:latin typeface="Vani" panose="020B0502040204020203" pitchFamily="34" charset="0"/>
                <a:cs typeface="+mn-cs"/>
              </a:rPr>
              <a:t>2-توانایی واحد تجاری در انجام تعهدات و پرداختهای سود سهام</a:t>
            </a:r>
          </a:p>
          <a:p>
            <a:pPr algn="justLow">
              <a:lnSpc>
                <a:spcPct val="120000"/>
              </a:lnSpc>
            </a:pPr>
            <a:r>
              <a:rPr lang="fa-IR" sz="2800" b="1" dirty="0" smtClean="0">
                <a:solidFill>
                  <a:schemeClr val="tx1"/>
                </a:solidFill>
                <a:latin typeface="Vani" panose="020B0502040204020203" pitchFamily="34" charset="0"/>
                <a:cs typeface="+mn-cs"/>
              </a:rPr>
              <a:t>3-دلایل تفاوت بین سود(زیان)عملیاتی و جریانهای خالص وجوه نقد عملیاتی</a:t>
            </a:r>
          </a:p>
          <a:p>
            <a:pPr algn="justLow">
              <a:lnSpc>
                <a:spcPct val="120000"/>
              </a:lnSpc>
            </a:pPr>
            <a:r>
              <a:rPr lang="fa-IR" sz="2800" b="1" dirty="0" smtClean="0">
                <a:solidFill>
                  <a:schemeClr val="tx1"/>
                </a:solidFill>
                <a:latin typeface="Vani" panose="020B0502040204020203" pitchFamily="34" charset="0"/>
                <a:cs typeface="+mn-cs"/>
              </a:rPr>
              <a:t>4-نیاز واحد تجاری به تامین مالی خارجی</a:t>
            </a:r>
          </a:p>
          <a:p>
            <a:pPr algn="justLow">
              <a:lnSpc>
                <a:spcPct val="120000"/>
              </a:lnSpc>
            </a:pPr>
            <a:r>
              <a:rPr lang="fa-IR" sz="2800" b="1" dirty="0" smtClean="0">
                <a:solidFill>
                  <a:schemeClr val="tx1"/>
                </a:solidFill>
                <a:latin typeface="Vani" panose="020B0502040204020203" pitchFamily="34" charset="0"/>
                <a:cs typeface="+mn-cs"/>
              </a:rPr>
              <a:t>5-مبادلات نقدی و غیرنقدی فعالیتهای سرمایه گذاری و تامین مالی</a:t>
            </a:r>
          </a:p>
          <a:p>
            <a:pPr algn="justLow">
              <a:lnSpc>
                <a:spcPct val="120000"/>
              </a:lnSpc>
            </a:pPr>
            <a:endParaRPr lang="fa-IR" sz="2800" b="1" dirty="0" smtClean="0">
              <a:solidFill>
                <a:schemeClr val="tx1"/>
              </a:solidFill>
              <a:latin typeface="Vani" panose="020B0502040204020203" pitchFamily="34" charset="0"/>
              <a:cs typeface="+mn-cs"/>
            </a:endParaRPr>
          </a:p>
          <a:p>
            <a:pPr algn="justLow">
              <a:lnSpc>
                <a:spcPct val="120000"/>
              </a:lnSpc>
            </a:pPr>
            <a:r>
              <a:rPr lang="fa-IR" sz="2800" b="1" dirty="0" smtClean="0">
                <a:solidFill>
                  <a:schemeClr val="tx1"/>
                </a:solidFill>
                <a:latin typeface="Vani" panose="020B0502040204020203" pitchFamily="34" charset="0"/>
                <a:cs typeface="+mn-cs"/>
              </a:rPr>
              <a:t>کلیه واحدهای تجاری باید صورت جریان وجوه نقد را طبق الزامات مندرج دراین استاندارد تهیه و آن را به عنوان یک صورت مالی مستقل به همراه سایر صورتهای مالی ارائه کنند</a:t>
            </a:r>
          </a:p>
        </p:txBody>
      </p:sp>
      <p:sp>
        <p:nvSpPr>
          <p:cNvPr id="5" name="Horizontal Scroll 4"/>
          <p:cNvSpPr/>
          <p:nvPr/>
        </p:nvSpPr>
        <p:spPr>
          <a:xfrm>
            <a:off x="4584525" y="1"/>
            <a:ext cx="4296427" cy="901873"/>
          </a:xfrm>
          <a:prstGeom prst="horizont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ndalus" panose="02020603050405020304" pitchFamily="18" charset="-78"/>
                <a:cs typeface="B Titr" panose="00000700000000000000" pitchFamily="2" charset="-78"/>
              </a:rPr>
              <a:t>صورت جریان وجوه نقد </a:t>
            </a:r>
          </a:p>
        </p:txBody>
      </p:sp>
      <p:sp>
        <p:nvSpPr>
          <p:cNvPr id="4" name="Rounded Rectangle 3"/>
          <p:cNvSpPr/>
          <p:nvPr/>
        </p:nvSpPr>
        <p:spPr>
          <a:xfrm>
            <a:off x="9607463" y="5110618"/>
            <a:ext cx="1954060" cy="400833"/>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lnSpc>
                <a:spcPct val="120000"/>
              </a:lnSpc>
            </a:pPr>
            <a:r>
              <a:rPr lang="fa-IR" sz="2400" b="1" dirty="0">
                <a:solidFill>
                  <a:schemeClr val="bg1"/>
                </a:solidFill>
                <a:latin typeface="Vani" panose="020B0502040204020203" pitchFamily="34" charset="0"/>
              </a:rPr>
              <a:t>دامنه کاربرد</a:t>
            </a:r>
          </a:p>
        </p:txBody>
      </p:sp>
    </p:spTree>
    <p:extLst>
      <p:ext uri="{BB962C8B-B14F-4D97-AF65-F5344CB8AC3E}">
        <p14:creationId xmlns:p14="http://schemas.microsoft.com/office/powerpoint/2010/main" val="1694095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rmAutofit fontScale="90000"/>
            <a:scene3d>
              <a:camera prst="perspectiveLeft"/>
              <a:lightRig rig="threePt" dir="t"/>
            </a:scene3d>
          </a:bodyPr>
          <a:lstStyle/>
          <a:p>
            <a:pPr algn="ctr"/>
            <a:r>
              <a:rPr lang="fa-IR"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Titr" panose="00000700000000000000" pitchFamily="2" charset="-78"/>
              </a:rPr>
              <a:t>نکات کاربردی فعالیتهای </a:t>
            </a:r>
            <a:r>
              <a:rPr lang="fa-IR"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Titr" panose="00000700000000000000" pitchFamily="2" charset="-78"/>
              </a:rPr>
              <a:t>تأمین </a:t>
            </a:r>
            <a:r>
              <a:rPr lang="fa-IR"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Titr" panose="00000700000000000000" pitchFamily="2" charset="-78"/>
              </a:rPr>
              <a:t>مالی </a:t>
            </a:r>
            <a:endPar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Titr" panose="00000700000000000000" pitchFamily="2" charset="-78"/>
            </a:endParaRPr>
          </a:p>
        </p:txBody>
      </p:sp>
      <p:sp>
        <p:nvSpPr>
          <p:cNvPr id="3" name="Content Placeholder 2"/>
          <p:cNvSpPr>
            <a:spLocks noGrp="1"/>
          </p:cNvSpPr>
          <p:nvPr>
            <p:ph idx="1"/>
          </p:nvPr>
        </p:nvSpPr>
        <p:spPr>
          <a:xfrm>
            <a:off x="737991" y="1239725"/>
            <a:ext cx="11010363" cy="5859886"/>
          </a:xfrm>
        </p:spPr>
        <p:txBody>
          <a:bodyPr>
            <a:noAutofit/>
          </a:bodyPr>
          <a:lstStyle/>
          <a:p>
            <a:pPr marL="0" indent="0">
              <a:lnSpc>
                <a:spcPct val="150000"/>
              </a:lnSpc>
              <a:buNone/>
            </a:pPr>
            <a:r>
              <a:rPr lang="fa-IR" b="1" dirty="0" smtClean="0">
                <a:cs typeface="B Nazanin" panose="00000400000000000000" pitchFamily="2" charset="-78"/>
              </a:rPr>
              <a:t>1- سرفصل فعالیتهای تامین مالی ، اطلاعات مربوط به ورود و خروج وجه نقد در رابطه با تامین مالی برون سازمانی را نشان میدهد</a:t>
            </a:r>
          </a:p>
          <a:p>
            <a:pPr marL="0" indent="0">
              <a:lnSpc>
                <a:spcPct val="150000"/>
              </a:lnSpc>
              <a:buNone/>
            </a:pPr>
            <a:r>
              <a:rPr lang="fa-IR" b="1" dirty="0" smtClean="0">
                <a:cs typeface="B Nazanin" panose="00000400000000000000" pitchFamily="2" charset="-78"/>
              </a:rPr>
              <a:t>2- پرداخت مخارج مربوط به اخذ تسهیلات مالی صدور سهام و اوراق مشارکت به جز سود تضمین شده و کارمزد پرداختنی در سرفصل فعالیتهای تامین مالی قرارداد </a:t>
            </a:r>
          </a:p>
          <a:p>
            <a:pPr marL="0" indent="0">
              <a:lnSpc>
                <a:spcPct val="150000"/>
              </a:lnSpc>
              <a:buNone/>
            </a:pPr>
            <a:r>
              <a:rPr lang="fa-IR" b="1" dirty="0" smtClean="0">
                <a:cs typeface="B Nazanin" panose="00000400000000000000" pitchFamily="2" charset="-78"/>
              </a:rPr>
              <a:t>3- فعالیتهای تامین مالی عبارت است از فعالیتهایی که منجربه تغییر ساختارسرمایه یعنی در میزان و ترکیب سرمایه و استقراض های واحد تجاری به جز اضافه برداشتهای بانک در محاسبه وجه نقد منظور گردد</a:t>
            </a:r>
          </a:p>
          <a:p>
            <a:pPr marL="0" indent="0">
              <a:lnSpc>
                <a:spcPct val="150000"/>
              </a:lnSpc>
              <a:buNone/>
            </a:pPr>
            <a:r>
              <a:rPr lang="fa-IR" b="1" dirty="0" smtClean="0">
                <a:cs typeface="B Nazanin" panose="00000400000000000000" pitchFamily="2" charset="-78"/>
              </a:rPr>
              <a:t>4- باز پرداخت اصل اوراق مشارکت و تسهیلات کوتاه مدت وبلند مدت و همچنین اصل اقساط اجاره به شرط تملیک  نمونه هایی از جریانهای نقدی خروجی مربوط به فعالیتهای تامین مالی است</a:t>
            </a:r>
          </a:p>
          <a:p>
            <a:pPr marL="0" indent="0">
              <a:lnSpc>
                <a:spcPct val="150000"/>
              </a:lnSpc>
              <a:buNone/>
            </a:pPr>
            <a:r>
              <a:rPr lang="fa-IR" b="1" dirty="0" smtClean="0">
                <a:cs typeface="B Nazanin" panose="00000400000000000000" pitchFamily="2" charset="-78"/>
              </a:rPr>
              <a:t>5- هرگاه بدهی مربوط به خرید ماشین آلات در سررسید تسویه شود وجوه نقد پرداختی از این بابت در سرفصل فعالیتهای تامین مالی گزارش میشود در مواردیکه به چنین بدهیهایی هزینه مالی تعلق بگیرد پرداخت هزینه مالی در سر فصل بازده سرمایه گذاری است </a:t>
            </a:r>
            <a:endParaRPr lang="fa-IR" b="1" dirty="0">
              <a:cs typeface="B Nazanin" panose="00000400000000000000" pitchFamily="2" charset="-78"/>
            </a:endParaRPr>
          </a:p>
        </p:txBody>
      </p:sp>
    </p:spTree>
    <p:extLst>
      <p:ext uri="{BB962C8B-B14F-4D97-AF65-F5344CB8AC3E}">
        <p14:creationId xmlns:p14="http://schemas.microsoft.com/office/powerpoint/2010/main" val="26527830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5541"/>
            <a:ext cx="9144000" cy="680679"/>
          </a:xfrm>
        </p:spPr>
        <p:txBody>
          <a:bodyPr>
            <a:noAutofit/>
          </a:bodyPr>
          <a:lstStyle/>
          <a:p>
            <a:pPr algn="ctr"/>
            <a:r>
              <a:rPr lang="fa-IR" sz="4000" dirty="0" smtClean="0">
                <a:solidFill>
                  <a:srgbClr val="00B0F0"/>
                </a:solidFill>
                <a:cs typeface="B Titr" panose="00000700000000000000" pitchFamily="2" charset="-78"/>
              </a:rPr>
              <a:t>مثال فعالیتهای </a:t>
            </a:r>
            <a:r>
              <a:rPr lang="fa-IR" sz="4000" dirty="0" smtClean="0">
                <a:solidFill>
                  <a:srgbClr val="00B0F0"/>
                </a:solidFill>
                <a:cs typeface="B Titr" panose="00000700000000000000" pitchFamily="2" charset="-78"/>
              </a:rPr>
              <a:t>تأمین </a:t>
            </a:r>
            <a:r>
              <a:rPr lang="fa-IR" sz="4000" dirty="0" smtClean="0">
                <a:solidFill>
                  <a:srgbClr val="00B0F0"/>
                </a:solidFill>
                <a:cs typeface="B Titr" panose="00000700000000000000" pitchFamily="2" charset="-78"/>
              </a:rPr>
              <a:t>مالی </a:t>
            </a:r>
            <a:endParaRPr lang="fa-IR" sz="4000" dirty="0">
              <a:solidFill>
                <a:srgbClr val="00B0F0"/>
              </a:solidFill>
              <a:cs typeface="B Titr" panose="00000700000000000000" pitchFamily="2" charset="-78"/>
            </a:endParaRPr>
          </a:p>
        </p:txBody>
      </p:sp>
      <p:sp>
        <p:nvSpPr>
          <p:cNvPr id="3" name="Subtitle 2"/>
          <p:cNvSpPr>
            <a:spLocks noGrp="1"/>
          </p:cNvSpPr>
          <p:nvPr>
            <p:ph type="subTitle" idx="1"/>
          </p:nvPr>
        </p:nvSpPr>
        <p:spPr>
          <a:xfrm>
            <a:off x="605307" y="1468192"/>
            <a:ext cx="10856889" cy="4546242"/>
          </a:xfrm>
        </p:spPr>
        <p:txBody>
          <a:bodyPr/>
          <a:lstStyle/>
          <a:p>
            <a:pPr algn="r"/>
            <a:r>
              <a:rPr lang="fa-IR" dirty="0" smtClean="0">
                <a:solidFill>
                  <a:schemeClr val="tx1"/>
                </a:solidFill>
                <a:cs typeface="B Nazanin" panose="00000400000000000000" pitchFamily="2" charset="-78"/>
              </a:rPr>
              <a:t>شرکت آرش در طی سال 85 مبادرت به انتشار 234000 ریال اوراق قرضه به سررسید 5 سال نموده است اطلاعات زیر در خصوص اوراق قرضه پرداختی شرکت در ابتدا و پایان سال 85 میباشد </a:t>
            </a:r>
          </a:p>
          <a:p>
            <a:pPr algn="r"/>
            <a:r>
              <a:rPr lang="fa-IR" dirty="0">
                <a:solidFill>
                  <a:schemeClr val="tx1"/>
                </a:solidFill>
              </a:rPr>
              <a:t> </a:t>
            </a:r>
            <a:r>
              <a:rPr lang="fa-IR" dirty="0" smtClean="0">
                <a:solidFill>
                  <a:schemeClr val="tx1"/>
                </a:solidFill>
              </a:rPr>
              <a:t>                                        85/12/29                            85/1/1</a:t>
            </a:r>
          </a:p>
          <a:p>
            <a:pPr algn="r"/>
            <a:r>
              <a:rPr lang="fa-IR" dirty="0">
                <a:solidFill>
                  <a:schemeClr val="tx1"/>
                </a:solidFill>
              </a:rPr>
              <a:t> </a:t>
            </a:r>
            <a:r>
              <a:rPr lang="fa-IR" dirty="0" smtClean="0">
                <a:solidFill>
                  <a:schemeClr val="tx1"/>
                </a:solidFill>
              </a:rPr>
              <a:t>اوراق قرضه                               396000                       360000                </a:t>
            </a:r>
            <a:endParaRPr lang="fa-IR" dirty="0">
              <a:solidFill>
                <a:schemeClr val="tx1"/>
              </a:solidFill>
            </a:endParaRPr>
          </a:p>
        </p:txBody>
      </p:sp>
      <p:cxnSp>
        <p:nvCxnSpPr>
          <p:cNvPr id="5" name="Straight Connector 4"/>
          <p:cNvCxnSpPr/>
          <p:nvPr/>
        </p:nvCxnSpPr>
        <p:spPr>
          <a:xfrm flipV="1">
            <a:off x="7141335" y="2614411"/>
            <a:ext cx="1944710" cy="25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5031" y="2576371"/>
            <a:ext cx="1790163" cy="25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5031" y="3953814"/>
            <a:ext cx="2393324" cy="3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82614" y="3936105"/>
            <a:ext cx="12879" cy="1885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031" y="4997003"/>
            <a:ext cx="239332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75031" y="3556647"/>
            <a:ext cx="1928734" cy="369332"/>
          </a:xfrm>
          <a:prstGeom prst="rect">
            <a:avLst/>
          </a:prstGeom>
          <a:noFill/>
        </p:spPr>
        <p:txBody>
          <a:bodyPr wrap="none" rtlCol="1">
            <a:spAutoFit/>
          </a:bodyPr>
          <a:lstStyle/>
          <a:p>
            <a:r>
              <a:rPr lang="fa-IR" dirty="0" smtClean="0"/>
              <a:t>اوراق قرضه پرداختنی </a:t>
            </a:r>
            <a:endParaRPr lang="fa-IR" dirty="0"/>
          </a:p>
        </p:txBody>
      </p:sp>
      <p:sp>
        <p:nvSpPr>
          <p:cNvPr id="18" name="TextBox 17"/>
          <p:cNvSpPr txBox="1"/>
          <p:nvPr/>
        </p:nvSpPr>
        <p:spPr>
          <a:xfrm>
            <a:off x="2987899" y="4145804"/>
            <a:ext cx="5786303" cy="646331"/>
          </a:xfrm>
          <a:prstGeom prst="rect">
            <a:avLst/>
          </a:prstGeom>
          <a:noFill/>
        </p:spPr>
        <p:txBody>
          <a:bodyPr wrap="square" rtlCol="1">
            <a:spAutoFit/>
          </a:bodyPr>
          <a:lstStyle/>
          <a:p>
            <a:r>
              <a:rPr lang="fa-IR" dirty="0" smtClean="0"/>
              <a:t>پرداختی بابت اصل اوراق 198000    مانده ابتدای سال   360000   </a:t>
            </a:r>
          </a:p>
          <a:p>
            <a:r>
              <a:rPr lang="fa-IR" dirty="0" smtClean="0"/>
              <a:t>مانده پایان سال     396000               انتشار اوراق قرضه 234000 </a:t>
            </a:r>
            <a:endParaRPr lang="fa-IR" dirty="0"/>
          </a:p>
        </p:txBody>
      </p:sp>
      <p:sp>
        <p:nvSpPr>
          <p:cNvPr id="19" name="TextBox 18"/>
          <p:cNvSpPr txBox="1"/>
          <p:nvPr/>
        </p:nvSpPr>
        <p:spPr>
          <a:xfrm>
            <a:off x="3786389" y="5190186"/>
            <a:ext cx="3721994" cy="369332"/>
          </a:xfrm>
          <a:prstGeom prst="rect">
            <a:avLst/>
          </a:prstGeom>
          <a:noFill/>
        </p:spPr>
        <p:txBody>
          <a:bodyPr wrap="square" rtlCol="1">
            <a:spAutoFit/>
          </a:bodyPr>
          <a:lstStyle/>
          <a:p>
            <a:r>
              <a:rPr lang="fa-IR" dirty="0" smtClean="0"/>
              <a:t> 594000                      594000  </a:t>
            </a:r>
            <a:endParaRPr lang="fa-IR" dirty="0"/>
          </a:p>
        </p:txBody>
      </p:sp>
    </p:spTree>
    <p:extLst>
      <p:ext uri="{BB962C8B-B14F-4D97-AF65-F5344CB8AC3E}">
        <p14:creationId xmlns:p14="http://schemas.microsoft.com/office/powerpoint/2010/main" val="3006351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2458"/>
          </a:xfrm>
        </p:spPr>
        <p:txBody>
          <a:bodyPr>
            <a:normAutofit/>
          </a:bodyPr>
          <a:lstStyle/>
          <a:p>
            <a:pPr algn="ctr"/>
            <a:endParaRPr lang="fa-IR" dirty="0">
              <a:solidFill>
                <a:srgbClr val="FF0000"/>
              </a:solidFill>
            </a:endParaRPr>
          </a:p>
        </p:txBody>
      </p:sp>
      <p:sp>
        <p:nvSpPr>
          <p:cNvPr id="3" name="Content Placeholder 2"/>
          <p:cNvSpPr>
            <a:spLocks noGrp="1"/>
          </p:cNvSpPr>
          <p:nvPr>
            <p:ph idx="1"/>
          </p:nvPr>
        </p:nvSpPr>
        <p:spPr>
          <a:xfrm>
            <a:off x="838200" y="1339403"/>
            <a:ext cx="10515600" cy="5280338"/>
          </a:xfrm>
        </p:spPr>
        <p:txBody>
          <a:bodyPr>
            <a:noAutofit/>
          </a:bodyPr>
          <a:lstStyle/>
          <a:p>
            <a:pPr marL="0" indent="0">
              <a:buNone/>
            </a:pPr>
            <a:r>
              <a:rPr lang="fa-IR" sz="2800" b="1" dirty="0" smtClean="0">
                <a:cs typeface="B Nazanin" panose="00000400000000000000" pitchFamily="2" charset="-78"/>
              </a:rPr>
              <a:t>طبق بند 57 استاندارد شماره 2 تعدیلات سنواتی به 2 بخش تقسیم میشود </a:t>
            </a:r>
          </a:p>
          <a:p>
            <a:pPr marL="0" indent="0">
              <a:buNone/>
            </a:pPr>
            <a:r>
              <a:rPr lang="fa-IR" sz="2800" b="1" dirty="0" smtClean="0">
                <a:cs typeface="B Nazanin" panose="00000400000000000000" pitchFamily="2" charset="-78"/>
              </a:rPr>
              <a:t>1- تعدیلات سنواتی فاقد آثار نقدی : در مواردی که این تعدیلات متضمن جریان نقد در دوره جاری نباشد در صورت جریان وجوه نقد دوره انعکاس نمی یابد بلکه حسب مورد ارقام مقایسه ای صورت جریان وجوه نقد و یادادشتهای توضیحی اصلاح میشود </a:t>
            </a:r>
          </a:p>
          <a:p>
            <a:pPr marL="0" indent="0">
              <a:buNone/>
            </a:pPr>
            <a:r>
              <a:rPr lang="fa-IR" sz="2800" b="1" dirty="0" smtClean="0">
                <a:cs typeface="B Nazanin" panose="00000400000000000000" pitchFamily="2" charset="-78"/>
              </a:rPr>
              <a:t>2- تعدیلات سنواتی دارای آثار نقدی : به عنوان نمونه میتوان به پرداخت هزینه های عملیاتی و مالیات سنوات قبل در دوره جاری اشاره کرد که برای آنها در دوره های قبل ذخیره ای در نظر گرفته نشده است </a:t>
            </a:r>
          </a:p>
          <a:p>
            <a:pPr marL="0" indent="0">
              <a:buNone/>
            </a:pPr>
            <a:r>
              <a:rPr lang="fa-IR" sz="2800" b="1" dirty="0" smtClean="0">
                <a:cs typeface="B Nazanin" panose="00000400000000000000" pitchFamily="2" charset="-78"/>
              </a:rPr>
              <a:t>نکته مهم در صورت جریان نقد نباید از عبارت تعدیلات سنواتی استفاده کرد بعنوان مثال برای مالیات بر درآمد سال گذشته در سر فصل مالیات بر درآمد تحت عنوان مالیات بر درآمد پرداختنی گزارش میشود </a:t>
            </a:r>
          </a:p>
          <a:p>
            <a:pPr marL="0" indent="0">
              <a:buNone/>
            </a:pPr>
            <a:r>
              <a:rPr lang="fa-IR" sz="2800" b="1" dirty="0" smtClean="0">
                <a:cs typeface="B Nazanin" panose="00000400000000000000" pitchFamily="2" charset="-78"/>
              </a:rPr>
              <a:t>  </a:t>
            </a:r>
            <a:endParaRPr lang="fa-IR" sz="2800" b="1" dirty="0">
              <a:cs typeface="B Nazanin" panose="00000400000000000000" pitchFamily="2" charset="-78"/>
            </a:endParaRPr>
          </a:p>
        </p:txBody>
      </p:sp>
      <p:sp>
        <p:nvSpPr>
          <p:cNvPr id="4" name="Rounded Rectangle 3"/>
          <p:cNvSpPr/>
          <p:nvPr/>
        </p:nvSpPr>
        <p:spPr>
          <a:xfrm>
            <a:off x="3795386" y="263047"/>
            <a:ext cx="5010411" cy="814191"/>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3600" dirty="0">
                <a:solidFill>
                  <a:schemeClr val="bg1">
                    <a:lumMod val="95000"/>
                    <a:lumOff val="5000"/>
                  </a:schemeClr>
                </a:solidFill>
                <a:cs typeface="B Titr" panose="00000700000000000000" pitchFamily="2" charset="-78"/>
              </a:rPr>
              <a:t>تعدیلات سنواتی </a:t>
            </a:r>
          </a:p>
        </p:txBody>
      </p:sp>
    </p:spTree>
    <p:extLst>
      <p:ext uri="{BB962C8B-B14F-4D97-AF65-F5344CB8AC3E}">
        <p14:creationId xmlns:p14="http://schemas.microsoft.com/office/powerpoint/2010/main" val="3997285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fa-IR" dirty="0">
              <a:solidFill>
                <a:srgbClr val="FF0000"/>
              </a:solidFill>
            </a:endParaRPr>
          </a:p>
        </p:txBody>
      </p:sp>
      <p:sp>
        <p:nvSpPr>
          <p:cNvPr id="3" name="Content Placeholder 2"/>
          <p:cNvSpPr>
            <a:spLocks noGrp="1"/>
          </p:cNvSpPr>
          <p:nvPr>
            <p:ph idx="1"/>
          </p:nvPr>
        </p:nvSpPr>
        <p:spPr>
          <a:xfrm>
            <a:off x="838200" y="1825624"/>
            <a:ext cx="10515600" cy="4665327"/>
          </a:xfrm>
        </p:spPr>
        <p:txBody>
          <a:bodyPr>
            <a:noAutofit/>
          </a:bodyPr>
          <a:lstStyle/>
          <a:p>
            <a:pPr marL="0" indent="0">
              <a:lnSpc>
                <a:spcPct val="150000"/>
              </a:lnSpc>
              <a:buNone/>
            </a:pPr>
            <a:r>
              <a:rPr lang="fa-IR" sz="2400" b="1" dirty="0" smtClean="0">
                <a:cs typeface="B Nazanin" panose="00000400000000000000" pitchFamily="2" charset="-78"/>
              </a:rPr>
              <a:t>طبق بند 55 استاندارد شماره 2 معاملاتی که مستلزم استفاده از وجه نقد نیست نباید درصورت جریان وجوه نقد آورد این معاملات به استثنای معاملات مربوط به فعالیتهای عملیاتی در صورت با اهمیت بودن باید در یاداشتهای توضیحی به نحو مناسبی افشا شود  معاملات غیر نقدی شامل فعالیتهای عملیاتی نمیشود چرا بخاطر اینکه فعالیتهای عملیاتی بصورت غیر نقدی در صورت تطبیق  سود وزیان بطور کامل افشا میشود </a:t>
            </a:r>
          </a:p>
          <a:p>
            <a:pPr marL="0" indent="0">
              <a:lnSpc>
                <a:spcPct val="150000"/>
              </a:lnSpc>
              <a:buNone/>
            </a:pPr>
            <a:r>
              <a:rPr lang="fa-IR" sz="2400" b="1" dirty="0" smtClean="0">
                <a:cs typeface="B Nazanin" panose="00000400000000000000" pitchFamily="2" charset="-78"/>
              </a:rPr>
              <a:t>نکته مهم : به هنکام تهیه صورت جریان وجوه نقد در هرسال باید به یادداشت مبادلات غیر نقدی سال قبل مراجعه نمایید تا اگر مبادلات غیر نقدی داریم که اثر آن درسالجاری بجا میگذارد در صورت جریان وجوه نقد بیاوریم </a:t>
            </a:r>
            <a:endParaRPr lang="fa-IR" sz="2400" b="1" dirty="0">
              <a:cs typeface="B Nazanin" panose="00000400000000000000" pitchFamily="2" charset="-78"/>
            </a:endParaRPr>
          </a:p>
        </p:txBody>
      </p:sp>
      <p:sp>
        <p:nvSpPr>
          <p:cNvPr id="5" name="Up Ribbon 4"/>
          <p:cNvSpPr/>
          <p:nvPr/>
        </p:nvSpPr>
        <p:spPr>
          <a:xfrm>
            <a:off x="3194137" y="288099"/>
            <a:ext cx="6263014" cy="1114816"/>
          </a:xfrm>
          <a:prstGeom prst="ribbon2">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sz="3200" dirty="0" smtClean="0">
                <a:solidFill>
                  <a:schemeClr val="bg2">
                    <a:lumMod val="50000"/>
                  </a:schemeClr>
                </a:solidFill>
                <a:cs typeface="B Titr" panose="00000700000000000000" pitchFamily="2" charset="-78"/>
              </a:rPr>
              <a:t>مبادلات غیر نقدی </a:t>
            </a:r>
            <a:endParaRPr lang="fa-IR" sz="3200" dirty="0">
              <a:solidFill>
                <a:schemeClr val="bg2">
                  <a:lumMod val="50000"/>
                </a:schemeClr>
              </a:solidFill>
              <a:cs typeface="B Titr" panose="00000700000000000000" pitchFamily="2" charset="-78"/>
            </a:endParaRPr>
          </a:p>
        </p:txBody>
      </p:sp>
    </p:spTree>
    <p:extLst>
      <p:ext uri="{BB962C8B-B14F-4D97-AF65-F5344CB8AC3E}">
        <p14:creationId xmlns:p14="http://schemas.microsoft.com/office/powerpoint/2010/main" val="2514468136"/>
      </p:ext>
    </p:extLst>
  </p:cSld>
  <p:clrMapOvr>
    <a:masterClrMapping/>
  </p:clrMapOvr>
  <p:transition spd="med">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5389"/>
            <a:ext cx="9144000" cy="706437"/>
          </a:xfrm>
        </p:spPr>
        <p:txBody>
          <a:bodyPr>
            <a:normAutofit fontScale="90000"/>
          </a:bodyPr>
          <a:lstStyle/>
          <a:p>
            <a:endParaRPr lang="fa-IR" dirty="0">
              <a:solidFill>
                <a:srgbClr val="FF0000"/>
              </a:solidFill>
            </a:endParaRPr>
          </a:p>
        </p:txBody>
      </p:sp>
      <p:sp>
        <p:nvSpPr>
          <p:cNvPr id="3" name="Subtitle 2"/>
          <p:cNvSpPr>
            <a:spLocks noGrp="1"/>
          </p:cNvSpPr>
          <p:nvPr>
            <p:ph type="subTitle" idx="1"/>
          </p:nvPr>
        </p:nvSpPr>
        <p:spPr>
          <a:xfrm>
            <a:off x="695459" y="1262130"/>
            <a:ext cx="11307651" cy="5595870"/>
          </a:xfrm>
        </p:spPr>
        <p:txBody>
          <a:bodyPr/>
          <a:lstStyle/>
          <a:p>
            <a:pPr algn="r"/>
            <a:r>
              <a:rPr lang="fa-IR" dirty="0" smtClean="0">
                <a:solidFill>
                  <a:schemeClr val="tx1">
                    <a:lumMod val="95000"/>
                  </a:schemeClr>
                </a:solidFill>
                <a:cs typeface="B Homa" panose="00000400000000000000" pitchFamily="2" charset="-78"/>
              </a:rPr>
              <a:t>زمانیکه شرکت معامله ای را با پولی غیر  از پول عملیات خود انجام میدهد به آن معامله ارزی گویند در صورتیکه معامله اعتباری باشد بحث تغییرات نرخ ارز و بالتبع سود وزیان تسعیر ارز پیش میاد </a:t>
            </a:r>
            <a:endParaRPr lang="fa-IR" dirty="0">
              <a:solidFill>
                <a:schemeClr val="tx1">
                  <a:lumMod val="95000"/>
                </a:schemeClr>
              </a:solidFill>
              <a:cs typeface="B Homa" panose="00000400000000000000" pitchFamily="2" charset="-78"/>
            </a:endParaRPr>
          </a:p>
        </p:txBody>
      </p:sp>
      <p:sp>
        <p:nvSpPr>
          <p:cNvPr id="6" name="Rectangle 5"/>
          <p:cNvSpPr/>
          <p:nvPr/>
        </p:nvSpPr>
        <p:spPr>
          <a:xfrm>
            <a:off x="5432739" y="2189408"/>
            <a:ext cx="2601532" cy="515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cs typeface="B Nazanin" panose="00000400000000000000" pitchFamily="2" charset="-78"/>
              </a:rPr>
              <a:t>سود و زیان ناشی از تسعیر ارز </a:t>
            </a:r>
            <a:endParaRPr lang="fa-IR" b="1" dirty="0">
              <a:cs typeface="B Nazanin" panose="00000400000000000000" pitchFamily="2" charset="-78"/>
            </a:endParaRPr>
          </a:p>
        </p:txBody>
      </p:sp>
      <p:cxnSp>
        <p:nvCxnSpPr>
          <p:cNvPr id="10" name="Straight Connector 9"/>
          <p:cNvCxnSpPr/>
          <p:nvPr/>
        </p:nvCxnSpPr>
        <p:spPr>
          <a:xfrm>
            <a:off x="4662152" y="3232597"/>
            <a:ext cx="4443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05363" y="3232597"/>
            <a:ext cx="0" cy="35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62152" y="3232597"/>
            <a:ext cx="0" cy="35416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693240" y="3586766"/>
            <a:ext cx="1223493" cy="71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cs typeface="B Nazanin" panose="00000400000000000000" pitchFamily="2" charset="-78"/>
              </a:rPr>
              <a:t>شرکت غیر دولتی </a:t>
            </a:r>
            <a:endParaRPr lang="fa-IR" b="1" dirty="0">
              <a:cs typeface="B Nazanin" panose="00000400000000000000" pitchFamily="2" charset="-78"/>
            </a:endParaRPr>
          </a:p>
        </p:txBody>
      </p:sp>
      <p:sp>
        <p:nvSpPr>
          <p:cNvPr id="16" name="Rectangle 15"/>
          <p:cNvSpPr/>
          <p:nvPr/>
        </p:nvSpPr>
        <p:spPr>
          <a:xfrm>
            <a:off x="4101921" y="3586766"/>
            <a:ext cx="1120462" cy="81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cs typeface="B Nazanin" panose="00000400000000000000" pitchFamily="2" charset="-78"/>
              </a:rPr>
              <a:t>شرکت دولتی </a:t>
            </a:r>
            <a:endParaRPr lang="fa-IR" b="1" dirty="0">
              <a:cs typeface="B Nazanin" panose="00000400000000000000" pitchFamily="2" charset="-78"/>
            </a:endParaRPr>
          </a:p>
        </p:txBody>
      </p:sp>
      <p:cxnSp>
        <p:nvCxnSpPr>
          <p:cNvPr id="20" name="Straight Connector 19"/>
          <p:cNvCxnSpPr>
            <a:stCxn id="6" idx="2"/>
          </p:cNvCxnSpPr>
          <p:nvPr/>
        </p:nvCxnSpPr>
        <p:spPr>
          <a:xfrm flipH="1">
            <a:off x="6722772" y="2704563"/>
            <a:ext cx="10733" cy="52803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59099" y="4501164"/>
            <a:ext cx="5885644" cy="173220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r>
              <a:rPr lang="fa-IR" b="1" dirty="0" smtClean="0">
                <a:cs typeface="B Nazanin" panose="00000400000000000000" pitchFamily="2" charset="-78"/>
              </a:rPr>
              <a:t>   الف ) روش مستقیم : سود وزیان تاثیری بر جریانهای نقدی ندارد     </a:t>
            </a:r>
          </a:p>
          <a:p>
            <a:endParaRPr lang="fa-IR" b="1" dirty="0">
              <a:cs typeface="B Nazanin" panose="00000400000000000000" pitchFamily="2" charset="-78"/>
            </a:endParaRPr>
          </a:p>
          <a:p>
            <a:r>
              <a:rPr lang="fa-IR" b="1" dirty="0" smtClean="0">
                <a:cs typeface="B Nazanin" panose="00000400000000000000" pitchFamily="2" charset="-78"/>
              </a:rPr>
              <a:t>ب ) روش غیر مستقیم : چون تفاوتها به حساب اندوخته ثبت میشود رقم مربوط باید درتعدیل سود عملیاتی به عنوان یک رقم تعدیلی منظور شود </a:t>
            </a:r>
          </a:p>
          <a:p>
            <a:pPr algn="ctr"/>
            <a:endParaRPr lang="fa-IR" b="1" dirty="0">
              <a:cs typeface="B Nazanin" panose="00000400000000000000" pitchFamily="2" charset="-78"/>
            </a:endParaRPr>
          </a:p>
          <a:p>
            <a:pPr algn="ctr"/>
            <a:r>
              <a:rPr lang="fa-IR" b="1" dirty="0" smtClean="0">
                <a:cs typeface="B Nazanin" panose="00000400000000000000" pitchFamily="2" charset="-78"/>
              </a:rPr>
              <a:t>      </a:t>
            </a:r>
            <a:endParaRPr lang="fa-IR" b="1" dirty="0">
              <a:cs typeface="B Nazanin" panose="00000400000000000000" pitchFamily="2" charset="-78"/>
            </a:endParaRPr>
          </a:p>
        </p:txBody>
      </p:sp>
      <p:sp>
        <p:nvSpPr>
          <p:cNvPr id="22" name="Rectangle 21"/>
          <p:cNvSpPr/>
          <p:nvPr/>
        </p:nvSpPr>
        <p:spPr>
          <a:xfrm>
            <a:off x="8247846" y="4307981"/>
            <a:ext cx="3595351" cy="2550019"/>
          </a:xfrm>
          <a:prstGeom prst="rect">
            <a:avLst/>
          </a:prstGeom>
        </p:spPr>
        <p:style>
          <a:lnRef idx="2">
            <a:schemeClr val="dk1"/>
          </a:lnRef>
          <a:fillRef idx="1">
            <a:schemeClr val="lt1"/>
          </a:fillRef>
          <a:effectRef idx="0">
            <a:schemeClr val="dk1"/>
          </a:effectRef>
          <a:fontRef idx="minor">
            <a:schemeClr val="dk1"/>
          </a:fontRef>
        </p:style>
        <p:txBody>
          <a:bodyPr rtlCol="1" anchor="ctr"/>
          <a:lstStyle/>
          <a:p>
            <a:r>
              <a:rPr lang="fa-IR" b="1" dirty="0" smtClean="0">
                <a:cs typeface="B Compset" panose="00000400000000000000" pitchFamily="2" charset="-78"/>
              </a:rPr>
              <a:t>الف )روش مستقیم : چون جریانهای نقدی وصولی یا پرداختی به حساب گرفته میشود بنابراین سود وزیان تعسیر ارز تاثیری برجریانهای نقدی ندارد</a:t>
            </a:r>
          </a:p>
          <a:p>
            <a:r>
              <a:rPr lang="fa-IR" b="1" dirty="0" smtClean="0">
                <a:cs typeface="B Compset" panose="00000400000000000000" pitchFamily="2" charset="-78"/>
              </a:rPr>
              <a:t>روش غیر مستقیم :دراین روش نیز چون از یک طرف سود عملیاتی افزایش / کاهش و از طرف دیگر دارایی یا بدهی افزایش / کاهش میابد این دو اثر همدیگر خنثی میکند جریانهای نقدی تحت تاثیر قرار نمیگیرد </a:t>
            </a:r>
            <a:endParaRPr lang="fa-IR" b="1" dirty="0">
              <a:cs typeface="B Compset" panose="00000400000000000000" pitchFamily="2" charset="-78"/>
            </a:endParaRPr>
          </a:p>
        </p:txBody>
      </p:sp>
      <p:sp>
        <p:nvSpPr>
          <p:cNvPr id="4" name="Up Ribbon 3"/>
          <p:cNvSpPr/>
          <p:nvPr/>
        </p:nvSpPr>
        <p:spPr>
          <a:xfrm>
            <a:off x="2993721" y="278799"/>
            <a:ext cx="6111642" cy="785913"/>
          </a:xfrm>
          <a:prstGeom prst="ribbon2">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a:solidFill>
                  <a:schemeClr val="bg2">
                    <a:lumMod val="50000"/>
                  </a:schemeClr>
                </a:solidFill>
                <a:cs typeface="B Titr" panose="00000700000000000000" pitchFamily="2" charset="-78"/>
              </a:rPr>
              <a:t>جریانهای نقدی ارزی </a:t>
            </a:r>
          </a:p>
        </p:txBody>
      </p:sp>
    </p:spTree>
    <p:extLst>
      <p:ext uri="{BB962C8B-B14F-4D97-AF65-F5344CB8AC3E}">
        <p14:creationId xmlns:p14="http://schemas.microsoft.com/office/powerpoint/2010/main" val="875689638"/>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9631"/>
            <a:ext cx="9144000" cy="938256"/>
          </a:xfrm>
        </p:spPr>
        <p:txBody>
          <a:bodyPr>
            <a:normAutofit fontScale="90000"/>
          </a:bodyPr>
          <a:lstStyle/>
          <a:p>
            <a:endParaRPr lang="fa-IR" dirty="0">
              <a:solidFill>
                <a:srgbClr val="FF0000"/>
              </a:solidFill>
            </a:endParaRPr>
          </a:p>
        </p:txBody>
      </p:sp>
      <p:sp>
        <p:nvSpPr>
          <p:cNvPr id="3" name="Subtitle 2"/>
          <p:cNvSpPr>
            <a:spLocks noGrp="1"/>
          </p:cNvSpPr>
          <p:nvPr>
            <p:ph type="subTitle" idx="1"/>
          </p:nvPr>
        </p:nvSpPr>
        <p:spPr>
          <a:xfrm>
            <a:off x="888643" y="1545465"/>
            <a:ext cx="10740980" cy="4855335"/>
          </a:xfrm>
        </p:spPr>
        <p:txBody>
          <a:bodyPr/>
          <a:lstStyle/>
          <a:p>
            <a:pPr algn="r">
              <a:lnSpc>
                <a:spcPct val="150000"/>
              </a:lnSpc>
            </a:pPr>
            <a:r>
              <a:rPr lang="fa-IR" b="1" dirty="0" smtClean="0">
                <a:solidFill>
                  <a:srgbClr val="FFFF00"/>
                </a:solidFill>
                <a:cs typeface="B Nazanin" panose="00000400000000000000" pitchFamily="2" charset="-78"/>
              </a:rPr>
              <a:t>شرکت غیر دولتی سود تسعیر ارزی به عنوان سود عملیاتی محسوب میشود در روش غیر مستقیم مبلغ سود تسعیر ارز از سود عملیاتی کسر میشود چون به صورت یک رقم مجزا در انتهای صورت جریان وجوه نقد به موجودی نقد اضافه میشود </a:t>
            </a:r>
          </a:p>
          <a:p>
            <a:pPr algn="r">
              <a:lnSpc>
                <a:spcPct val="150000"/>
              </a:lnSpc>
            </a:pPr>
            <a:r>
              <a:rPr lang="fa-IR" b="1" dirty="0" smtClean="0">
                <a:solidFill>
                  <a:srgbClr val="FFFF00"/>
                </a:solidFill>
                <a:cs typeface="B Nazanin" panose="00000400000000000000" pitchFamily="2" charset="-78"/>
              </a:rPr>
              <a:t>شرکت دولتی : سود تسعیر ارزی در شرکتی دولتی به عنوان سود عملیاتی محسوب نمیشود بنابراین نیازی به تعدیل سود عملیاتی در روش مستقیم نیست </a:t>
            </a:r>
          </a:p>
          <a:p>
            <a:pPr algn="r">
              <a:lnSpc>
                <a:spcPct val="150000"/>
              </a:lnSpc>
            </a:pPr>
            <a:endParaRPr lang="fa-IR" b="1" dirty="0">
              <a:solidFill>
                <a:srgbClr val="FFFF00"/>
              </a:solidFill>
              <a:cs typeface="B Nazanin" panose="00000400000000000000" pitchFamily="2" charset="-78"/>
            </a:endParaRPr>
          </a:p>
          <a:p>
            <a:pPr algn="r">
              <a:lnSpc>
                <a:spcPct val="150000"/>
              </a:lnSpc>
            </a:pPr>
            <a:r>
              <a:rPr lang="fa-IR" b="1" dirty="0" smtClean="0">
                <a:solidFill>
                  <a:srgbClr val="FFFF00"/>
                </a:solidFill>
                <a:cs typeface="B Nazanin" panose="00000400000000000000" pitchFamily="2" charset="-78"/>
              </a:rPr>
              <a:t>ذخیره مطالبات مشکوک الوصول : آنچه که در تهیه صورت جریان وجوه نقد مهم است این است که تغییرات در مانده خالص حسابهای دریافتنی مورد استفاده قرار میگیری تغییرات در حسابهای دریافتنی در صورت تطبیق سود عملیاتی آورده میشود </a:t>
            </a:r>
            <a:endParaRPr lang="fa-IR" b="1" dirty="0">
              <a:solidFill>
                <a:srgbClr val="FFFF00"/>
              </a:solidFill>
              <a:cs typeface="B Nazanin" panose="00000400000000000000" pitchFamily="2" charset="-78"/>
            </a:endParaRPr>
          </a:p>
        </p:txBody>
      </p:sp>
      <p:sp>
        <p:nvSpPr>
          <p:cNvPr id="4" name="Flowchart: Punched Tape 3"/>
          <p:cNvSpPr/>
          <p:nvPr/>
        </p:nvSpPr>
        <p:spPr>
          <a:xfrm>
            <a:off x="4371584" y="450937"/>
            <a:ext cx="4672208" cy="826718"/>
          </a:xfrm>
          <a:prstGeom prst="flowChartPunchedTape">
            <a:avLst/>
          </a:prstGeom>
        </p:spPr>
        <p:style>
          <a:lnRef idx="2">
            <a:schemeClr val="accent4"/>
          </a:lnRef>
          <a:fillRef idx="1">
            <a:schemeClr val="lt1"/>
          </a:fillRef>
          <a:effectRef idx="0">
            <a:schemeClr val="accent4"/>
          </a:effectRef>
          <a:fontRef idx="minor">
            <a:schemeClr val="dk1"/>
          </a:fontRef>
        </p:style>
        <p:txBody>
          <a:bodyPr rtlCol="1" anchor="ctr">
            <a:scene3d>
              <a:camera prst="orthographicFront"/>
              <a:lightRig rig="soft" dir="t">
                <a:rot lat="0" lon="0" rev="15600000"/>
              </a:lightRig>
            </a:scene3d>
            <a:sp3d extrusionH="57150" prstMaterial="softEdge">
              <a:bevelT w="25400" h="38100"/>
            </a:sp3d>
          </a:bodyPr>
          <a:lstStyle/>
          <a:p>
            <a:pPr algn="ctr"/>
            <a:r>
              <a:rPr lang="fa-IR" sz="2800" b="1" dirty="0">
                <a:ln/>
                <a:solidFill>
                  <a:srgbClr val="92D050"/>
                </a:solidFill>
                <a:cs typeface="B Titr" panose="00000700000000000000" pitchFamily="2" charset="-78"/>
              </a:rPr>
              <a:t>موجودی ارزی </a:t>
            </a:r>
          </a:p>
        </p:txBody>
      </p:sp>
    </p:spTree>
    <p:extLst>
      <p:ext uri="{BB962C8B-B14F-4D97-AF65-F5344CB8AC3E}">
        <p14:creationId xmlns:p14="http://schemas.microsoft.com/office/powerpoint/2010/main" val="24565191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40158"/>
          </a:xfrm>
        </p:spPr>
        <p:txBody>
          <a:bodyPr/>
          <a:lstStyle/>
          <a:p>
            <a:pPr algn="ctr"/>
            <a:endParaRPr lang="fa-IR" dirty="0">
              <a:solidFill>
                <a:srgbClr val="FF0000"/>
              </a:solidFill>
            </a:endParaRPr>
          </a:p>
        </p:txBody>
      </p:sp>
      <p:sp>
        <p:nvSpPr>
          <p:cNvPr id="3" name="Content Placeholder 2"/>
          <p:cNvSpPr>
            <a:spLocks noGrp="1"/>
          </p:cNvSpPr>
          <p:nvPr>
            <p:ph idx="1"/>
          </p:nvPr>
        </p:nvSpPr>
        <p:spPr>
          <a:xfrm>
            <a:off x="625257" y="1128049"/>
            <a:ext cx="11164910" cy="5512156"/>
          </a:xfrm>
        </p:spPr>
        <p:txBody>
          <a:bodyPr>
            <a:noAutofit/>
          </a:bodyPr>
          <a:lstStyle/>
          <a:p>
            <a:pPr marL="0" indent="0">
              <a:buNone/>
            </a:pPr>
            <a:r>
              <a:rPr lang="fa-IR" sz="3200" b="1" dirty="0" smtClean="0">
                <a:cs typeface="B Compset" panose="00000400000000000000" pitchFamily="2" charset="-78"/>
              </a:rPr>
              <a:t>به آن دسته از از جریانهای نقدی ورودی و خروجی وجه نقد اطلاق میشود که دارای اهمیت بوده از عملیات در حال تداوم واحد تجاری ناشی شده اقلامی را در بر میگیرد که به منظور ارائه تصویری مطلوب از انعطاف پذیری مالی واحد تجاری افشای جداگانه آنها به لحاظ استثنایی بودن ماهیت یا وقوع ضرورت می یابد </a:t>
            </a:r>
          </a:p>
          <a:p>
            <a:pPr marL="0" indent="0">
              <a:buNone/>
            </a:pPr>
            <a:r>
              <a:rPr lang="fa-IR" sz="3200" b="1" dirty="0" smtClean="0">
                <a:cs typeface="B Compset" panose="00000400000000000000" pitchFamily="2" charset="-78"/>
              </a:rPr>
              <a:t>جریانهای نقدی استثنایی عملیاتی باید در صورت جریان وجوه نقد به طور جداگانه انعکاس یابد و افشای کافی در مورد ماهیت آنها در یاداشتهای توضیحی صورت گیرد </a:t>
            </a:r>
          </a:p>
          <a:p>
            <a:pPr marL="0" indent="0">
              <a:buNone/>
            </a:pPr>
            <a:r>
              <a:rPr lang="fa-IR" sz="3200" b="1" dirty="0" smtClean="0">
                <a:cs typeface="B Compset" panose="00000400000000000000" pitchFamily="2" charset="-78"/>
              </a:rPr>
              <a:t>نکته اقلام استثنایی که به موجب استاندارد شماره 6 با عنوان گزارش عملکرد مالی در صورت سود وزیان به طور جداگانه افشا میشود لزوما ارتباطی نداشته و مستلزم قضاوت مستقل است </a:t>
            </a:r>
            <a:endParaRPr lang="fa-IR" sz="3200" b="1" dirty="0">
              <a:cs typeface="B Compset" panose="00000400000000000000" pitchFamily="2" charset="-78"/>
            </a:endParaRPr>
          </a:p>
        </p:txBody>
      </p:sp>
      <p:sp>
        <p:nvSpPr>
          <p:cNvPr id="4" name="Rounded Rectangle 3"/>
          <p:cNvSpPr/>
          <p:nvPr/>
        </p:nvSpPr>
        <p:spPr>
          <a:xfrm>
            <a:off x="4246323" y="187891"/>
            <a:ext cx="4709787" cy="638828"/>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a:r>
              <a:rPr lang="fa-IR" sz="2800" dirty="0">
                <a:solidFill>
                  <a:schemeClr val="tx1"/>
                </a:solidFill>
                <a:cs typeface="B Titr" panose="00000700000000000000" pitchFamily="2" charset="-78"/>
              </a:rPr>
              <a:t>جریانهای نقدی استثنایی </a:t>
            </a:r>
          </a:p>
        </p:txBody>
      </p:sp>
    </p:spTree>
    <p:extLst>
      <p:ext uri="{BB962C8B-B14F-4D97-AF65-F5344CB8AC3E}">
        <p14:creationId xmlns:p14="http://schemas.microsoft.com/office/powerpoint/2010/main" val="362891097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590800" y="2641600"/>
            <a:ext cx="6840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ajalla UI"/>
                <a:cs typeface="Majalla UI"/>
              </a:defRPr>
            </a:lvl1pPr>
            <a:lvl2pPr marL="742950" indent="-285750">
              <a:defRPr>
                <a:solidFill>
                  <a:schemeClr val="tx1"/>
                </a:solidFill>
                <a:latin typeface="Arial" panose="020B0604020202020204" pitchFamily="34" charset="0"/>
                <a:ea typeface="Majalla UI"/>
                <a:cs typeface="Majalla UI"/>
              </a:defRPr>
            </a:lvl2pPr>
            <a:lvl3pPr marL="1143000" indent="-228600">
              <a:defRPr>
                <a:solidFill>
                  <a:schemeClr val="tx1"/>
                </a:solidFill>
                <a:latin typeface="Arial" panose="020B0604020202020204" pitchFamily="34" charset="0"/>
                <a:ea typeface="Majalla UI"/>
                <a:cs typeface="Majalla UI"/>
              </a:defRPr>
            </a:lvl3pPr>
            <a:lvl4pPr marL="1600200" indent="-228600">
              <a:defRPr>
                <a:solidFill>
                  <a:schemeClr val="tx1"/>
                </a:solidFill>
                <a:latin typeface="Arial" panose="020B0604020202020204" pitchFamily="34" charset="0"/>
                <a:ea typeface="Majalla UI"/>
                <a:cs typeface="Majalla UI"/>
              </a:defRPr>
            </a:lvl4pPr>
            <a:lvl5pPr marL="2057400" indent="-228600">
              <a:defRPr>
                <a:solidFill>
                  <a:schemeClr val="tx1"/>
                </a:solidFill>
                <a:latin typeface="Arial" panose="020B0604020202020204" pitchFamily="34" charset="0"/>
                <a:ea typeface="Majalla UI"/>
                <a:cs typeface="Majalla UI"/>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a:r>
              <a:rPr lang="fa-IR" altLang="fa-IR" sz="6000">
                <a:cs typeface="B Titr" panose="00000700000000000000" pitchFamily="2" charset="-78"/>
              </a:rPr>
              <a:t>با تشکر از توجه شما</a:t>
            </a:r>
          </a:p>
        </p:txBody>
      </p:sp>
      <p:sp>
        <p:nvSpPr>
          <p:cNvPr id="430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ajalla UI"/>
                <a:cs typeface="Majalla UI"/>
              </a:defRPr>
            </a:lvl1pPr>
            <a:lvl2pPr marL="742950" indent="-285750">
              <a:defRPr>
                <a:solidFill>
                  <a:schemeClr val="tx1"/>
                </a:solidFill>
                <a:latin typeface="Arial" panose="020B0604020202020204" pitchFamily="34" charset="0"/>
                <a:ea typeface="Majalla UI"/>
                <a:cs typeface="Majalla UI"/>
              </a:defRPr>
            </a:lvl2pPr>
            <a:lvl3pPr marL="1143000" indent="-228600">
              <a:defRPr>
                <a:solidFill>
                  <a:schemeClr val="tx1"/>
                </a:solidFill>
                <a:latin typeface="Arial" panose="020B0604020202020204" pitchFamily="34" charset="0"/>
                <a:ea typeface="Majalla UI"/>
                <a:cs typeface="Majalla UI"/>
              </a:defRPr>
            </a:lvl3pPr>
            <a:lvl4pPr marL="1600200" indent="-228600">
              <a:defRPr>
                <a:solidFill>
                  <a:schemeClr val="tx1"/>
                </a:solidFill>
                <a:latin typeface="Arial" panose="020B0604020202020204" pitchFamily="34" charset="0"/>
                <a:ea typeface="Majalla UI"/>
                <a:cs typeface="Majalla UI"/>
              </a:defRPr>
            </a:lvl4pPr>
            <a:lvl5pPr marL="2057400" indent="-228600">
              <a:defRPr>
                <a:solidFill>
                  <a:schemeClr val="tx1"/>
                </a:solidFill>
                <a:latin typeface="Arial" panose="020B0604020202020204" pitchFamily="34" charset="0"/>
                <a:ea typeface="Majalla UI"/>
                <a:cs typeface="Majalla UI"/>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endParaRPr lang="fr-CA" altLang="fa-IR" dirty="0">
              <a:solidFill>
                <a:srgbClr val="898989"/>
              </a:solidFill>
            </a:endParaRPr>
          </a:p>
        </p:txBody>
      </p:sp>
    </p:spTree>
    <p:extLst>
      <p:ext uri="{BB962C8B-B14F-4D97-AF65-F5344CB8AC3E}">
        <p14:creationId xmlns:p14="http://schemas.microsoft.com/office/powerpoint/2010/main" val="2520719882"/>
      </p:ext>
    </p:extLst>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5" y="129495"/>
            <a:ext cx="10515600" cy="1107583"/>
          </a:xfrm>
        </p:spPr>
        <p:txBody>
          <a:bodyPr>
            <a:normAutofit fontScale="90000"/>
          </a:bodyPr>
          <a:lstStyle/>
          <a:p>
            <a:pPr algn="ctr"/>
            <a:r>
              <a:rPr lang="fa-IR" sz="3600" dirty="0" smtClean="0">
                <a:solidFill>
                  <a:srgbClr val="FFFF00"/>
                </a:solidFill>
                <a:cs typeface="B Titr" pitchFamily="2" charset="-78"/>
              </a:rPr>
              <a:t>مزایای اطلاعات ارائه شده </a:t>
            </a:r>
            <a:r>
              <a:rPr lang="fa-IR" sz="3600" dirty="0">
                <a:solidFill>
                  <a:srgbClr val="FFFF00"/>
                </a:solidFill>
                <a:cs typeface="B Titr" pitchFamily="2" charset="-78"/>
              </a:rPr>
              <a:t>د</a:t>
            </a:r>
            <a:r>
              <a:rPr lang="fa-IR" sz="3600" dirty="0" smtClean="0">
                <a:solidFill>
                  <a:srgbClr val="FFFF00"/>
                </a:solidFill>
                <a:cs typeface="B Titr" pitchFamily="2" charset="-78"/>
              </a:rPr>
              <a:t>رصورت جریان وجوه نقد در مقایسه با صورتهای جریان مبتنی بر تغییر در سرمایه در گردش </a:t>
            </a:r>
            <a:endParaRPr lang="fa-IR" sz="3600" dirty="0">
              <a:solidFill>
                <a:srgbClr val="FFFF00"/>
              </a:solidFill>
              <a:cs typeface="B Titr" pitchFamily="2" charset="-78"/>
            </a:endParaRPr>
          </a:p>
        </p:txBody>
      </p:sp>
      <p:sp>
        <p:nvSpPr>
          <p:cNvPr id="3" name="Content Placeholder 2"/>
          <p:cNvSpPr>
            <a:spLocks noGrp="1"/>
          </p:cNvSpPr>
          <p:nvPr>
            <p:ph idx="1"/>
          </p:nvPr>
        </p:nvSpPr>
        <p:spPr>
          <a:xfrm>
            <a:off x="450937" y="1455312"/>
            <a:ext cx="11173216" cy="5125791"/>
          </a:xfrm>
          <a:noFill/>
        </p:spPr>
        <p:txBody>
          <a:bodyPr>
            <a:noAutofit/>
          </a:bodyPr>
          <a:lstStyle/>
          <a:p>
            <a:pPr marL="0" indent="0">
              <a:lnSpc>
                <a:spcPct val="170000"/>
              </a:lnSpc>
              <a:buNone/>
            </a:pPr>
            <a:r>
              <a:rPr lang="fa-IR" b="1" dirty="0" smtClean="0">
                <a:cs typeface="B Nazanin" panose="00000400000000000000" pitchFamily="2" charset="-78"/>
              </a:rPr>
              <a:t>1- </a:t>
            </a:r>
            <a:r>
              <a:rPr lang="fa-IR" b="1" dirty="0" smtClean="0">
                <a:cs typeface="B Nazanin" panose="00000400000000000000" pitchFamily="2" charset="-78"/>
              </a:rPr>
              <a:t>صورتهای </a:t>
            </a:r>
            <a:r>
              <a:rPr lang="fa-IR" b="1" dirty="0" smtClean="0">
                <a:cs typeface="B Nazanin" panose="00000400000000000000" pitchFamily="2" charset="-78"/>
              </a:rPr>
              <a:t>جریان وجوه مبتنی بر تغییر در سرمایه در گردش ،ممکن است تغییرات مرتبط با نقدینگی و تداوم فعالیت را پنهان کند </a:t>
            </a:r>
          </a:p>
          <a:p>
            <a:pPr marL="0" indent="0">
              <a:lnSpc>
                <a:spcPct val="170000"/>
              </a:lnSpc>
              <a:buNone/>
            </a:pPr>
            <a:r>
              <a:rPr lang="fa-IR" b="1" dirty="0" smtClean="0">
                <a:cs typeface="B Nazanin" panose="00000400000000000000" pitchFamily="2" charset="-78"/>
              </a:rPr>
              <a:t>2- کنترل وجوه نقد یک ویژگی معمول فعالیت تجاری است و یک تکنیک تخصصی حسابداری به شمار نمیرود بدین لحاظ جریان وجوه نقد مفهومی است که در مقایسه با تغییرات در سرمایه در گردش از درک وپذیرش بیشتری برخورداراست </a:t>
            </a:r>
          </a:p>
          <a:p>
            <a:pPr marL="0" indent="0">
              <a:lnSpc>
                <a:spcPct val="170000"/>
              </a:lnSpc>
              <a:buNone/>
            </a:pPr>
            <a:r>
              <a:rPr lang="fa-IR" b="1" dirty="0" smtClean="0">
                <a:cs typeface="B Nazanin" panose="00000400000000000000" pitchFamily="2" charset="-78"/>
              </a:rPr>
              <a:t>3-در مدلهای ارزیابی واحد تجاری وجه نقد به عنوان یک داده مستقیم کاربرد دارد و لذا جریانهای تاریخی وجه نقد به عنوان یک داده مستقیم کاربرد دارد </a:t>
            </a:r>
          </a:p>
          <a:p>
            <a:pPr marL="0" indent="0">
              <a:lnSpc>
                <a:spcPct val="170000"/>
              </a:lnSpc>
              <a:buNone/>
            </a:pPr>
            <a:r>
              <a:rPr lang="fa-IR" b="1" dirty="0" smtClean="0">
                <a:cs typeface="B Nazanin" panose="00000400000000000000" pitchFamily="2" charset="-78"/>
              </a:rPr>
              <a:t>4-صورت جریان وجوه مبتنی برتغییر در سرمایه در گردش عمدتا متکی به تفاوت اقلام دو ترازنامه واحد تجاری است حاوی اطلاعات جدیدی نیست  ولی صورت جریان وجوه نقد و یادداشتهای توضیحی مربوط متضمن اطلاعاتی است که در صورتهای جریان وجوه مبتنی بر تغییرات سرمایه در گردش افشا نمیشود </a:t>
            </a:r>
            <a:endParaRPr lang="fa-IR" b="1" dirty="0">
              <a:cs typeface="B Nazanin" panose="00000400000000000000" pitchFamily="2" charset="-78"/>
            </a:endParaRPr>
          </a:p>
        </p:txBody>
      </p:sp>
    </p:spTree>
    <p:extLst>
      <p:ext uri="{BB962C8B-B14F-4D97-AF65-F5344CB8AC3E}">
        <p14:creationId xmlns:p14="http://schemas.microsoft.com/office/powerpoint/2010/main" val="33291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762"/>
          </a:xfrm>
        </p:spPr>
        <p:txBody>
          <a:bodyPr>
            <a:normAutofit/>
          </a:bodyPr>
          <a:lstStyle/>
          <a:p>
            <a:endParaRPr lang="fa-IR" dirty="0"/>
          </a:p>
        </p:txBody>
      </p:sp>
      <p:sp>
        <p:nvSpPr>
          <p:cNvPr id="3" name="Content Placeholder 2"/>
          <p:cNvSpPr>
            <a:spLocks noGrp="1"/>
          </p:cNvSpPr>
          <p:nvPr>
            <p:ph idx="1"/>
          </p:nvPr>
        </p:nvSpPr>
        <p:spPr>
          <a:xfrm>
            <a:off x="838200" y="1413500"/>
            <a:ext cx="10515600" cy="4897147"/>
          </a:xfrm>
        </p:spPr>
        <p:txBody>
          <a:bodyPr>
            <a:noAutofit/>
          </a:bodyPr>
          <a:lstStyle/>
          <a:p>
            <a:pPr marL="742950" indent="-742950" algn="just">
              <a:lnSpc>
                <a:spcPct val="150000"/>
              </a:lnSpc>
              <a:spcBef>
                <a:spcPct val="50000"/>
              </a:spcBef>
              <a:buFont typeface="+mj-lt"/>
              <a:buAutoNum type="arabicParenR"/>
            </a:pPr>
            <a:r>
              <a:rPr lang="fa-IR" sz="3200" b="1" dirty="0">
                <a:latin typeface="Century Schoolbook" panose="02040604050505020304" pitchFamily="18" charset="0"/>
                <a:cs typeface="B Davat" panose="00000400000000000000" pitchFamily="2" charset="-78"/>
              </a:rPr>
              <a:t>بيان نحوه ارتباط بين سودآوري واحد تجاري و توان آن جهت ايجاد وجه نقد و تعيين کيفيت سود تحصيل شده توسط واحد تجاري</a:t>
            </a:r>
            <a:r>
              <a:rPr lang="fa-IR" sz="3200" b="1" dirty="0" smtClean="0">
                <a:latin typeface="Century Schoolbook" panose="02040604050505020304" pitchFamily="18" charset="0"/>
                <a:cs typeface="B Davat" panose="00000400000000000000" pitchFamily="2" charset="-78"/>
              </a:rPr>
              <a:t>.</a:t>
            </a:r>
          </a:p>
          <a:p>
            <a:pPr marL="742950" indent="-742950" algn="just">
              <a:lnSpc>
                <a:spcPct val="150000"/>
              </a:lnSpc>
              <a:spcBef>
                <a:spcPct val="50000"/>
              </a:spcBef>
              <a:buFont typeface="+mj-lt"/>
              <a:buAutoNum type="arabicParenR"/>
            </a:pPr>
            <a:r>
              <a:rPr lang="fa-IR" sz="3200" b="1" dirty="0">
                <a:latin typeface="Century Schoolbook" panose="02040604050505020304" pitchFamily="18" charset="0"/>
                <a:cs typeface="B Davat" panose="00000400000000000000" pitchFamily="2" charset="-78"/>
              </a:rPr>
              <a:t>کنترل ميزان دقت ارزيابيهاي گذشته جريانهاي نقدي آتي.</a:t>
            </a:r>
          </a:p>
          <a:p>
            <a:pPr marL="742950" indent="-742950" algn="just">
              <a:lnSpc>
                <a:spcPct val="150000"/>
              </a:lnSpc>
              <a:spcBef>
                <a:spcPct val="50000"/>
              </a:spcBef>
              <a:buFont typeface="+mj-lt"/>
              <a:buAutoNum type="arabicParenR"/>
            </a:pPr>
            <a:r>
              <a:rPr lang="fa-IR" sz="3200" b="1" dirty="0">
                <a:latin typeface="Century Schoolbook" panose="02040604050505020304" pitchFamily="18" charset="0"/>
                <a:cs typeface="B Davat" panose="00000400000000000000" pitchFamily="2" charset="-78"/>
              </a:rPr>
              <a:t>انعکاس رابطه بين فعاليتهاي واحد تجاري و دريافتها و پرداختهاي آن.</a:t>
            </a:r>
          </a:p>
          <a:p>
            <a:pPr marL="742950" indent="-742950" algn="just">
              <a:lnSpc>
                <a:spcPct val="150000"/>
              </a:lnSpc>
              <a:spcBef>
                <a:spcPct val="50000"/>
              </a:spcBef>
              <a:buFont typeface="+mj-lt"/>
              <a:buAutoNum type="arabicParenR"/>
            </a:pPr>
            <a:r>
              <a:rPr lang="fa-IR" sz="3200" b="1" dirty="0">
                <a:latin typeface="Century Schoolbook" panose="02040604050505020304" pitchFamily="18" charset="0"/>
                <a:cs typeface="B Davat" panose="00000400000000000000" pitchFamily="2" charset="-78"/>
              </a:rPr>
              <a:t>براي قضاوت استفاده کنندگان در خصوص مبلغ، زمان و ميزان اطمينان از تحقق جريانهاي نقدي آتي.</a:t>
            </a:r>
          </a:p>
          <a:p>
            <a:pPr marL="742950" indent="-742950" algn="just">
              <a:lnSpc>
                <a:spcPct val="150000"/>
              </a:lnSpc>
              <a:spcBef>
                <a:spcPct val="50000"/>
              </a:spcBef>
              <a:buFont typeface="+mj-lt"/>
              <a:buAutoNum type="arabicParenR"/>
            </a:pPr>
            <a:endParaRPr lang="fa-IR" sz="3200" b="1" dirty="0">
              <a:latin typeface="Century Schoolbook" panose="02040604050505020304" pitchFamily="18" charset="0"/>
              <a:cs typeface="B Davat" panose="00000400000000000000" pitchFamily="2" charset="-78"/>
            </a:endParaRPr>
          </a:p>
        </p:txBody>
      </p:sp>
      <p:sp>
        <p:nvSpPr>
          <p:cNvPr id="4" name="Rounded Rectangle 3"/>
          <p:cNvSpPr/>
          <p:nvPr/>
        </p:nvSpPr>
        <p:spPr>
          <a:xfrm>
            <a:off x="1653436" y="150312"/>
            <a:ext cx="8793272" cy="964504"/>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3200" b="1" dirty="0">
                <a:solidFill>
                  <a:schemeClr val="bg1"/>
                </a:solidFill>
                <a:cs typeface="B Titr" pitchFamily="2" charset="-78"/>
              </a:rPr>
              <a:t>کاربرد اطلاعات تاريخي مربوط به جريانهاي نقدي</a:t>
            </a:r>
            <a:endParaRPr lang="fa-IR" sz="3200" dirty="0">
              <a:solidFill>
                <a:schemeClr val="bg1"/>
              </a:solidFill>
            </a:endParaRPr>
          </a:p>
        </p:txBody>
      </p:sp>
    </p:spTree>
    <p:extLst>
      <p:ext uri="{BB962C8B-B14F-4D97-AF65-F5344CB8AC3E}">
        <p14:creationId xmlns:p14="http://schemas.microsoft.com/office/powerpoint/2010/main" val="1939724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131" y="169326"/>
            <a:ext cx="9916732" cy="706438"/>
          </a:xfrm>
        </p:spPr>
        <p:txBody>
          <a:bodyPr>
            <a:normAutofit/>
          </a:bodyPr>
          <a:lstStyle/>
          <a:p>
            <a:r>
              <a:rPr lang="fa-IR" sz="4000" b="1" dirty="0" smtClean="0">
                <a:solidFill>
                  <a:srgbClr val="FFC000"/>
                </a:solidFill>
                <a:cs typeface="B Davat" panose="00000400000000000000" pitchFamily="2" charset="-78"/>
              </a:rPr>
              <a:t>تعاریف اصطلاحات استاندارد صورت جریان وجوه نقد</a:t>
            </a:r>
            <a:endParaRPr lang="fa-IR" sz="4000" b="1" dirty="0">
              <a:solidFill>
                <a:srgbClr val="FFC000"/>
              </a:solidFill>
              <a:cs typeface="B Davat" panose="00000400000000000000" pitchFamily="2" charset="-78"/>
            </a:endParaRPr>
          </a:p>
        </p:txBody>
      </p:sp>
      <p:sp>
        <p:nvSpPr>
          <p:cNvPr id="3" name="Subtitle 2"/>
          <p:cNvSpPr>
            <a:spLocks noGrp="1"/>
          </p:cNvSpPr>
          <p:nvPr>
            <p:ph type="subTitle" idx="1"/>
          </p:nvPr>
        </p:nvSpPr>
        <p:spPr>
          <a:xfrm>
            <a:off x="576197" y="1163863"/>
            <a:ext cx="10960274" cy="5859886"/>
          </a:xfrm>
        </p:spPr>
        <p:style>
          <a:lnRef idx="2">
            <a:schemeClr val="accent1"/>
          </a:lnRef>
          <a:fillRef idx="1">
            <a:schemeClr val="lt1"/>
          </a:fillRef>
          <a:effectRef idx="0">
            <a:schemeClr val="accent1"/>
          </a:effectRef>
          <a:fontRef idx="minor">
            <a:schemeClr val="dk1"/>
          </a:fontRef>
        </p:style>
        <p:txBody>
          <a:bodyPr anchor="t">
            <a:normAutofit/>
          </a:bodyPr>
          <a:lstStyle/>
          <a:p>
            <a:pPr lvl="0" algn="just" fontAlgn="base">
              <a:lnSpc>
                <a:spcPct val="150000"/>
              </a:lnSpc>
              <a:spcBef>
                <a:spcPct val="50000"/>
              </a:spcBef>
              <a:spcAft>
                <a:spcPct val="0"/>
              </a:spcAft>
            </a:pPr>
            <a:r>
              <a:rPr lang="fa-IR" sz="1800" cap="none" dirty="0" smtClean="0">
                <a:ln w="0"/>
                <a:solidFill>
                  <a:schemeClr val="accent1"/>
                </a:solidFill>
                <a:effectLst>
                  <a:outerShdw blurRad="38100" dist="25400" dir="5400000" algn="ctr" rotWithShape="0">
                    <a:srgbClr val="6E747A">
                      <a:alpha val="43000"/>
                    </a:srgbClr>
                  </a:outerShdw>
                </a:effectLst>
                <a:latin typeface="Century Schoolbook"/>
                <a:cs typeface="B Nazanin" panose="00000400000000000000" pitchFamily="2" charset="-78"/>
              </a:rPr>
              <a:t>وجه نقد</a:t>
            </a:r>
            <a:r>
              <a:rPr lang="fa-IR" sz="1800" b="1" cap="small" dirty="0" smtClean="0">
                <a:solidFill>
                  <a:srgbClr val="FF0000"/>
                </a:solidFill>
                <a:latin typeface="Century Schoolbook"/>
                <a:cs typeface="B Nazanin" panose="00000400000000000000" pitchFamily="2" charset="-78"/>
              </a:rPr>
              <a:t>:</a:t>
            </a:r>
            <a:r>
              <a:rPr lang="fa-IR" sz="1800" b="1" dirty="0">
                <a:solidFill>
                  <a:prstClr val="black"/>
                </a:solidFill>
                <a:latin typeface="Century Schoolbook" panose="02040604050505020304" pitchFamily="18" charset="0"/>
                <a:cs typeface="B Nazanin" panose="00000400000000000000" pitchFamily="2" charset="-78"/>
              </a:rPr>
              <a:t>عبارت  است از موجودی نقد و سپرده های دیداری نزد بانکها و موسسات مالی اعم از ریالی و ارزی (شامل سپرده های سرمایه گذاری کوتاه مدت بدون سررسید )به کسر اضافه برداشتهایی که بدون اطلاع قبلی مورد مطالبه قرار میگیرد </a:t>
            </a:r>
          </a:p>
          <a:p>
            <a:pPr lvl="0" algn="just" fontAlgn="base">
              <a:lnSpc>
                <a:spcPct val="150000"/>
              </a:lnSpc>
              <a:spcBef>
                <a:spcPct val="50000"/>
              </a:spcBef>
              <a:spcAft>
                <a:spcPct val="0"/>
              </a:spcAft>
            </a:pPr>
            <a:r>
              <a:rPr lang="fa-IR" sz="1800" b="1" cap="small" dirty="0" smtClean="0">
                <a:solidFill>
                  <a:srgbClr val="FF0000"/>
                </a:solidFill>
                <a:latin typeface="Century Schoolbook"/>
                <a:cs typeface="B Nazanin" panose="00000400000000000000" pitchFamily="2" charset="-78"/>
              </a:rPr>
              <a:t>جريان </a:t>
            </a:r>
            <a:r>
              <a:rPr lang="fa-IR" sz="1800" b="1" cap="small" dirty="0">
                <a:solidFill>
                  <a:srgbClr val="FF0000"/>
                </a:solidFill>
                <a:latin typeface="Century Schoolbook"/>
                <a:cs typeface="B Nazanin" panose="00000400000000000000" pitchFamily="2" charset="-78"/>
              </a:rPr>
              <a:t>وجه </a:t>
            </a:r>
            <a:r>
              <a:rPr lang="fa-IR" sz="1800" b="1" cap="small" dirty="0" smtClean="0">
                <a:solidFill>
                  <a:srgbClr val="FF0000"/>
                </a:solidFill>
                <a:latin typeface="Century Schoolbook"/>
                <a:cs typeface="B Nazanin" panose="00000400000000000000" pitchFamily="2" charset="-78"/>
              </a:rPr>
              <a:t>نقد: </a:t>
            </a:r>
            <a:r>
              <a:rPr lang="fa-IR" sz="1800" b="1" dirty="0">
                <a:solidFill>
                  <a:prstClr val="black"/>
                </a:solidFill>
                <a:latin typeface="Century Schoolbook" panose="02040604050505020304" pitchFamily="18" charset="0"/>
                <a:cs typeface="B Nazanin" panose="00000400000000000000" pitchFamily="2" charset="-78"/>
              </a:rPr>
              <a:t>عبارتست </a:t>
            </a:r>
            <a:r>
              <a:rPr lang="fa-IR" sz="1800" b="1" dirty="0" smtClean="0">
                <a:solidFill>
                  <a:prstClr val="black"/>
                </a:solidFill>
                <a:latin typeface="Century Schoolbook" panose="02040604050505020304" pitchFamily="18" charset="0"/>
                <a:cs typeface="B Nazanin" panose="00000400000000000000" pitchFamily="2" charset="-78"/>
              </a:rPr>
              <a:t>از </a:t>
            </a:r>
            <a:r>
              <a:rPr lang="fa-IR" sz="1800" b="1" dirty="0">
                <a:solidFill>
                  <a:prstClr val="black"/>
                </a:solidFill>
                <a:latin typeface="Century Schoolbook" panose="02040604050505020304" pitchFamily="18" charset="0"/>
                <a:cs typeface="B Nazanin" panose="00000400000000000000" pitchFamily="2" charset="-78"/>
              </a:rPr>
              <a:t>افزايش يا کاهش در مبلغ وجه نقد ناشي از معاملات با اشخاص حقيقي يا </a:t>
            </a:r>
            <a:r>
              <a:rPr lang="fa-IR" sz="1800" b="1" dirty="0" smtClean="0">
                <a:solidFill>
                  <a:prstClr val="black"/>
                </a:solidFill>
                <a:latin typeface="Century Schoolbook" panose="02040604050505020304" pitchFamily="18" charset="0"/>
                <a:cs typeface="B Nazanin" panose="00000400000000000000" pitchFamily="2" charset="-78"/>
              </a:rPr>
              <a:t>حقوقي </a:t>
            </a:r>
            <a:r>
              <a:rPr lang="fa-IR" sz="1800" b="1" dirty="0">
                <a:solidFill>
                  <a:prstClr val="black"/>
                </a:solidFill>
                <a:latin typeface="Century Schoolbook" panose="02040604050505020304" pitchFamily="18" charset="0"/>
                <a:cs typeface="B Nazanin" panose="00000400000000000000" pitchFamily="2" charset="-78"/>
              </a:rPr>
              <a:t>مستقل از شخصيت حقوقي واحد تجاري و ناشي از ساير رويدادها</a:t>
            </a:r>
            <a:r>
              <a:rPr lang="fa-IR" sz="1800" b="1" dirty="0" smtClean="0">
                <a:solidFill>
                  <a:prstClr val="black"/>
                </a:solidFill>
                <a:latin typeface="Century Schoolbook" panose="02040604050505020304" pitchFamily="18" charset="0"/>
                <a:cs typeface="B Nazanin" panose="00000400000000000000" pitchFamily="2" charset="-78"/>
              </a:rPr>
              <a:t>.</a:t>
            </a:r>
          </a:p>
          <a:p>
            <a:pPr lvl="0" algn="just" fontAlgn="base">
              <a:lnSpc>
                <a:spcPct val="150000"/>
              </a:lnSpc>
              <a:spcBef>
                <a:spcPct val="50000"/>
              </a:spcBef>
              <a:spcAft>
                <a:spcPct val="0"/>
              </a:spcAft>
            </a:pPr>
            <a:r>
              <a:rPr lang="fa-IR" sz="1800" b="1" dirty="0" smtClean="0">
                <a:solidFill>
                  <a:srgbClr val="FF0000"/>
                </a:solidFill>
                <a:latin typeface="Century Schoolbook" panose="02040604050505020304" pitchFamily="18" charset="0"/>
                <a:cs typeface="B Nazanin" panose="00000400000000000000" pitchFamily="2" charset="-78"/>
              </a:rPr>
              <a:t>فعالیتهای عملیاتی :</a:t>
            </a:r>
            <a:r>
              <a:rPr lang="fa-IR" sz="1800" b="1" dirty="0">
                <a:solidFill>
                  <a:prstClr val="black"/>
                </a:solidFill>
                <a:latin typeface="Century Schoolbook" panose="02040604050505020304" pitchFamily="18" charset="0"/>
                <a:cs typeface="B Nazanin" panose="00000400000000000000" pitchFamily="2" charset="-78"/>
              </a:rPr>
              <a:t>عبارت از فعالیتهای اصلی و مستمر مولد درآمد عملیاتی واحد تجاری است </a:t>
            </a:r>
          </a:p>
          <a:p>
            <a:pPr lvl="0" algn="just" fontAlgn="base">
              <a:lnSpc>
                <a:spcPct val="150000"/>
              </a:lnSpc>
              <a:spcBef>
                <a:spcPct val="50000"/>
              </a:spcBef>
              <a:spcAft>
                <a:spcPct val="0"/>
              </a:spcAft>
            </a:pPr>
            <a:r>
              <a:rPr lang="fa-IR" sz="1800" b="1" dirty="0">
                <a:solidFill>
                  <a:srgbClr val="FF0000"/>
                </a:solidFill>
                <a:latin typeface="Century Schoolbook" panose="02040604050505020304" pitchFamily="18" charset="0"/>
                <a:cs typeface="B Nazanin" panose="00000400000000000000" pitchFamily="2" charset="-78"/>
              </a:rPr>
              <a:t>فعالیتهای سرمایه گذاری : </a:t>
            </a:r>
            <a:r>
              <a:rPr lang="fa-IR" sz="1800" b="1" dirty="0">
                <a:solidFill>
                  <a:prstClr val="black"/>
                </a:solidFill>
                <a:latin typeface="Century Schoolbook" panose="02040604050505020304" pitchFamily="18" charset="0"/>
                <a:cs typeface="B Nazanin" panose="00000400000000000000" pitchFamily="2" charset="-78"/>
              </a:rPr>
              <a:t>عبارتست از تحصیل یا واگذاری سرمایه گذاریهای کوتاه مدت بلند مدت داراییهای ثابت مشهود ونامشهود و نیز پرداخت و وصول تسهیلات اعطایی به اشخاص مستقل از واحد تجاری غیر از کارکنان </a:t>
            </a:r>
          </a:p>
          <a:p>
            <a:pPr lvl="0" algn="just" fontAlgn="base">
              <a:lnSpc>
                <a:spcPct val="150000"/>
              </a:lnSpc>
              <a:spcBef>
                <a:spcPct val="50000"/>
              </a:spcBef>
              <a:spcAft>
                <a:spcPct val="0"/>
              </a:spcAft>
            </a:pPr>
            <a:r>
              <a:rPr lang="fa-IR" sz="1800" b="1" dirty="0">
                <a:solidFill>
                  <a:srgbClr val="FF0000"/>
                </a:solidFill>
                <a:latin typeface="Century Schoolbook" panose="02040604050505020304" pitchFamily="18" charset="0"/>
                <a:cs typeface="B Nazanin" panose="00000400000000000000" pitchFamily="2" charset="-78"/>
              </a:rPr>
              <a:t>فعالیتهای تامین مالی: </a:t>
            </a:r>
            <a:r>
              <a:rPr lang="fa-IR" sz="1800" b="1" dirty="0">
                <a:solidFill>
                  <a:prstClr val="black"/>
                </a:solidFill>
                <a:latin typeface="Century Schoolbook" panose="02040604050505020304" pitchFamily="18" charset="0"/>
                <a:cs typeface="B Nazanin" panose="00000400000000000000" pitchFamily="2" charset="-78"/>
              </a:rPr>
              <a:t>عبارت از فعالیتهایی است که منجر به تغییرات درمیزان و ترکیب سرمایه و استقراضهای واحد تجاری (بجز اضافه برداشتهای منظور شده در محاسبه وجه نقد)گردد</a:t>
            </a:r>
          </a:p>
          <a:p>
            <a:pPr lvl="0" algn="just" fontAlgn="base">
              <a:lnSpc>
                <a:spcPct val="150000"/>
              </a:lnSpc>
              <a:spcBef>
                <a:spcPct val="50000"/>
              </a:spcBef>
              <a:spcAft>
                <a:spcPct val="0"/>
              </a:spcAft>
            </a:pPr>
            <a:r>
              <a:rPr lang="fa-IR" sz="1800" b="1" dirty="0">
                <a:solidFill>
                  <a:srgbClr val="FF0000"/>
                </a:solidFill>
                <a:latin typeface="Century Schoolbook" panose="02040604050505020304" pitchFamily="18" charset="0"/>
                <a:cs typeface="B Nazanin" panose="00000400000000000000" pitchFamily="2" charset="-78"/>
              </a:rPr>
              <a:t>جریانهای وجه نقد ناشی از فعالیتهای عملیاتی  : </a:t>
            </a:r>
            <a:r>
              <a:rPr lang="fa-IR" sz="1800" b="1" dirty="0">
                <a:solidFill>
                  <a:prstClr val="black"/>
                </a:solidFill>
                <a:latin typeface="Century Schoolbook" panose="02040604050505020304" pitchFamily="18" charset="0"/>
                <a:cs typeface="B Nazanin" panose="00000400000000000000" pitchFamily="2" charset="-78"/>
              </a:rPr>
              <a:t>در این استاندارد شامل جریان جریانهای نقدی ورودی و خروجی ناشی از فعالیتهای  عملیاتی و نیز آن دسته ازجریانهای نقدی است که ماهیتا به طور مستقیم قابل ارتباط با سایر جریانهای نقدی صورت جریان وجه نقد نباشد</a:t>
            </a:r>
          </a:p>
          <a:p>
            <a:pPr lvl="0" algn="just" fontAlgn="base">
              <a:lnSpc>
                <a:spcPct val="150000"/>
              </a:lnSpc>
              <a:spcBef>
                <a:spcPct val="50000"/>
              </a:spcBef>
              <a:spcAft>
                <a:spcPct val="0"/>
              </a:spcAft>
            </a:pPr>
            <a:endParaRPr lang="fa-IR" sz="1800" b="1" dirty="0">
              <a:solidFill>
                <a:prstClr val="black"/>
              </a:solidFill>
              <a:latin typeface="Century Schoolbook" panose="02040604050505020304" pitchFamily="18" charset="0"/>
              <a:cs typeface="B Nazanin" panose="00000400000000000000" pitchFamily="2" charset="-78"/>
            </a:endParaRPr>
          </a:p>
          <a:p>
            <a:pPr lvl="0" algn="just" fontAlgn="base">
              <a:lnSpc>
                <a:spcPct val="150000"/>
              </a:lnSpc>
              <a:spcBef>
                <a:spcPct val="50000"/>
              </a:spcBef>
              <a:spcAft>
                <a:spcPct val="0"/>
              </a:spcAft>
            </a:pPr>
            <a:endParaRPr lang="fa-IR" sz="1800" b="1" dirty="0" smtClean="0">
              <a:latin typeface="Century Schoolbook" panose="02040604050505020304" pitchFamily="18" charset="0"/>
            </a:endParaRPr>
          </a:p>
          <a:p>
            <a:pPr lvl="0" algn="just" fontAlgn="base">
              <a:lnSpc>
                <a:spcPct val="150000"/>
              </a:lnSpc>
              <a:spcBef>
                <a:spcPct val="50000"/>
              </a:spcBef>
              <a:spcAft>
                <a:spcPct val="0"/>
              </a:spcAft>
            </a:pPr>
            <a:endParaRPr lang="fa-IR" sz="1800" b="1" dirty="0" smtClean="0">
              <a:latin typeface="Century Schoolbook" panose="02040604050505020304" pitchFamily="18" charset="0"/>
            </a:endParaRPr>
          </a:p>
          <a:p>
            <a:pPr lvl="0" algn="just" fontAlgn="base">
              <a:lnSpc>
                <a:spcPct val="150000"/>
              </a:lnSpc>
              <a:spcBef>
                <a:spcPct val="50000"/>
              </a:spcBef>
              <a:spcAft>
                <a:spcPct val="0"/>
              </a:spcAft>
            </a:pPr>
            <a:endParaRPr lang="en-US" sz="2400" dirty="0">
              <a:latin typeface="Century Schoolbook" panose="02040604050505020304" pitchFamily="18" charset="0"/>
              <a:cs typeface="B Zar" panose="00000400000000000000" pitchFamily="2" charset="-78"/>
            </a:endParaRPr>
          </a:p>
        </p:txBody>
      </p:sp>
    </p:spTree>
    <p:extLst>
      <p:ext uri="{BB962C8B-B14F-4D97-AF65-F5344CB8AC3E}">
        <p14:creationId xmlns:p14="http://schemas.microsoft.com/office/powerpoint/2010/main" val="13209570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fa-IR" dirty="0"/>
          </a:p>
        </p:txBody>
      </p:sp>
      <p:sp>
        <p:nvSpPr>
          <p:cNvPr id="3" name="Content Placeholder 2"/>
          <p:cNvSpPr>
            <a:spLocks noGrp="1"/>
          </p:cNvSpPr>
          <p:nvPr>
            <p:ph idx="1"/>
          </p:nvPr>
        </p:nvSpPr>
        <p:spPr>
          <a:xfrm>
            <a:off x="2342368" y="2065444"/>
            <a:ext cx="8946541" cy="4195481"/>
          </a:xfrm>
        </p:spPr>
        <p:txBody>
          <a:bodyPr>
            <a:normAutofit/>
          </a:bodyPr>
          <a:lstStyle/>
          <a:p>
            <a:pPr marL="0" lvl="0" indent="0" rtl="0" fontAlgn="base">
              <a:lnSpc>
                <a:spcPct val="100000"/>
              </a:lnSpc>
              <a:spcBef>
                <a:spcPct val="0"/>
              </a:spcBef>
              <a:spcAft>
                <a:spcPct val="0"/>
              </a:spcAft>
              <a:buNone/>
            </a:pPr>
            <a:endParaRPr lang="en-US" sz="2400" b="1" u="sng" dirty="0">
              <a:latin typeface="Century Schoolbook" panose="02040604050505020304" pitchFamily="18" charset="0"/>
              <a:cs typeface="+mn-cs"/>
            </a:endParaRPr>
          </a:p>
          <a:p>
            <a:pPr marL="0" lvl="0" indent="0" rtl="0" fontAlgn="base">
              <a:lnSpc>
                <a:spcPct val="100000"/>
              </a:lnSpc>
              <a:spcBef>
                <a:spcPct val="0"/>
              </a:spcBef>
              <a:spcAft>
                <a:spcPct val="0"/>
              </a:spcAft>
              <a:buNone/>
            </a:pPr>
            <a:endParaRPr lang="fa-IR" sz="2400" b="1" u="sng" dirty="0">
              <a:latin typeface="Century Schoolbook" panose="02040604050505020304" pitchFamily="18" charset="0"/>
              <a:cs typeface="+mn-cs"/>
            </a:endParaRPr>
          </a:p>
          <a:p>
            <a:pPr marL="0" lvl="0" indent="0" rtl="0" fontAlgn="base">
              <a:lnSpc>
                <a:spcPct val="100000"/>
              </a:lnSpc>
              <a:spcBef>
                <a:spcPct val="0"/>
              </a:spcBef>
              <a:spcAft>
                <a:spcPct val="0"/>
              </a:spcAft>
              <a:buNone/>
            </a:pPr>
            <a:endParaRPr lang="fa-IR" sz="2400" b="1" u="sng" dirty="0">
              <a:latin typeface="Century Schoolbook" panose="02040604050505020304" pitchFamily="18" charset="0"/>
              <a:cs typeface="+mn-cs"/>
            </a:endParaRPr>
          </a:p>
          <a:p>
            <a:pPr marL="0" lvl="0" indent="0" rtl="0" fontAlgn="base">
              <a:lnSpc>
                <a:spcPct val="100000"/>
              </a:lnSpc>
              <a:spcBef>
                <a:spcPct val="0"/>
              </a:spcBef>
              <a:spcAft>
                <a:spcPct val="0"/>
              </a:spcAft>
              <a:buNone/>
            </a:pPr>
            <a:endParaRPr lang="fa-IR" sz="2400" b="1" u="sng" dirty="0">
              <a:latin typeface="Century Schoolbook" panose="02040604050505020304" pitchFamily="18" charset="0"/>
              <a:cs typeface="+mn-cs"/>
            </a:endParaRPr>
          </a:p>
          <a:p>
            <a:pPr marL="0" lvl="0" indent="0" rtl="0" fontAlgn="base">
              <a:lnSpc>
                <a:spcPct val="100000"/>
              </a:lnSpc>
              <a:spcBef>
                <a:spcPct val="0"/>
              </a:spcBef>
              <a:spcAft>
                <a:spcPct val="0"/>
              </a:spcAft>
              <a:buNone/>
            </a:pPr>
            <a:r>
              <a:rPr lang="fa-IR" sz="2400" b="1" u="sng" dirty="0">
                <a:latin typeface="Century Schoolbook" panose="02040604050505020304" pitchFamily="18" charset="0"/>
                <a:cs typeface="+mn-cs"/>
              </a:rPr>
              <a:t>  1-   عدم شمول اقلام معادل وجه نقد در تعریف وجه نقد </a:t>
            </a:r>
          </a:p>
          <a:p>
            <a:pPr marL="0" lvl="0" indent="0" rtl="0" fontAlgn="base">
              <a:lnSpc>
                <a:spcPct val="100000"/>
              </a:lnSpc>
              <a:spcBef>
                <a:spcPct val="0"/>
              </a:spcBef>
              <a:spcAft>
                <a:spcPct val="0"/>
              </a:spcAft>
              <a:buNone/>
            </a:pPr>
            <a:endParaRPr lang="fa-IR" sz="2400" b="1" u="sng" dirty="0">
              <a:latin typeface="Century Schoolbook" panose="02040604050505020304" pitchFamily="18" charset="0"/>
              <a:cs typeface="+mn-cs"/>
            </a:endParaRPr>
          </a:p>
          <a:p>
            <a:pPr marL="0" lvl="0" indent="0" rtl="0" fontAlgn="base">
              <a:lnSpc>
                <a:spcPct val="100000"/>
              </a:lnSpc>
              <a:spcBef>
                <a:spcPct val="0"/>
              </a:spcBef>
              <a:spcAft>
                <a:spcPct val="0"/>
              </a:spcAft>
              <a:buNone/>
            </a:pPr>
            <a:r>
              <a:rPr lang="fa-IR" sz="2400" b="1" u="sng" dirty="0">
                <a:latin typeface="Century Schoolbook" panose="02040604050505020304" pitchFamily="18" charset="0"/>
                <a:cs typeface="+mn-cs"/>
              </a:rPr>
              <a:t>  2-    تفکیک بازده سرمایه گذاریها و سود پرداختی بابت تامین مالی از سایر سرفصلهای اصلی </a:t>
            </a:r>
          </a:p>
          <a:p>
            <a:pPr marL="0" lvl="0" indent="0" rtl="0" fontAlgn="base">
              <a:lnSpc>
                <a:spcPct val="100000"/>
              </a:lnSpc>
              <a:spcBef>
                <a:spcPct val="0"/>
              </a:spcBef>
              <a:spcAft>
                <a:spcPct val="0"/>
              </a:spcAft>
              <a:buNone/>
            </a:pPr>
            <a:endParaRPr lang="fa-IR" sz="2400" b="1" u="sng" dirty="0">
              <a:latin typeface="Century Schoolbook" panose="02040604050505020304" pitchFamily="18" charset="0"/>
              <a:cs typeface="+mn-cs"/>
            </a:endParaRPr>
          </a:p>
          <a:p>
            <a:pPr marL="0" lvl="0" indent="0" rtl="0" fontAlgn="base">
              <a:lnSpc>
                <a:spcPct val="100000"/>
              </a:lnSpc>
              <a:spcBef>
                <a:spcPct val="0"/>
              </a:spcBef>
              <a:spcAft>
                <a:spcPct val="0"/>
              </a:spcAft>
              <a:buNone/>
            </a:pPr>
            <a:r>
              <a:rPr lang="en-US" sz="2400" b="1" u="sng" dirty="0">
                <a:latin typeface="Century Schoolbook" panose="02040604050505020304" pitchFamily="18" charset="0"/>
                <a:cs typeface="+mn-cs"/>
              </a:rPr>
              <a:t>   </a:t>
            </a:r>
            <a:r>
              <a:rPr lang="fa-IR" sz="2400" b="1" u="sng" dirty="0">
                <a:latin typeface="Century Schoolbook" panose="02040604050505020304" pitchFamily="18" charset="0"/>
                <a:cs typeface="+mn-cs"/>
              </a:rPr>
              <a:t>تفکیک مالیات بر درآمد ازسود عملیاتی</a:t>
            </a:r>
            <a:r>
              <a:rPr lang="en-US" sz="2400" b="1" u="sng" dirty="0">
                <a:latin typeface="Century Schoolbook" panose="02040604050505020304" pitchFamily="18" charset="0"/>
                <a:cs typeface="+mn-cs"/>
              </a:rPr>
              <a:t>   </a:t>
            </a:r>
            <a:r>
              <a:rPr lang="fa-IR" sz="2400" b="1" u="sng" dirty="0">
                <a:latin typeface="Century Schoolbook" panose="02040604050505020304" pitchFamily="18" charset="0"/>
                <a:cs typeface="+mn-cs"/>
              </a:rPr>
              <a:t>  3-</a:t>
            </a:r>
          </a:p>
        </p:txBody>
      </p:sp>
      <p:sp>
        <p:nvSpPr>
          <p:cNvPr id="4" name="Title 1"/>
          <p:cNvSpPr txBox="1">
            <a:spLocks/>
          </p:cNvSpPr>
          <p:nvPr/>
        </p:nvSpPr>
        <p:spPr>
          <a:xfrm>
            <a:off x="394138" y="1977095"/>
            <a:ext cx="10959662" cy="1143000"/>
          </a:xfrm>
          <a:prstGeom prst="rect">
            <a:avLst/>
          </a:prstGeom>
        </p:spPr>
        <p:txBody>
          <a:bodyPr anchor="ctr">
            <a:normAutofit fontScale="85000" lnSpcReduction="10000"/>
          </a:bodyPr>
          <a:lstStyle/>
          <a:p>
            <a:pPr rtl="0" fontAlgn="auto">
              <a:spcBef>
                <a:spcPts val="0"/>
              </a:spcBef>
              <a:spcAft>
                <a:spcPts val="0"/>
              </a:spcAft>
              <a:defRPr/>
            </a:pPr>
            <a:r>
              <a:rPr lang="fa-IR" sz="2800" b="1" dirty="0">
                <a:cs typeface="Zar" panose="00000400000000000000" pitchFamily="2" charset="-78"/>
              </a:rPr>
              <a:t>به استثناي موارد زير، با اجراي الزامات ا ين استاندارد، مفاد استاندارد بين المللي حسابداري</a:t>
            </a:r>
          </a:p>
          <a:p>
            <a:pPr rtl="0" fontAlgn="auto">
              <a:spcBef>
                <a:spcPts val="0"/>
              </a:spcBef>
              <a:spcAft>
                <a:spcPts val="0"/>
              </a:spcAft>
              <a:defRPr/>
            </a:pPr>
            <a:r>
              <a:rPr lang="fa-IR" sz="2800" b="1" dirty="0">
                <a:cs typeface="Zar" panose="00000400000000000000" pitchFamily="2" charset="-78"/>
              </a:rPr>
              <a:t>شماره 7 با عنوان صور ت جريا ن وجوه نقد نيز رعايت مي شود:</a:t>
            </a:r>
            <a:endParaRPr lang="en-US" sz="2800" dirty="0">
              <a:solidFill>
                <a:schemeClr val="bg1"/>
              </a:solidFill>
              <a:latin typeface="+mj-lt"/>
              <a:ea typeface="+mj-ea"/>
              <a:cs typeface="Zar" panose="00000400000000000000" pitchFamily="2" charset="-78"/>
            </a:endParaRPr>
          </a:p>
        </p:txBody>
      </p:sp>
      <p:sp>
        <p:nvSpPr>
          <p:cNvPr id="5" name="Rounded Rectangle 4"/>
          <p:cNvSpPr/>
          <p:nvPr/>
        </p:nvSpPr>
        <p:spPr>
          <a:xfrm>
            <a:off x="2342368" y="328871"/>
            <a:ext cx="7515616" cy="129018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fa-IR" sz="3200" b="1" dirty="0">
                <a:solidFill>
                  <a:schemeClr val="tx1"/>
                </a:solidFill>
              </a:rPr>
              <a:t>مطابقت استانداردشماره 2 ایران با استانداردشماره 7بین المللی </a:t>
            </a:r>
            <a:endParaRPr lang="fa-IR" sz="3200" dirty="0">
              <a:solidFill>
                <a:schemeClr val="tx1"/>
              </a:solidFill>
            </a:endParaRPr>
          </a:p>
        </p:txBody>
      </p:sp>
    </p:spTree>
    <p:extLst>
      <p:ext uri="{BB962C8B-B14F-4D97-AF65-F5344CB8AC3E}">
        <p14:creationId xmlns:p14="http://schemas.microsoft.com/office/powerpoint/2010/main" val="26654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rmAutofit fontScale="90000"/>
          </a:bodyPr>
          <a:lstStyle/>
          <a:p>
            <a:pPr algn="ctr"/>
            <a:r>
              <a:rPr lang="fa-IR" sz="4900" b="1" cap="small" dirty="0">
                <a:solidFill>
                  <a:schemeClr val="tx1"/>
                </a:solidFill>
                <a:latin typeface="Century Schoolbook"/>
                <a:cs typeface="B Roya" panose="00000400000000000000" pitchFamily="2" charset="-78"/>
              </a:rPr>
              <a:t>تعاریف وجه نقد و معادل آن</a:t>
            </a:r>
            <a:endParaRPr lang="fa-IR" dirty="0">
              <a:solidFill>
                <a:schemeClr val="tx1"/>
              </a:solidFill>
              <a:cs typeface="B Roya" panose="00000400000000000000" pitchFamily="2" charset="-78"/>
            </a:endParaRPr>
          </a:p>
        </p:txBody>
      </p:sp>
      <p:sp>
        <p:nvSpPr>
          <p:cNvPr id="3" name="Content Placeholder 2"/>
          <p:cNvSpPr>
            <a:spLocks noGrp="1"/>
          </p:cNvSpPr>
          <p:nvPr>
            <p:ph sz="half" idx="1"/>
          </p:nvPr>
        </p:nvSpPr>
        <p:spPr>
          <a:xfrm>
            <a:off x="1065734" y="1168802"/>
            <a:ext cx="4396339" cy="4195763"/>
          </a:xfrm>
        </p:spPr>
        <p:txBody>
          <a:bodyPr>
            <a:noAutofit/>
          </a:bodyPr>
          <a:lstStyle/>
          <a:p>
            <a:pPr marL="0" lvl="0" indent="0" algn="ctr" fontAlgn="base">
              <a:lnSpc>
                <a:spcPct val="170000"/>
              </a:lnSpc>
              <a:spcBef>
                <a:spcPct val="0"/>
              </a:spcBef>
              <a:spcAft>
                <a:spcPct val="0"/>
              </a:spcAft>
              <a:buNone/>
            </a:pPr>
            <a:r>
              <a:rPr lang="fa-IR" sz="2400" b="1" dirty="0">
                <a:solidFill>
                  <a:srgbClr val="FF0000"/>
                </a:solidFill>
                <a:latin typeface="Century Schoolbook" panose="02040604050505020304" pitchFamily="18" charset="0"/>
                <a:cs typeface="B Roya" panose="00000400000000000000" pitchFamily="2" charset="-78"/>
              </a:rPr>
              <a:t>طبق استاندارد شماره 7بین المللی:</a:t>
            </a:r>
          </a:p>
          <a:p>
            <a:pPr marL="0" lvl="0" indent="0" algn="ctr" fontAlgn="base">
              <a:lnSpc>
                <a:spcPct val="170000"/>
              </a:lnSpc>
              <a:spcBef>
                <a:spcPct val="0"/>
              </a:spcBef>
              <a:spcAft>
                <a:spcPct val="0"/>
              </a:spcAft>
              <a:buNone/>
            </a:pPr>
            <a:endParaRPr lang="fa-IR" sz="1200" b="1" dirty="0">
              <a:solidFill>
                <a:srgbClr val="FF0000"/>
              </a:solidFill>
              <a:latin typeface="Century Schoolbook" panose="02040604050505020304" pitchFamily="18" charset="0"/>
              <a:cs typeface="B Roya" panose="00000400000000000000" pitchFamily="2" charset="-78"/>
            </a:endParaRPr>
          </a:p>
          <a:p>
            <a:pPr marL="0" lvl="0" indent="0" algn="just" fontAlgn="base">
              <a:lnSpc>
                <a:spcPct val="170000"/>
              </a:lnSpc>
              <a:spcBef>
                <a:spcPct val="0"/>
              </a:spcBef>
              <a:spcAft>
                <a:spcPct val="0"/>
              </a:spcAft>
              <a:buNone/>
            </a:pPr>
            <a:r>
              <a:rPr lang="fa-IR" sz="1200" b="1" dirty="0">
                <a:solidFill>
                  <a:prstClr val="black"/>
                </a:solidFill>
                <a:latin typeface="Century Schoolbook" panose="02040604050505020304" pitchFamily="18" charset="0"/>
                <a:cs typeface="B Roya" panose="00000400000000000000" pitchFamily="2" charset="-78"/>
              </a:rPr>
              <a:t> </a:t>
            </a:r>
            <a:r>
              <a:rPr lang="fa-IR" sz="2000" b="1" dirty="0">
                <a:solidFill>
                  <a:srgbClr val="00B0F0"/>
                </a:solidFill>
                <a:latin typeface="Century Schoolbook" panose="02040604050505020304" pitchFamily="18" charset="0"/>
                <a:cs typeface="B Roya" panose="00000400000000000000" pitchFamily="2" charset="-78"/>
              </a:rPr>
              <a:t>وجه </a:t>
            </a:r>
            <a:r>
              <a:rPr lang="fa-IR" sz="2000" b="1" dirty="0" smtClean="0">
                <a:solidFill>
                  <a:srgbClr val="00B0F0"/>
                </a:solidFill>
                <a:latin typeface="Century Schoolbook" panose="02040604050505020304" pitchFamily="18" charset="0"/>
                <a:cs typeface="B Roya" panose="00000400000000000000" pitchFamily="2" charset="-78"/>
              </a:rPr>
              <a:t>نقد:</a:t>
            </a:r>
            <a:endParaRPr lang="fa-IR" sz="2000" b="1" dirty="0">
              <a:solidFill>
                <a:srgbClr val="00B0F0"/>
              </a:solidFill>
              <a:latin typeface="Century Schoolbook" panose="02040604050505020304" pitchFamily="18" charset="0"/>
              <a:cs typeface="B Roya" panose="00000400000000000000" pitchFamily="2" charset="-78"/>
            </a:endParaRPr>
          </a:p>
          <a:p>
            <a:pPr marL="0" lvl="0" indent="0" algn="just" fontAlgn="base">
              <a:lnSpc>
                <a:spcPct val="170000"/>
              </a:lnSpc>
              <a:spcBef>
                <a:spcPct val="0"/>
              </a:spcBef>
              <a:spcAft>
                <a:spcPct val="0"/>
              </a:spcAft>
              <a:buNone/>
            </a:pPr>
            <a:r>
              <a:rPr lang="fa-IR" sz="2000" b="1" dirty="0">
                <a:solidFill>
                  <a:prstClr val="black"/>
                </a:solidFill>
                <a:latin typeface="Century Schoolbook" panose="02040604050505020304" pitchFamily="18" charset="0"/>
                <a:cs typeface="B Roya" panose="00000400000000000000" pitchFamily="2" charset="-78"/>
              </a:rPr>
              <a:t>     </a:t>
            </a:r>
            <a:r>
              <a:rPr lang="fa-IR" sz="2000" b="1" dirty="0">
                <a:latin typeface="Century Schoolbook" panose="02040604050505020304" pitchFamily="18" charset="0"/>
                <a:cs typeface="B Roya" panose="00000400000000000000" pitchFamily="2" charset="-78"/>
              </a:rPr>
              <a:t>متشکل از موجودیهای نقد در دسترس و سپردهای دیداری </a:t>
            </a:r>
          </a:p>
          <a:p>
            <a:pPr marL="0" lvl="0" indent="0" algn="just" fontAlgn="base">
              <a:lnSpc>
                <a:spcPct val="170000"/>
              </a:lnSpc>
              <a:spcBef>
                <a:spcPct val="0"/>
              </a:spcBef>
              <a:spcAft>
                <a:spcPct val="0"/>
              </a:spcAft>
              <a:buNone/>
            </a:pPr>
            <a:r>
              <a:rPr lang="fa-IR" sz="2000" b="1" dirty="0">
                <a:solidFill>
                  <a:srgbClr val="00B0F0"/>
                </a:solidFill>
                <a:latin typeface="Century Schoolbook" panose="02040604050505020304" pitchFamily="18" charset="0"/>
                <a:cs typeface="B Roya" panose="00000400000000000000" pitchFamily="2" charset="-78"/>
              </a:rPr>
              <a:t>معادل وجه نقد</a:t>
            </a:r>
          </a:p>
          <a:p>
            <a:pPr marL="0" lvl="0" indent="0" algn="just" fontAlgn="base">
              <a:lnSpc>
                <a:spcPct val="170000"/>
              </a:lnSpc>
              <a:spcBef>
                <a:spcPct val="0"/>
              </a:spcBef>
              <a:spcAft>
                <a:spcPct val="0"/>
              </a:spcAft>
              <a:buNone/>
            </a:pPr>
            <a:r>
              <a:rPr lang="fa-IR" sz="2000" b="1" dirty="0">
                <a:solidFill>
                  <a:prstClr val="black"/>
                </a:solidFill>
                <a:latin typeface="Century Schoolbook" panose="02040604050505020304" pitchFamily="18" charset="0"/>
                <a:cs typeface="B Roya" panose="00000400000000000000" pitchFamily="2" charset="-78"/>
              </a:rPr>
              <a:t>       </a:t>
            </a:r>
            <a:r>
              <a:rPr lang="fa-IR" sz="2000" b="1" dirty="0">
                <a:latin typeface="Century Schoolbook" panose="02040604050505020304" pitchFamily="18" charset="0"/>
                <a:cs typeface="B Roya" panose="00000400000000000000" pitchFamily="2" charset="-78"/>
              </a:rPr>
              <a:t>سرمایه گذاریهای کوتاه مدت با نقدینگی بالا که به سهولت و با در نظر گرفتن مختصر مخاطره ای از تغییرات در ارزش , به مبلغ مشخصی وجه نقد قابل تبدیل است</a:t>
            </a:r>
          </a:p>
        </p:txBody>
      </p:sp>
      <p:sp>
        <p:nvSpPr>
          <p:cNvPr id="4" name="Content Placeholder 3"/>
          <p:cNvSpPr>
            <a:spLocks noGrp="1"/>
          </p:cNvSpPr>
          <p:nvPr>
            <p:ph sz="half" idx="2"/>
          </p:nvPr>
        </p:nvSpPr>
        <p:spPr>
          <a:xfrm>
            <a:off x="6262352" y="1168802"/>
            <a:ext cx="5181600" cy="5438060"/>
          </a:xfrm>
        </p:spPr>
        <p:txBody>
          <a:bodyPr>
            <a:noAutofit/>
          </a:bodyPr>
          <a:lstStyle/>
          <a:p>
            <a:pPr marL="0" lvl="0" indent="0" algn="ctr" fontAlgn="base">
              <a:lnSpc>
                <a:spcPct val="100000"/>
              </a:lnSpc>
              <a:spcBef>
                <a:spcPct val="0"/>
              </a:spcBef>
              <a:spcAft>
                <a:spcPct val="0"/>
              </a:spcAft>
              <a:buNone/>
            </a:pPr>
            <a:r>
              <a:rPr lang="fa-IR" sz="2400" b="1" dirty="0">
                <a:solidFill>
                  <a:srgbClr val="FF0000"/>
                </a:solidFill>
                <a:latin typeface="Century Schoolbook" panose="02040604050505020304" pitchFamily="18" charset="0"/>
                <a:cs typeface="B Nazanin" panose="00000400000000000000" pitchFamily="2" charset="-78"/>
              </a:rPr>
              <a:t>طبق استاندارد شماره 2 ایران:</a:t>
            </a:r>
          </a:p>
          <a:p>
            <a:pPr marL="0" lvl="0" indent="0" algn="just" fontAlgn="base">
              <a:lnSpc>
                <a:spcPct val="100000"/>
              </a:lnSpc>
              <a:spcBef>
                <a:spcPct val="0"/>
              </a:spcBef>
              <a:spcAft>
                <a:spcPct val="0"/>
              </a:spcAft>
              <a:buNone/>
            </a:pPr>
            <a:r>
              <a:rPr lang="fa-IR" sz="2400" b="1" dirty="0">
                <a:solidFill>
                  <a:srgbClr val="00B0F0"/>
                </a:solidFill>
                <a:latin typeface="Century Schoolbook" panose="02040604050505020304" pitchFamily="18" charset="0"/>
                <a:cs typeface="B Nazanin" panose="00000400000000000000" pitchFamily="2" charset="-78"/>
              </a:rPr>
              <a:t>وجه نقد:</a:t>
            </a:r>
          </a:p>
          <a:p>
            <a:pPr marL="0" lvl="0" indent="0" algn="just" fontAlgn="base">
              <a:lnSpc>
                <a:spcPct val="100000"/>
              </a:lnSpc>
              <a:spcBef>
                <a:spcPct val="0"/>
              </a:spcBef>
              <a:spcAft>
                <a:spcPct val="0"/>
              </a:spcAft>
              <a:buNone/>
            </a:pPr>
            <a:r>
              <a:rPr lang="fa-IR" sz="2400" b="1" dirty="0">
                <a:solidFill>
                  <a:schemeClr val="tx1">
                    <a:lumMod val="95000"/>
                  </a:schemeClr>
                </a:solidFill>
                <a:latin typeface="Century Schoolbook" panose="02040604050505020304" pitchFamily="18" charset="0"/>
                <a:cs typeface="B Nazanin" panose="00000400000000000000" pitchFamily="2" charset="-78"/>
              </a:rPr>
              <a:t> موجودی نقد و سپردههای دیداری نزد بانکها و موسسات مالی اعم از ریالی و ارزی (شامل سپرده های سرمایه گذاری کوتاه مدت بدون سر رسید) به کسر اضافه برداشتهایی که بدون اطلاع قبلی مورد مطالبه قرار می گیرد</a:t>
            </a:r>
            <a:r>
              <a:rPr lang="fa-IR" sz="2400" b="1" dirty="0" smtClean="0">
                <a:solidFill>
                  <a:schemeClr val="tx1">
                    <a:lumMod val="95000"/>
                  </a:schemeClr>
                </a:solidFill>
                <a:latin typeface="Century Schoolbook" panose="02040604050505020304" pitchFamily="18" charset="0"/>
                <a:cs typeface="B Nazanin" panose="00000400000000000000" pitchFamily="2" charset="-78"/>
              </a:rPr>
              <a:t>.</a:t>
            </a:r>
            <a:endParaRPr lang="fa-IR" sz="2400" b="1" dirty="0">
              <a:solidFill>
                <a:schemeClr val="tx1">
                  <a:lumMod val="95000"/>
                </a:schemeClr>
              </a:solidFill>
              <a:latin typeface="Century Schoolbook" panose="02040604050505020304" pitchFamily="18" charset="0"/>
              <a:cs typeface="B Nazanin" panose="00000400000000000000" pitchFamily="2" charset="-78"/>
            </a:endParaRPr>
          </a:p>
          <a:p>
            <a:pPr marL="0" lvl="0" indent="0" algn="just" fontAlgn="base">
              <a:lnSpc>
                <a:spcPct val="100000"/>
              </a:lnSpc>
              <a:spcBef>
                <a:spcPct val="0"/>
              </a:spcBef>
              <a:spcAft>
                <a:spcPct val="0"/>
              </a:spcAft>
              <a:buNone/>
            </a:pPr>
            <a:r>
              <a:rPr lang="fa-IR" sz="2400" b="1" dirty="0">
                <a:solidFill>
                  <a:srgbClr val="00B0F0"/>
                </a:solidFill>
                <a:latin typeface="Century Schoolbook" panose="02040604050505020304" pitchFamily="18" charset="0"/>
                <a:cs typeface="B Nazanin" panose="00000400000000000000" pitchFamily="2" charset="-78"/>
              </a:rPr>
              <a:t>معادل وجه نقد</a:t>
            </a:r>
            <a:r>
              <a:rPr lang="fa-IR" sz="2400" b="1" dirty="0" smtClean="0">
                <a:solidFill>
                  <a:srgbClr val="00B0F0"/>
                </a:solidFill>
                <a:latin typeface="Century Schoolbook" panose="02040604050505020304" pitchFamily="18" charset="0"/>
                <a:cs typeface="B Nazanin" panose="00000400000000000000" pitchFamily="2" charset="-78"/>
              </a:rPr>
              <a:t>:   </a:t>
            </a:r>
            <a:r>
              <a:rPr lang="fa-IR" sz="2400" b="1" dirty="0">
                <a:solidFill>
                  <a:schemeClr val="tx1">
                    <a:lumMod val="95000"/>
                  </a:schemeClr>
                </a:solidFill>
                <a:latin typeface="Century Schoolbook" panose="02040604050505020304" pitchFamily="18" charset="0"/>
                <a:cs typeface="B Nazanin" panose="00000400000000000000" pitchFamily="2" charset="-78"/>
              </a:rPr>
              <a:t>سرمایه گذاریهای کوتاه مدت سریع التبدیل به وجه نقد که احتمال کاهش در ارزش آن ناچیز بوده و به آسانی و بدون اطلاع قبلی قابل تبدیل به مبلغ معینی وجه نقد باشد و موعد آن در زمان تحصیل تا سررسید حداکثر سه ماه باشد به کسر وامها و قرض الحسنه های دریافتی از بانکها و سایر اشخاص که ظرف سه ماه از تاریخ تحصیل قابل بازپرداخت است</a:t>
            </a:r>
            <a:endParaRPr lang="en-US" sz="2400" b="1" dirty="0">
              <a:solidFill>
                <a:schemeClr val="tx1">
                  <a:lumMod val="95000"/>
                </a:schemeClr>
              </a:solidFill>
              <a:latin typeface="Century Schoolbook" panose="02040604050505020304" pitchFamily="18" charset="0"/>
              <a:cs typeface="B Nazanin" panose="00000400000000000000" pitchFamily="2" charset="-78"/>
            </a:endParaRPr>
          </a:p>
        </p:txBody>
      </p:sp>
    </p:spTree>
    <p:extLst>
      <p:ext uri="{BB962C8B-B14F-4D97-AF65-F5344CB8AC3E}">
        <p14:creationId xmlns:p14="http://schemas.microsoft.com/office/powerpoint/2010/main" val="52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2161</TotalTime>
  <Words>5080</Words>
  <Application>Microsoft Office PowerPoint</Application>
  <PresentationFormat>Widescreen</PresentationFormat>
  <Paragraphs>481</Paragraphs>
  <Slides>47</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47</vt:i4>
      </vt:variant>
    </vt:vector>
  </HeadingPairs>
  <TitlesOfParts>
    <vt:vector size="69" baseType="lpstr">
      <vt:lpstr>B Compset</vt:lpstr>
      <vt:lpstr>Showcard Gothic</vt:lpstr>
      <vt:lpstr>B Homa</vt:lpstr>
      <vt:lpstr>Century Schoolbook</vt:lpstr>
      <vt:lpstr>B Titr</vt:lpstr>
      <vt:lpstr>B Roya</vt:lpstr>
      <vt:lpstr>Vani</vt:lpstr>
      <vt:lpstr>Century Gothic</vt:lpstr>
      <vt:lpstr>B Esfehan</vt:lpstr>
      <vt:lpstr>Majalla UI</vt:lpstr>
      <vt:lpstr>B Zar</vt:lpstr>
      <vt:lpstr>Wingdings</vt:lpstr>
      <vt:lpstr>Times New Roman</vt:lpstr>
      <vt:lpstr>Arial</vt:lpstr>
      <vt:lpstr>Zar</vt:lpstr>
      <vt:lpstr>B Nazanin</vt:lpstr>
      <vt:lpstr>B Yekan</vt:lpstr>
      <vt:lpstr>Andalus</vt:lpstr>
      <vt:lpstr>B Davat</vt:lpstr>
      <vt:lpstr>Wingdings 3</vt:lpstr>
      <vt:lpstr>B Elham</vt:lpstr>
      <vt:lpstr>Ion</vt:lpstr>
      <vt:lpstr>PowerPoint Presentation</vt:lpstr>
      <vt:lpstr>PowerPoint Presentation</vt:lpstr>
      <vt:lpstr> </vt:lpstr>
      <vt:lpstr>PowerPoint Presentation</vt:lpstr>
      <vt:lpstr>مزایای اطلاعات ارائه شده درصورت جریان وجوه نقد در مقایسه با صورتهای جریان مبتنی بر تغییر در سرمایه در گردش </vt:lpstr>
      <vt:lpstr>PowerPoint Presentation</vt:lpstr>
      <vt:lpstr>تعاریف اصطلاحات استاندارد صورت جریان وجوه نقد</vt:lpstr>
      <vt:lpstr>PowerPoint Presentation</vt:lpstr>
      <vt:lpstr>تعاریف وجه نقد و معادل آن</vt:lpstr>
      <vt:lpstr>PowerPoint Presentation</vt:lpstr>
      <vt:lpstr>طبقه بندي جريانهاي نقدي  </vt:lpstr>
      <vt:lpstr>اهم استدالات ارایه شده درباره نحوه ارایه صورت جریان وجه نقد</vt:lpstr>
      <vt:lpstr>PowerPoint Presentation</vt:lpstr>
      <vt:lpstr>روشهاي گزارشگري جريانهاي نقدي ناشي از فعاليتهاي عملياتي</vt:lpstr>
      <vt:lpstr>در ارائه جريانهاي نقدي ناشي از فعاليتهاي عملياتي،  تبعيت از الگوهاي زير ضروري است:</vt:lpstr>
      <vt:lpstr>PowerPoint Presentation</vt:lpstr>
      <vt:lpstr>فعالیتهای عملیاتی </vt:lpstr>
      <vt:lpstr>فعالیتهای عملیاتی به روش مستقیم</vt:lpstr>
      <vt:lpstr>مثال تعیین مبلغ دریافتی از مشتریان</vt:lpstr>
      <vt:lpstr>PowerPoint Presentation</vt:lpstr>
      <vt:lpstr>مثال تعیین مبلغ پرداختی به عرضه کنندگان کالا</vt:lpstr>
      <vt:lpstr>PowerPoint Presentation</vt:lpstr>
      <vt:lpstr>PowerPoint Presentation</vt:lpstr>
      <vt:lpstr>مثال به روش غیر مستقیم</vt:lpstr>
      <vt:lpstr>صورت تطبیق سود عملیاتی </vt:lpstr>
      <vt:lpstr>                 صورت تطبیق سود عملیاتی </vt:lpstr>
      <vt:lpstr>PowerPoint Presentation</vt:lpstr>
      <vt:lpstr>PowerPoint Presentation</vt:lpstr>
      <vt:lpstr>نکات کاربردی بازده سرمایه گذاری </vt:lpstr>
      <vt:lpstr>محاسبه جریانهای نقدی ناشی از بازده سرمایه گذاری ها و سود پرداختی بابت تامین مالی </vt:lpstr>
      <vt:lpstr>مثال محاسبه جریان نقدی ناشی از بازده سرمایه گذاریها </vt:lpstr>
      <vt:lpstr>جريانهاي نقدي ناشي ازبازده سرمايه گذاريها و سود پرداختي بابت تأمين مالي</vt:lpstr>
      <vt:lpstr>PowerPoint Presentation</vt:lpstr>
      <vt:lpstr>فعالیتهای سرمایه گذاری</vt:lpstr>
      <vt:lpstr>فعالیتهای سرمایه گذاری</vt:lpstr>
      <vt:lpstr>PowerPoint Presentation</vt:lpstr>
      <vt:lpstr>نکات کاربردی فعالیتهای سرمایه گذاریها</vt:lpstr>
      <vt:lpstr>مثال تعیین جریان نقد ناشی از فعالیتهای سرمایه گذاری  </vt:lpstr>
      <vt:lpstr>PowerPoint Presentation</vt:lpstr>
      <vt:lpstr>نکات کاربردی فعالیتهای تأمین مالی </vt:lpstr>
      <vt:lpstr>مثال فعالیتهای تأمین مالی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MORAH</dc:creator>
  <cp:lastModifiedBy>فیصل پهناور</cp:lastModifiedBy>
  <cp:revision>229</cp:revision>
  <dcterms:created xsi:type="dcterms:W3CDTF">2015-11-28T17:35:22Z</dcterms:created>
  <dcterms:modified xsi:type="dcterms:W3CDTF">2017-04-09T17:14:26Z</dcterms:modified>
</cp:coreProperties>
</file>