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7">
  <p:sldMasterIdLst>
    <p:sldMasterId id="2147483709" r:id="rId1"/>
  </p:sldMasterIdLst>
  <p:notesMasterIdLst>
    <p:notesMasterId r:id="rId29"/>
  </p:notesMasterIdLst>
  <p:sldIdLst>
    <p:sldId id="325" r:id="rId2"/>
    <p:sldId id="257" r:id="rId3"/>
    <p:sldId id="345" r:id="rId4"/>
    <p:sldId id="272" r:id="rId5"/>
    <p:sldId id="274" r:id="rId6"/>
    <p:sldId id="348" r:id="rId7"/>
    <p:sldId id="326" r:id="rId8"/>
    <p:sldId id="370" r:id="rId9"/>
    <p:sldId id="388" r:id="rId10"/>
    <p:sldId id="375" r:id="rId11"/>
    <p:sldId id="376" r:id="rId12"/>
    <p:sldId id="320" r:id="rId13"/>
    <p:sldId id="349" r:id="rId14"/>
    <p:sldId id="275" r:id="rId15"/>
    <p:sldId id="351" r:id="rId16"/>
    <p:sldId id="350" r:id="rId17"/>
    <p:sldId id="389" r:id="rId18"/>
    <p:sldId id="268" r:id="rId19"/>
    <p:sldId id="342" r:id="rId20"/>
    <p:sldId id="372" r:id="rId21"/>
    <p:sldId id="352" r:id="rId22"/>
    <p:sldId id="382" r:id="rId23"/>
    <p:sldId id="386" r:id="rId24"/>
    <p:sldId id="368" r:id="rId25"/>
    <p:sldId id="332" r:id="rId26"/>
    <p:sldId id="390" r:id="rId27"/>
    <p:sldId id="298" r:id="rId28"/>
  </p:sldIdLst>
  <p:sldSz cx="12192000" cy="6858000"/>
  <p:notesSz cx="6858000" cy="9144000"/>
  <p:defaultTextStyle>
    <a:defPPr>
      <a:defRPr lang="en-US"/>
    </a:defPPr>
    <a:lvl1pPr marL="0" algn="l" defTabSz="457168" rtl="0" eaLnBrk="1" latinLnBrk="0" hangingPunct="1">
      <a:defRPr sz="1800" kern="1200">
        <a:solidFill>
          <a:schemeClr val="tx1"/>
        </a:solidFill>
        <a:latin typeface="+mn-lt"/>
        <a:ea typeface="+mn-ea"/>
        <a:cs typeface="+mn-cs"/>
      </a:defRPr>
    </a:lvl1pPr>
    <a:lvl2pPr marL="457168" algn="l" defTabSz="457168" rtl="0" eaLnBrk="1" latinLnBrk="0" hangingPunct="1">
      <a:defRPr sz="1800" kern="1200">
        <a:solidFill>
          <a:schemeClr val="tx1"/>
        </a:solidFill>
        <a:latin typeface="+mn-lt"/>
        <a:ea typeface="+mn-ea"/>
        <a:cs typeface="+mn-cs"/>
      </a:defRPr>
    </a:lvl2pPr>
    <a:lvl3pPr marL="914336" algn="l" defTabSz="457168" rtl="0" eaLnBrk="1" latinLnBrk="0" hangingPunct="1">
      <a:defRPr sz="1800" kern="1200">
        <a:solidFill>
          <a:schemeClr val="tx1"/>
        </a:solidFill>
        <a:latin typeface="+mn-lt"/>
        <a:ea typeface="+mn-ea"/>
        <a:cs typeface="+mn-cs"/>
      </a:defRPr>
    </a:lvl3pPr>
    <a:lvl4pPr marL="1371504" algn="l" defTabSz="457168" rtl="0" eaLnBrk="1" latinLnBrk="0" hangingPunct="1">
      <a:defRPr sz="1800" kern="1200">
        <a:solidFill>
          <a:schemeClr val="tx1"/>
        </a:solidFill>
        <a:latin typeface="+mn-lt"/>
        <a:ea typeface="+mn-ea"/>
        <a:cs typeface="+mn-cs"/>
      </a:defRPr>
    </a:lvl4pPr>
    <a:lvl5pPr marL="1828672" algn="l" defTabSz="457168" rtl="0" eaLnBrk="1" latinLnBrk="0" hangingPunct="1">
      <a:defRPr sz="1800" kern="1200">
        <a:solidFill>
          <a:schemeClr val="tx1"/>
        </a:solidFill>
        <a:latin typeface="+mn-lt"/>
        <a:ea typeface="+mn-ea"/>
        <a:cs typeface="+mn-cs"/>
      </a:defRPr>
    </a:lvl5pPr>
    <a:lvl6pPr marL="2285839" algn="l" defTabSz="457168" rtl="0" eaLnBrk="1" latinLnBrk="0" hangingPunct="1">
      <a:defRPr sz="1800" kern="1200">
        <a:solidFill>
          <a:schemeClr val="tx1"/>
        </a:solidFill>
        <a:latin typeface="+mn-lt"/>
        <a:ea typeface="+mn-ea"/>
        <a:cs typeface="+mn-cs"/>
      </a:defRPr>
    </a:lvl6pPr>
    <a:lvl7pPr marL="2743008" algn="l" defTabSz="457168" rtl="0" eaLnBrk="1" latinLnBrk="0" hangingPunct="1">
      <a:defRPr sz="1800" kern="1200">
        <a:solidFill>
          <a:schemeClr val="tx1"/>
        </a:solidFill>
        <a:latin typeface="+mn-lt"/>
        <a:ea typeface="+mn-ea"/>
        <a:cs typeface="+mn-cs"/>
      </a:defRPr>
    </a:lvl7pPr>
    <a:lvl8pPr marL="3200176" algn="l" defTabSz="457168" rtl="0" eaLnBrk="1" latinLnBrk="0" hangingPunct="1">
      <a:defRPr sz="1800" kern="1200">
        <a:solidFill>
          <a:schemeClr val="tx1"/>
        </a:solidFill>
        <a:latin typeface="+mn-lt"/>
        <a:ea typeface="+mn-ea"/>
        <a:cs typeface="+mn-cs"/>
      </a:defRPr>
    </a:lvl8pPr>
    <a:lvl9pPr marL="3657343" algn="l" defTabSz="45716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464" autoAdjust="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C1B857F-C069-413B-84C5-AF23F88033EE}" type="datetimeFigureOut">
              <a:rPr lang="fa-IR" smtClean="0"/>
              <a:pPr/>
              <a:t>18/12/1443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F698EF1-DB23-4120-98EB-4CC6F61CFFEA}" type="slidenum">
              <a:rPr lang="fa-IR" smtClean="0"/>
              <a:pPr/>
              <a:t>‹#›</a:t>
            </a:fld>
            <a:endParaRPr lang="fa-IR"/>
          </a:p>
        </p:txBody>
      </p:sp>
    </p:spTree>
    <p:extLst>
      <p:ext uri="{BB962C8B-B14F-4D97-AF65-F5344CB8AC3E}">
        <p14:creationId xmlns:p14="http://schemas.microsoft.com/office/powerpoint/2010/main" val="3482725774"/>
      </p:ext>
    </p:extLst>
  </p:cSld>
  <p:clrMap bg1="lt1" tx1="dk1" bg2="lt2" tx2="dk2" accent1="accent1" accent2="accent2" accent3="accent3" accent4="accent4" accent5="accent5" accent6="accent6" hlink="hlink" folHlink="folHlink"/>
  <p:notesStyle>
    <a:lvl1pPr marL="0" algn="r" defTabSz="914336" rtl="1" eaLnBrk="1" latinLnBrk="0" hangingPunct="1">
      <a:defRPr sz="1200" kern="1200">
        <a:solidFill>
          <a:schemeClr val="tx1"/>
        </a:solidFill>
        <a:latin typeface="+mn-lt"/>
        <a:ea typeface="+mn-ea"/>
        <a:cs typeface="+mn-cs"/>
      </a:defRPr>
    </a:lvl1pPr>
    <a:lvl2pPr marL="457168" algn="r" defTabSz="914336" rtl="1" eaLnBrk="1" latinLnBrk="0" hangingPunct="1">
      <a:defRPr sz="1200" kern="1200">
        <a:solidFill>
          <a:schemeClr val="tx1"/>
        </a:solidFill>
        <a:latin typeface="+mn-lt"/>
        <a:ea typeface="+mn-ea"/>
        <a:cs typeface="+mn-cs"/>
      </a:defRPr>
    </a:lvl2pPr>
    <a:lvl3pPr marL="914336" algn="r" defTabSz="914336" rtl="1" eaLnBrk="1" latinLnBrk="0" hangingPunct="1">
      <a:defRPr sz="1200" kern="1200">
        <a:solidFill>
          <a:schemeClr val="tx1"/>
        </a:solidFill>
        <a:latin typeface="+mn-lt"/>
        <a:ea typeface="+mn-ea"/>
        <a:cs typeface="+mn-cs"/>
      </a:defRPr>
    </a:lvl3pPr>
    <a:lvl4pPr marL="1371504" algn="r" defTabSz="914336" rtl="1" eaLnBrk="1" latinLnBrk="0" hangingPunct="1">
      <a:defRPr sz="1200" kern="1200">
        <a:solidFill>
          <a:schemeClr val="tx1"/>
        </a:solidFill>
        <a:latin typeface="+mn-lt"/>
        <a:ea typeface="+mn-ea"/>
        <a:cs typeface="+mn-cs"/>
      </a:defRPr>
    </a:lvl4pPr>
    <a:lvl5pPr marL="1828672" algn="r" defTabSz="914336" rtl="1" eaLnBrk="1" latinLnBrk="0" hangingPunct="1">
      <a:defRPr sz="1200" kern="1200">
        <a:solidFill>
          <a:schemeClr val="tx1"/>
        </a:solidFill>
        <a:latin typeface="+mn-lt"/>
        <a:ea typeface="+mn-ea"/>
        <a:cs typeface="+mn-cs"/>
      </a:defRPr>
    </a:lvl5pPr>
    <a:lvl6pPr marL="2285839" algn="r" defTabSz="914336" rtl="1" eaLnBrk="1" latinLnBrk="0" hangingPunct="1">
      <a:defRPr sz="1200" kern="1200">
        <a:solidFill>
          <a:schemeClr val="tx1"/>
        </a:solidFill>
        <a:latin typeface="+mn-lt"/>
        <a:ea typeface="+mn-ea"/>
        <a:cs typeface="+mn-cs"/>
      </a:defRPr>
    </a:lvl6pPr>
    <a:lvl7pPr marL="2743008" algn="r" defTabSz="914336" rtl="1" eaLnBrk="1" latinLnBrk="0" hangingPunct="1">
      <a:defRPr sz="1200" kern="1200">
        <a:solidFill>
          <a:schemeClr val="tx1"/>
        </a:solidFill>
        <a:latin typeface="+mn-lt"/>
        <a:ea typeface="+mn-ea"/>
        <a:cs typeface="+mn-cs"/>
      </a:defRPr>
    </a:lvl7pPr>
    <a:lvl8pPr marL="3200176" algn="r" defTabSz="914336" rtl="1" eaLnBrk="1" latinLnBrk="0" hangingPunct="1">
      <a:defRPr sz="1200" kern="1200">
        <a:solidFill>
          <a:schemeClr val="tx1"/>
        </a:solidFill>
        <a:latin typeface="+mn-lt"/>
        <a:ea typeface="+mn-ea"/>
        <a:cs typeface="+mn-cs"/>
      </a:defRPr>
    </a:lvl8pPr>
    <a:lvl9pPr marL="3657343" algn="r" defTabSz="914336"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3</a:t>
            </a:fld>
            <a:endParaRPr lang="fa-IR"/>
          </a:p>
        </p:txBody>
      </p:sp>
    </p:spTree>
    <p:extLst>
      <p:ext uri="{BB962C8B-B14F-4D97-AF65-F5344CB8AC3E}">
        <p14:creationId xmlns:p14="http://schemas.microsoft.com/office/powerpoint/2010/main" val="243187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12</a:t>
            </a:fld>
            <a:endParaRPr lang="fa-IR"/>
          </a:p>
        </p:txBody>
      </p:sp>
    </p:spTree>
    <p:extLst>
      <p:ext uri="{BB962C8B-B14F-4D97-AF65-F5344CB8AC3E}">
        <p14:creationId xmlns:p14="http://schemas.microsoft.com/office/powerpoint/2010/main" val="347750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13</a:t>
            </a:fld>
            <a:endParaRPr lang="fa-IR"/>
          </a:p>
        </p:txBody>
      </p:sp>
    </p:spTree>
    <p:extLst>
      <p:ext uri="{BB962C8B-B14F-4D97-AF65-F5344CB8AC3E}">
        <p14:creationId xmlns:p14="http://schemas.microsoft.com/office/powerpoint/2010/main" val="70120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16</a:t>
            </a:fld>
            <a:endParaRPr lang="fa-IR"/>
          </a:p>
        </p:txBody>
      </p:sp>
    </p:spTree>
    <p:extLst>
      <p:ext uri="{BB962C8B-B14F-4D97-AF65-F5344CB8AC3E}">
        <p14:creationId xmlns:p14="http://schemas.microsoft.com/office/powerpoint/2010/main" val="194636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4</a:t>
            </a:fld>
            <a:endParaRPr lang="fa-IR"/>
          </a:p>
        </p:txBody>
      </p:sp>
    </p:spTree>
    <p:extLst>
      <p:ext uri="{BB962C8B-B14F-4D97-AF65-F5344CB8AC3E}">
        <p14:creationId xmlns:p14="http://schemas.microsoft.com/office/powerpoint/2010/main" val="243187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5</a:t>
            </a:fld>
            <a:endParaRPr lang="fa-IR"/>
          </a:p>
        </p:txBody>
      </p:sp>
    </p:spTree>
    <p:extLst>
      <p:ext uri="{BB962C8B-B14F-4D97-AF65-F5344CB8AC3E}">
        <p14:creationId xmlns:p14="http://schemas.microsoft.com/office/powerpoint/2010/main" val="347750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6</a:t>
            </a:fld>
            <a:endParaRPr lang="fa-IR"/>
          </a:p>
        </p:txBody>
      </p:sp>
    </p:spTree>
    <p:extLst>
      <p:ext uri="{BB962C8B-B14F-4D97-AF65-F5344CB8AC3E}">
        <p14:creationId xmlns:p14="http://schemas.microsoft.com/office/powerpoint/2010/main" val="89412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7</a:t>
            </a:fld>
            <a:endParaRPr lang="fa-IR"/>
          </a:p>
        </p:txBody>
      </p:sp>
    </p:spTree>
    <p:extLst>
      <p:ext uri="{BB962C8B-B14F-4D97-AF65-F5344CB8AC3E}">
        <p14:creationId xmlns:p14="http://schemas.microsoft.com/office/powerpoint/2010/main" val="310852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8</a:t>
            </a:fld>
            <a:endParaRPr lang="fa-IR"/>
          </a:p>
        </p:txBody>
      </p:sp>
    </p:spTree>
    <p:extLst>
      <p:ext uri="{BB962C8B-B14F-4D97-AF65-F5344CB8AC3E}">
        <p14:creationId xmlns:p14="http://schemas.microsoft.com/office/powerpoint/2010/main" val="298748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9</a:t>
            </a:fld>
            <a:endParaRPr lang="fa-IR"/>
          </a:p>
        </p:txBody>
      </p:sp>
    </p:spTree>
    <p:extLst>
      <p:ext uri="{BB962C8B-B14F-4D97-AF65-F5344CB8AC3E}">
        <p14:creationId xmlns:p14="http://schemas.microsoft.com/office/powerpoint/2010/main" val="167233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10</a:t>
            </a:fld>
            <a:endParaRPr lang="fa-IR"/>
          </a:p>
        </p:txBody>
      </p:sp>
    </p:spTree>
    <p:extLst>
      <p:ext uri="{BB962C8B-B14F-4D97-AF65-F5344CB8AC3E}">
        <p14:creationId xmlns:p14="http://schemas.microsoft.com/office/powerpoint/2010/main" val="237104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F698EF1-DB23-4120-98EB-4CC6F61CFFEA}" type="slidenum">
              <a:rPr lang="fa-IR" smtClean="0"/>
              <a:pPr/>
              <a:t>11</a:t>
            </a:fld>
            <a:endParaRPr lang="fa-IR"/>
          </a:p>
        </p:txBody>
      </p:sp>
    </p:spTree>
    <p:extLst>
      <p:ext uri="{BB962C8B-B14F-4D97-AF65-F5344CB8AC3E}">
        <p14:creationId xmlns:p14="http://schemas.microsoft.com/office/powerpoint/2010/main" val="51304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399"/>
            </a:lvl1pPr>
          </a:lstStyle>
          <a:p>
            <a:r>
              <a:rPr lang="en-US"/>
              <a:t>Click to edit Master title style</a:t>
            </a:r>
            <a:endParaRPr lang="en-US" dirty="0"/>
          </a:p>
        </p:txBody>
      </p:sp>
      <p:sp>
        <p:nvSpPr>
          <p:cNvPr id="3" name="Subtitle 2"/>
          <p:cNvSpPr>
            <a:spLocks noGrp="1"/>
          </p:cNvSpPr>
          <p:nvPr>
            <p:ph type="subTitle" idx="1"/>
          </p:nvPr>
        </p:nvSpPr>
        <p:spPr>
          <a:xfrm>
            <a:off x="2589214" y="4777380"/>
            <a:ext cx="8915399" cy="1126283"/>
          </a:xfrm>
        </p:spPr>
        <p:txBody>
          <a:bodyPr anchor="t"/>
          <a:lstStyle>
            <a:lvl1pPr marL="0" indent="0" algn="l">
              <a:buNone/>
              <a:defRPr>
                <a:solidFill>
                  <a:schemeClr val="tx1">
                    <a:lumMod val="65000"/>
                    <a:lumOff val="35000"/>
                  </a:schemeClr>
                </a:solidFill>
              </a:defRPr>
            </a:lvl1pPr>
            <a:lvl2pPr marL="457179" indent="0" algn="ctr">
              <a:buNone/>
              <a:defRPr>
                <a:solidFill>
                  <a:schemeClr val="tx1">
                    <a:tint val="75000"/>
                  </a:schemeClr>
                </a:solidFill>
              </a:defRPr>
            </a:lvl2pPr>
            <a:lvl3pPr marL="914359" indent="0" algn="ctr">
              <a:buNone/>
              <a:defRPr>
                <a:solidFill>
                  <a:schemeClr val="tx1">
                    <a:tint val="75000"/>
                  </a:schemeClr>
                </a:solidFill>
              </a:defRPr>
            </a:lvl3pPr>
            <a:lvl4pPr marL="1371538" indent="0" algn="ctr">
              <a:buNone/>
              <a:defRPr>
                <a:solidFill>
                  <a:schemeClr val="tx1">
                    <a:tint val="75000"/>
                  </a:schemeClr>
                </a:solidFill>
              </a:defRPr>
            </a:lvl4pPr>
            <a:lvl5pPr marL="1828718" indent="0" algn="ctr">
              <a:buNone/>
              <a:defRPr>
                <a:solidFill>
                  <a:schemeClr val="tx1">
                    <a:tint val="75000"/>
                  </a:schemeClr>
                </a:solidFill>
              </a:defRPr>
            </a:lvl5pPr>
            <a:lvl6pPr marL="2285897" indent="0" algn="ctr">
              <a:buNone/>
              <a:defRPr>
                <a:solidFill>
                  <a:schemeClr val="tx1">
                    <a:tint val="75000"/>
                  </a:schemeClr>
                </a:solidFill>
              </a:defRPr>
            </a:lvl6pPr>
            <a:lvl7pPr marL="2743077" indent="0" algn="ctr">
              <a:buNone/>
              <a:defRPr>
                <a:solidFill>
                  <a:schemeClr val="tx1">
                    <a:tint val="75000"/>
                  </a:schemeClr>
                </a:solidFill>
              </a:defRPr>
            </a:lvl7pPr>
            <a:lvl8pPr marL="3200255" indent="0" algn="ctr">
              <a:buNone/>
              <a:defRPr>
                <a:solidFill>
                  <a:schemeClr val="tx1">
                    <a:tint val="75000"/>
                  </a:schemeClr>
                </a:solidFill>
              </a:defRPr>
            </a:lvl8pPr>
            <a:lvl9pPr marL="365743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CE2704-E359-4ADB-BD6F-4D54B72F4A69}" type="datetime1">
              <a:rPr lang="en-US" smtClean="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3" y="4529541"/>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57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799">
                <a:solidFill>
                  <a:schemeClr val="tx1">
                    <a:lumMod val="65000"/>
                    <a:lumOff val="35000"/>
                  </a:schemeClr>
                </a:solidFill>
              </a:defRPr>
            </a:lvl1pPr>
            <a:lvl2pPr marL="457179" indent="0">
              <a:buNone/>
              <a:defRPr sz="1799">
                <a:solidFill>
                  <a:schemeClr val="tx1">
                    <a:tint val="75000"/>
                  </a:schemeClr>
                </a:solidFill>
              </a:defRPr>
            </a:lvl2pPr>
            <a:lvl3pPr marL="914359" indent="0">
              <a:buNone/>
              <a:defRPr sz="1600">
                <a:solidFill>
                  <a:schemeClr val="tx1">
                    <a:tint val="75000"/>
                  </a:schemeClr>
                </a:solidFill>
              </a:defRPr>
            </a:lvl3pPr>
            <a:lvl4pPr marL="1371538" indent="0">
              <a:buNone/>
              <a:defRPr sz="1400">
                <a:solidFill>
                  <a:schemeClr val="tx1">
                    <a:tint val="75000"/>
                  </a:schemeClr>
                </a:solidFill>
              </a:defRPr>
            </a:lvl4pPr>
            <a:lvl5pPr marL="1828718" indent="0">
              <a:buNone/>
              <a:defRPr sz="1400">
                <a:solidFill>
                  <a:schemeClr val="tx1">
                    <a:tint val="75000"/>
                  </a:schemeClr>
                </a:solidFill>
              </a:defRPr>
            </a:lvl5pPr>
            <a:lvl6pPr marL="2285897" indent="0">
              <a:buNone/>
              <a:defRPr sz="1400">
                <a:solidFill>
                  <a:schemeClr val="tx1">
                    <a:tint val="75000"/>
                  </a:schemeClr>
                </a:solidFill>
              </a:defRPr>
            </a:lvl6pPr>
            <a:lvl7pPr marL="2743077" indent="0">
              <a:buNone/>
              <a:defRPr sz="1400">
                <a:solidFill>
                  <a:schemeClr val="tx1">
                    <a:tint val="75000"/>
                  </a:schemeClr>
                </a:solidFill>
              </a:defRPr>
            </a:lvl7pPr>
            <a:lvl8pPr marL="3200255" indent="0">
              <a:buNone/>
              <a:defRPr sz="1400">
                <a:solidFill>
                  <a:schemeClr val="tx1">
                    <a:tint val="75000"/>
                  </a:schemeClr>
                </a:solidFill>
              </a:defRPr>
            </a:lvl8pPr>
            <a:lvl9pPr marL="36574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1C0FC-F4A6-4956-AD0E-B9F9AFEAA24C}" type="datetime1">
              <a:rPr lang="en-US" smtClean="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831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179" indent="0">
              <a:buFontTx/>
              <a:buNone/>
              <a:defRPr/>
            </a:lvl2pPr>
            <a:lvl3pPr marL="914359" indent="0">
              <a:buFontTx/>
              <a:buNone/>
              <a:defRPr/>
            </a:lvl3pPr>
            <a:lvl4pPr marL="1371538" indent="0">
              <a:buFontTx/>
              <a:buNone/>
              <a:defRPr/>
            </a:lvl4pPr>
            <a:lvl5pPr marL="1828718"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799">
                <a:solidFill>
                  <a:schemeClr val="tx1">
                    <a:lumMod val="65000"/>
                    <a:lumOff val="35000"/>
                  </a:schemeClr>
                </a:solidFill>
              </a:defRPr>
            </a:lvl1pPr>
            <a:lvl2pPr marL="457179" indent="0">
              <a:buNone/>
              <a:defRPr sz="1799">
                <a:solidFill>
                  <a:schemeClr val="tx1">
                    <a:tint val="75000"/>
                  </a:schemeClr>
                </a:solidFill>
              </a:defRPr>
            </a:lvl2pPr>
            <a:lvl3pPr marL="914359" indent="0">
              <a:buNone/>
              <a:defRPr sz="1600">
                <a:solidFill>
                  <a:schemeClr val="tx1">
                    <a:tint val="75000"/>
                  </a:schemeClr>
                </a:solidFill>
              </a:defRPr>
            </a:lvl3pPr>
            <a:lvl4pPr marL="1371538" indent="0">
              <a:buNone/>
              <a:defRPr sz="1400">
                <a:solidFill>
                  <a:schemeClr val="tx1">
                    <a:tint val="75000"/>
                  </a:schemeClr>
                </a:solidFill>
              </a:defRPr>
            </a:lvl4pPr>
            <a:lvl5pPr marL="1828718" indent="0">
              <a:buNone/>
              <a:defRPr sz="1400">
                <a:solidFill>
                  <a:schemeClr val="tx1">
                    <a:tint val="75000"/>
                  </a:schemeClr>
                </a:solidFill>
              </a:defRPr>
            </a:lvl5pPr>
            <a:lvl6pPr marL="2285897" indent="0">
              <a:buNone/>
              <a:defRPr sz="1400">
                <a:solidFill>
                  <a:schemeClr val="tx1">
                    <a:tint val="75000"/>
                  </a:schemeClr>
                </a:solidFill>
              </a:defRPr>
            </a:lvl6pPr>
            <a:lvl7pPr marL="2743077" indent="0">
              <a:buNone/>
              <a:defRPr sz="1400">
                <a:solidFill>
                  <a:schemeClr val="tx1">
                    <a:tint val="75000"/>
                  </a:schemeClr>
                </a:solidFill>
              </a:defRPr>
            </a:lvl7pPr>
            <a:lvl8pPr marL="3200255" indent="0">
              <a:buNone/>
              <a:defRPr sz="1400">
                <a:solidFill>
                  <a:schemeClr val="tx1">
                    <a:tint val="75000"/>
                  </a:schemeClr>
                </a:solidFill>
              </a:defRPr>
            </a:lvl8pPr>
            <a:lvl9pPr marL="36574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646711-1D72-4DC4-BA1F-10A4068EF4AD}" type="datetime1">
              <a:rPr lang="en-US" smtClean="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3"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3" y="2905307"/>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954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1"/>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01317D5-B903-47A5-ADEF-D89509F372FA}" type="datetime1">
              <a:rPr lang="en-US" smtClean="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866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79" indent="0">
              <a:buFontTx/>
              <a:buNone/>
              <a:defRPr/>
            </a:lvl2pPr>
            <a:lvl3pPr marL="914359" indent="0">
              <a:buFontTx/>
              <a:buNone/>
              <a:defRPr/>
            </a:lvl3pPr>
            <a:lvl4pPr marL="1371538" indent="0">
              <a:buFontTx/>
              <a:buNone/>
              <a:defRPr/>
            </a:lvl4pPr>
            <a:lvl5pPr marL="1828718"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E92DF28-A2DE-4058-B839-B39E3168B0F3}" type="datetime1">
              <a:rPr lang="en-US" smtClean="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3"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3" y="290530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442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3"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79" indent="0">
              <a:buFontTx/>
              <a:buNone/>
              <a:defRPr/>
            </a:lvl2pPr>
            <a:lvl3pPr marL="914359" indent="0">
              <a:buFontTx/>
              <a:buNone/>
              <a:defRPr/>
            </a:lvl3pPr>
            <a:lvl4pPr marL="1371538" indent="0">
              <a:buFontTx/>
              <a:buNone/>
              <a:defRPr/>
            </a:lvl4pPr>
            <a:lvl5pPr marL="1828718"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307C6B-AEAD-40DC-A160-758B1E837F17}" type="datetime1">
              <a:rPr lang="en-US" smtClean="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73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57887-4E8F-41C9-848E-5463FC2CF96A}" type="datetime1">
              <a:rPr lang="en-US" smtClean="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52165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840B4-B8DC-414F-ACEB-EEAD85F6F3CA}" type="datetime1">
              <a:rPr lang="en-US" smtClean="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134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5BADA-807B-41A8-BD90-EB7C0AD14ABF}" type="datetime1">
              <a:rPr lang="en-US" smtClean="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096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3" y="2058750"/>
            <a:ext cx="8915399" cy="146880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89213" y="3530129"/>
            <a:ext cx="8915399" cy="860400"/>
          </a:xfrm>
        </p:spPr>
        <p:txBody>
          <a:bodyPr anchor="t"/>
          <a:lstStyle>
            <a:lvl1pPr marL="0" indent="0" algn="l">
              <a:buNone/>
              <a:defRPr sz="2000">
                <a:solidFill>
                  <a:schemeClr val="tx1">
                    <a:lumMod val="65000"/>
                    <a:lumOff val="35000"/>
                  </a:schemeClr>
                </a:solidFill>
              </a:defRPr>
            </a:lvl1pPr>
            <a:lvl2pPr marL="457179" indent="0">
              <a:buNone/>
              <a:defRPr sz="1799">
                <a:solidFill>
                  <a:schemeClr val="tx1">
                    <a:tint val="75000"/>
                  </a:schemeClr>
                </a:solidFill>
              </a:defRPr>
            </a:lvl2pPr>
            <a:lvl3pPr marL="914359" indent="0">
              <a:buNone/>
              <a:defRPr sz="1600">
                <a:solidFill>
                  <a:schemeClr val="tx1">
                    <a:tint val="75000"/>
                  </a:schemeClr>
                </a:solidFill>
              </a:defRPr>
            </a:lvl3pPr>
            <a:lvl4pPr marL="1371538" indent="0">
              <a:buNone/>
              <a:defRPr sz="1400">
                <a:solidFill>
                  <a:schemeClr val="tx1">
                    <a:tint val="75000"/>
                  </a:schemeClr>
                </a:solidFill>
              </a:defRPr>
            </a:lvl4pPr>
            <a:lvl5pPr marL="1828718" indent="0">
              <a:buNone/>
              <a:defRPr sz="1400">
                <a:solidFill>
                  <a:schemeClr val="tx1">
                    <a:tint val="75000"/>
                  </a:schemeClr>
                </a:solidFill>
              </a:defRPr>
            </a:lvl5pPr>
            <a:lvl6pPr marL="2285897" indent="0">
              <a:buNone/>
              <a:defRPr sz="1400">
                <a:solidFill>
                  <a:schemeClr val="tx1">
                    <a:tint val="75000"/>
                  </a:schemeClr>
                </a:solidFill>
              </a:defRPr>
            </a:lvl6pPr>
            <a:lvl7pPr marL="2743077" indent="0">
              <a:buNone/>
              <a:defRPr sz="1400">
                <a:solidFill>
                  <a:schemeClr val="tx1">
                    <a:tint val="75000"/>
                  </a:schemeClr>
                </a:solidFill>
              </a:defRPr>
            </a:lvl7pPr>
            <a:lvl8pPr marL="3200255" indent="0">
              <a:buNone/>
              <a:defRPr sz="1400">
                <a:solidFill>
                  <a:schemeClr val="tx1">
                    <a:tint val="75000"/>
                  </a:schemeClr>
                </a:solidFill>
              </a:defRPr>
            </a:lvl8pPr>
            <a:lvl9pPr marL="36574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1CECFB-B071-4C39-BB3F-45A189F5A72A}" type="datetime1">
              <a:rPr lang="en-US" smtClean="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461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4270E-C490-4222-AC4A-87A4FCB1D10D}" type="datetime1">
              <a:rPr lang="en-US" smtClean="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3" y="787783"/>
            <a:ext cx="779767" cy="365125"/>
          </a:xfrm>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183862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179" indent="0">
              <a:buNone/>
              <a:defRPr sz="2000" b="1"/>
            </a:lvl2pPr>
            <a:lvl3pPr marL="914359" indent="0">
              <a:buNone/>
              <a:defRPr sz="1799" b="1"/>
            </a:lvl3pPr>
            <a:lvl4pPr marL="1371538" indent="0">
              <a:buNone/>
              <a:defRPr sz="1600" b="1"/>
            </a:lvl4pPr>
            <a:lvl5pPr marL="1828718" indent="0">
              <a:buNone/>
              <a:defRPr sz="1600" b="1"/>
            </a:lvl5pPr>
            <a:lvl6pPr marL="2285897" indent="0">
              <a:buNone/>
              <a:defRPr sz="1600" b="1"/>
            </a:lvl6pPr>
            <a:lvl7pPr marL="2743077" indent="0">
              <a:buNone/>
              <a:defRPr sz="1600" b="1"/>
            </a:lvl7pPr>
            <a:lvl8pPr marL="3200255" indent="0">
              <a:buNone/>
              <a:defRPr sz="1600" b="1"/>
            </a:lvl8pPr>
            <a:lvl9pPr marL="3657434"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3" y="2548967"/>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179" indent="0">
              <a:buNone/>
              <a:defRPr sz="2000" b="1"/>
            </a:lvl2pPr>
            <a:lvl3pPr marL="914359" indent="0">
              <a:buNone/>
              <a:defRPr sz="1799" b="1"/>
            </a:lvl3pPr>
            <a:lvl4pPr marL="1371538" indent="0">
              <a:buNone/>
              <a:defRPr sz="1600" b="1"/>
            </a:lvl4pPr>
            <a:lvl5pPr marL="1828718" indent="0">
              <a:buNone/>
              <a:defRPr sz="1600" b="1"/>
            </a:lvl5pPr>
            <a:lvl6pPr marL="2285897" indent="0">
              <a:buNone/>
              <a:defRPr sz="1600" b="1"/>
            </a:lvl6pPr>
            <a:lvl7pPr marL="2743077" indent="0">
              <a:buNone/>
              <a:defRPr sz="1600" b="1"/>
            </a:lvl7pPr>
            <a:lvl8pPr marL="3200255" indent="0">
              <a:buNone/>
              <a:defRPr sz="1600" b="1"/>
            </a:lvl8pPr>
            <a:lvl9pPr marL="36574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9"/>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60D001-5D43-4FA4-97DE-8BE43067E7C1}" type="datetime1">
              <a:rPr lang="en-US" smtClean="0"/>
              <a:t>7/17/2022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3" y="787783"/>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13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5D9D58-98A8-4D0C-9DEC-D986EE2235B1}" type="datetime1">
              <a:rPr lang="en-US" smtClean="0"/>
              <a:t>7/17/2022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70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1EF1F-825E-4FEC-8F86-2837770AA901}" type="datetime1">
              <a:rPr lang="en-US" smtClean="0"/>
              <a:t>7/17/2022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0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3"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3" y="1598614"/>
            <a:ext cx="3505199" cy="4262436"/>
          </a:xfrm>
        </p:spPr>
        <p:txBody>
          <a:bodyPr/>
          <a:lstStyle>
            <a:lvl1pPr marL="0" indent="0">
              <a:buNone/>
              <a:defRPr sz="1400"/>
            </a:lvl1pPr>
            <a:lvl2pPr marL="457179" indent="0">
              <a:buNone/>
              <a:defRPr sz="1200"/>
            </a:lvl2pPr>
            <a:lvl3pPr marL="914359" indent="0">
              <a:buNone/>
              <a:defRPr sz="1000"/>
            </a:lvl3pPr>
            <a:lvl4pPr marL="1371538" indent="0">
              <a:buNone/>
              <a:defRPr sz="900"/>
            </a:lvl4pPr>
            <a:lvl5pPr marL="1828718" indent="0">
              <a:buNone/>
              <a:defRPr sz="900"/>
            </a:lvl5pPr>
            <a:lvl6pPr marL="2285897" indent="0">
              <a:buNone/>
              <a:defRPr sz="900"/>
            </a:lvl6pPr>
            <a:lvl7pPr marL="2743077" indent="0">
              <a:buNone/>
              <a:defRPr sz="900"/>
            </a:lvl7pPr>
            <a:lvl8pPr marL="3200255" indent="0">
              <a:buNone/>
              <a:defRPr sz="900"/>
            </a:lvl8pPr>
            <a:lvl9pPr marL="36574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471C0D-FFD2-4825-9372-596BF9B49817}" type="datetime1">
              <a:rPr lang="en-US" smtClean="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50851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1"/>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179" indent="0">
              <a:buNone/>
              <a:defRPr sz="1600"/>
            </a:lvl2pPr>
            <a:lvl3pPr marL="914359" indent="0">
              <a:buNone/>
              <a:defRPr sz="1600"/>
            </a:lvl3pPr>
            <a:lvl4pPr marL="1371538" indent="0">
              <a:buNone/>
              <a:defRPr sz="1600"/>
            </a:lvl4pPr>
            <a:lvl5pPr marL="1828718" indent="0">
              <a:buNone/>
              <a:defRPr sz="1600"/>
            </a:lvl5pPr>
            <a:lvl6pPr marL="2285897" indent="0">
              <a:buNone/>
              <a:defRPr sz="1600"/>
            </a:lvl6pPr>
            <a:lvl7pPr marL="2743077" indent="0">
              <a:buNone/>
              <a:defRPr sz="1600"/>
            </a:lvl7pPr>
            <a:lvl8pPr marL="3200255" indent="0">
              <a:buNone/>
              <a:defRPr sz="1600"/>
            </a:lvl8pPr>
            <a:lvl9pPr marL="3657434"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179" indent="0">
              <a:buNone/>
              <a:defRPr sz="1200"/>
            </a:lvl2pPr>
            <a:lvl3pPr marL="914359" indent="0">
              <a:buNone/>
              <a:defRPr sz="1000"/>
            </a:lvl3pPr>
            <a:lvl4pPr marL="1371538" indent="0">
              <a:buNone/>
              <a:defRPr sz="900"/>
            </a:lvl4pPr>
            <a:lvl5pPr marL="1828718" indent="0">
              <a:buNone/>
              <a:defRPr sz="900"/>
            </a:lvl5pPr>
            <a:lvl6pPr marL="2285897" indent="0">
              <a:buNone/>
              <a:defRPr sz="900"/>
            </a:lvl6pPr>
            <a:lvl7pPr marL="2743077" indent="0">
              <a:buNone/>
              <a:defRPr sz="900"/>
            </a:lvl7pPr>
            <a:lvl8pPr marL="3200255" indent="0">
              <a:buNone/>
              <a:defRPr sz="900"/>
            </a:lvl8pPr>
            <a:lvl9pPr marL="36574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6F267-2F02-422D-9439-0A5E0C7F66EA}" type="datetime1">
              <a:rPr lang="en-US" smtClean="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57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31"/>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8"/>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A8A5FBE-090D-4E2B-ADEE-02F309C008A4}" type="datetime1">
              <a:rPr lang="en-US" smtClean="0"/>
              <a:t>7/17/2022</a:t>
            </a:fld>
            <a:endParaRPr lang="en-US" dirty="0"/>
          </a:p>
        </p:txBody>
      </p:sp>
      <p:sp>
        <p:nvSpPr>
          <p:cNvPr id="5" name="Footer Placeholder 4"/>
          <p:cNvSpPr>
            <a:spLocks noGrp="1"/>
          </p:cNvSpPr>
          <p:nvPr>
            <p:ph type="ftr" sz="quarter" idx="3"/>
          </p:nvPr>
        </p:nvSpPr>
        <p:spPr>
          <a:xfrm>
            <a:off x="2589213" y="6135809"/>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3" y="787783"/>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5776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hf hdr="0" ftr="0" dt="0"/>
  <p:txStyles>
    <p:titleStyle>
      <a:lvl1pPr algn="l" defTabSz="457179"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884" indent="-342884" algn="r" defTabSz="457179" rtl="1"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917" indent="-285737" algn="r" defTabSz="457179"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49" indent="-228590" algn="r" defTabSz="457179"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28" indent="-228590" algn="r" defTabSz="45717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07" indent="-228590" algn="r" defTabSz="45717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487" indent="-228590" algn="r" defTabSz="45717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665" indent="-228590" algn="r" defTabSz="45717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845" indent="-228590" algn="r" defTabSz="45717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024" indent="-228590" algn="r" defTabSz="45717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179" rtl="1" eaLnBrk="1" latinLnBrk="0" hangingPunct="1">
        <a:defRPr sz="1799" kern="1200">
          <a:solidFill>
            <a:schemeClr val="tx1"/>
          </a:solidFill>
          <a:latin typeface="+mn-lt"/>
          <a:ea typeface="+mn-ea"/>
          <a:cs typeface="+mn-cs"/>
        </a:defRPr>
      </a:lvl1pPr>
      <a:lvl2pPr marL="457179" algn="r" defTabSz="457179" rtl="1" eaLnBrk="1" latinLnBrk="0" hangingPunct="1">
        <a:defRPr sz="1799" kern="1200">
          <a:solidFill>
            <a:schemeClr val="tx1"/>
          </a:solidFill>
          <a:latin typeface="+mn-lt"/>
          <a:ea typeface="+mn-ea"/>
          <a:cs typeface="+mn-cs"/>
        </a:defRPr>
      </a:lvl2pPr>
      <a:lvl3pPr marL="914359" algn="r" defTabSz="457179" rtl="1" eaLnBrk="1" latinLnBrk="0" hangingPunct="1">
        <a:defRPr sz="1799" kern="1200">
          <a:solidFill>
            <a:schemeClr val="tx1"/>
          </a:solidFill>
          <a:latin typeface="+mn-lt"/>
          <a:ea typeface="+mn-ea"/>
          <a:cs typeface="+mn-cs"/>
        </a:defRPr>
      </a:lvl3pPr>
      <a:lvl4pPr marL="1371538" algn="r" defTabSz="457179" rtl="1" eaLnBrk="1" latinLnBrk="0" hangingPunct="1">
        <a:defRPr sz="1799" kern="1200">
          <a:solidFill>
            <a:schemeClr val="tx1"/>
          </a:solidFill>
          <a:latin typeface="+mn-lt"/>
          <a:ea typeface="+mn-ea"/>
          <a:cs typeface="+mn-cs"/>
        </a:defRPr>
      </a:lvl4pPr>
      <a:lvl5pPr marL="1828718" algn="r" defTabSz="457179" rtl="1" eaLnBrk="1" latinLnBrk="0" hangingPunct="1">
        <a:defRPr sz="1799" kern="1200">
          <a:solidFill>
            <a:schemeClr val="tx1"/>
          </a:solidFill>
          <a:latin typeface="+mn-lt"/>
          <a:ea typeface="+mn-ea"/>
          <a:cs typeface="+mn-cs"/>
        </a:defRPr>
      </a:lvl5pPr>
      <a:lvl6pPr marL="2285897" algn="r" defTabSz="457179" rtl="1" eaLnBrk="1" latinLnBrk="0" hangingPunct="1">
        <a:defRPr sz="1799" kern="1200">
          <a:solidFill>
            <a:schemeClr val="tx1"/>
          </a:solidFill>
          <a:latin typeface="+mn-lt"/>
          <a:ea typeface="+mn-ea"/>
          <a:cs typeface="+mn-cs"/>
        </a:defRPr>
      </a:lvl6pPr>
      <a:lvl7pPr marL="2743077" algn="r" defTabSz="457179" rtl="1" eaLnBrk="1" latinLnBrk="0" hangingPunct="1">
        <a:defRPr sz="1799" kern="1200">
          <a:solidFill>
            <a:schemeClr val="tx1"/>
          </a:solidFill>
          <a:latin typeface="+mn-lt"/>
          <a:ea typeface="+mn-ea"/>
          <a:cs typeface="+mn-cs"/>
        </a:defRPr>
      </a:lvl7pPr>
      <a:lvl8pPr marL="3200255" algn="r" defTabSz="457179" rtl="1" eaLnBrk="1" latinLnBrk="0" hangingPunct="1">
        <a:defRPr sz="1799" kern="1200">
          <a:solidFill>
            <a:schemeClr val="tx1"/>
          </a:solidFill>
          <a:latin typeface="+mn-lt"/>
          <a:ea typeface="+mn-ea"/>
          <a:cs typeface="+mn-cs"/>
        </a:defRPr>
      </a:lvl8pPr>
      <a:lvl9pPr marL="3657434" algn="r" defTabSz="457179" rtl="1"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4.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4.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8.xml"/><Relationship Id="rId7"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3.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03" y="1413165"/>
            <a:ext cx="5160840" cy="3778250"/>
          </a:xfrm>
        </p:spPr>
      </p:pic>
      <p:sp>
        <p:nvSpPr>
          <p:cNvPr id="2" name="Slide Number Placeholder 1"/>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2034176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3378" y="862237"/>
            <a:ext cx="10434916" cy="470467"/>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fa-IR" sz="2400" dirty="0">
                <a:cs typeface="B Titr" panose="00000700000000000000" pitchFamily="2" charset="-78"/>
              </a:rPr>
              <a:t>پیشینه پژوهش در ایران</a:t>
            </a:r>
          </a:p>
        </p:txBody>
      </p:sp>
      <p:grpSp>
        <p:nvGrpSpPr>
          <p:cNvPr id="42" name="Group 25"/>
          <p:cNvGrpSpPr/>
          <p:nvPr/>
        </p:nvGrpSpPr>
        <p:grpSpPr>
          <a:xfrm>
            <a:off x="806825" y="-105190"/>
            <a:ext cx="10434916" cy="950307"/>
            <a:chOff x="357158" y="357166"/>
            <a:chExt cx="8501122" cy="796023"/>
          </a:xfrm>
        </p:grpSpPr>
        <p:grpSp>
          <p:nvGrpSpPr>
            <p:cNvPr id="43" name="Group 42"/>
            <p:cNvGrpSpPr/>
            <p:nvPr/>
          </p:nvGrpSpPr>
          <p:grpSpPr>
            <a:xfrm>
              <a:off x="357158" y="357166"/>
              <a:ext cx="8501122" cy="714380"/>
              <a:chOff x="285720" y="928670"/>
              <a:chExt cx="8501122" cy="714380"/>
            </a:xfrm>
          </p:grpSpPr>
          <p:sp>
            <p:nvSpPr>
              <p:cNvPr id="45" name="Rounded Rectangle 44">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6" name="Rounded Rectangle 45">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7" name="Rounded Rectangle 46">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8" name="Rounded Rectangle 47">
                <a:hlinkClick r:id="rId6" action="ppaction://hlinksldjump"/>
              </p:cNvPr>
              <p:cNvSpPr/>
              <p:nvPr/>
            </p:nvSpPr>
            <p:spPr>
              <a:xfrm>
                <a:off x="5429256"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9" name="Rounded Rectangle 48">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50" name="Straight Connector 49"/>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44" name="Straight Connector 43"/>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11854197"/>
              </p:ext>
            </p:extLst>
          </p:nvPr>
        </p:nvGraphicFramePr>
        <p:xfrm>
          <a:off x="793378" y="1407157"/>
          <a:ext cx="10393821" cy="4189196"/>
        </p:xfrm>
        <a:graphic>
          <a:graphicData uri="http://schemas.openxmlformats.org/drawingml/2006/table">
            <a:tbl>
              <a:tblPr rtl="1" firstRow="1" firstCol="1" bandRow="1">
                <a:tableStyleId>{2A488322-F2BA-4B5B-9748-0D474271808F}</a:tableStyleId>
              </a:tblPr>
              <a:tblGrid>
                <a:gridCol w="758339">
                  <a:extLst>
                    <a:ext uri="{9D8B030D-6E8A-4147-A177-3AD203B41FA5}">
                      <a16:colId xmlns:a16="http://schemas.microsoft.com/office/drawing/2014/main" val="2121649880"/>
                    </a:ext>
                  </a:extLst>
                </a:gridCol>
                <a:gridCol w="2289412">
                  <a:extLst>
                    <a:ext uri="{9D8B030D-6E8A-4147-A177-3AD203B41FA5}">
                      <a16:colId xmlns:a16="http://schemas.microsoft.com/office/drawing/2014/main" val="3038708411"/>
                    </a:ext>
                  </a:extLst>
                </a:gridCol>
                <a:gridCol w="7346070">
                  <a:extLst>
                    <a:ext uri="{9D8B030D-6E8A-4147-A177-3AD203B41FA5}">
                      <a16:colId xmlns:a16="http://schemas.microsoft.com/office/drawing/2014/main" val="3417271203"/>
                    </a:ext>
                  </a:extLst>
                </a:gridCol>
              </a:tblGrid>
              <a:tr h="205224">
                <a:tc>
                  <a:txBody>
                    <a:bodyPr/>
                    <a:lstStyle/>
                    <a:p>
                      <a:pPr algn="ctr" rtl="1">
                        <a:lnSpc>
                          <a:spcPct val="115000"/>
                        </a:lnSpc>
                        <a:spcAft>
                          <a:spcPts val="0"/>
                        </a:spcAft>
                      </a:pPr>
                      <a:r>
                        <a:rPr lang="ar-SA" sz="600" dirty="0">
                          <a:effectLst/>
                          <a:cs typeface="B Zar" panose="00000400000000000000" pitchFamily="2" charset="-78"/>
                        </a:rPr>
                        <a:t>ردیف</a:t>
                      </a:r>
                      <a:endParaRPr lang="en-US" sz="600" dirty="0">
                        <a:effectLst/>
                        <a:latin typeface="Calibri" panose="020F0502020204030204" pitchFamily="34" charset="0"/>
                        <a:ea typeface="Calibri" panose="020F0502020204030204" pitchFamily="34" charset="0"/>
                        <a:cs typeface="B Zar" panose="00000400000000000000" pitchFamily="2" charset="-78"/>
                      </a:endParaRPr>
                    </a:p>
                  </a:txBody>
                  <a:tcPr marL="40497" marR="40497" marT="0" marB="0" anchor="ctr"/>
                </a:tc>
                <a:tc>
                  <a:txBody>
                    <a:bodyPr/>
                    <a:lstStyle/>
                    <a:p>
                      <a:pPr algn="ctr" rtl="1">
                        <a:lnSpc>
                          <a:spcPct val="115000"/>
                        </a:lnSpc>
                        <a:spcAft>
                          <a:spcPts val="0"/>
                        </a:spcAft>
                      </a:pPr>
                      <a:r>
                        <a:rPr lang="ar-SA" sz="1050" dirty="0">
                          <a:solidFill>
                            <a:schemeClr val="tx1"/>
                          </a:solidFill>
                          <a:effectLst/>
                          <a:cs typeface="B Zar" panose="00000400000000000000" pitchFamily="2" charset="-78"/>
                        </a:rPr>
                        <a:t>پژوهشگران و سال</a:t>
                      </a:r>
                      <a:endParaRPr lang="en-US" sz="105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40497" marR="40497" marT="0" marB="0" anchor="ctr"/>
                </a:tc>
                <a:tc>
                  <a:txBody>
                    <a:bodyPr/>
                    <a:lstStyle/>
                    <a:p>
                      <a:pPr algn="ctr" rtl="1">
                        <a:lnSpc>
                          <a:spcPct val="115000"/>
                        </a:lnSpc>
                        <a:spcAft>
                          <a:spcPts val="0"/>
                        </a:spcAft>
                      </a:pPr>
                      <a:r>
                        <a:rPr lang="ar-SA" sz="1050" dirty="0">
                          <a:solidFill>
                            <a:schemeClr val="tx1"/>
                          </a:solidFill>
                          <a:effectLst/>
                          <a:cs typeface="B Zar" panose="00000400000000000000" pitchFamily="2" charset="-78"/>
                        </a:rPr>
                        <a:t>موضوع</a:t>
                      </a:r>
                      <a:endParaRPr lang="en-US" sz="105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40497" marR="40497" marT="0" marB="0" anchor="ctr"/>
                </a:tc>
                <a:extLst>
                  <a:ext uri="{0D108BD9-81ED-4DB2-BD59-A6C34878D82A}">
                    <a16:rowId xmlns:a16="http://schemas.microsoft.com/office/drawing/2014/main" val="358698700"/>
                  </a:ext>
                </a:extLst>
              </a:tr>
              <a:tr h="238148">
                <a:tc>
                  <a:txBody>
                    <a:bodyPr/>
                    <a:lstStyle/>
                    <a:p>
                      <a:pPr algn="ctr" rtl="1">
                        <a:lnSpc>
                          <a:spcPct val="115000"/>
                        </a:lnSpc>
                        <a:spcAft>
                          <a:spcPts val="0"/>
                        </a:spcAft>
                      </a:pPr>
                      <a:r>
                        <a:rPr lang="ar-SA" sz="1100" dirty="0">
                          <a:effectLst/>
                          <a:latin typeface="Calibri" panose="020F0502020204030204" pitchFamily="34" charset="0"/>
                          <a:ea typeface="Calibri" panose="020F0502020204030204" pitchFamily="34" charset="0"/>
                          <a:cs typeface="B Lotus" panose="00000400000000000000" pitchFamily="2" charset="-78"/>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حاجی کرمانی و همکاران (1396)</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کاربرد ارزش منصفانه در گزارش های مالی در بهبود ارتباط ارزشی اطلاعات حسابداری</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2390949217"/>
                  </a:ext>
                </a:extLst>
              </a:tr>
              <a:tr h="238148">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کرمی و بیک بشرویه (1396</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مدل پیاده‎سازی نظام ارزش‎های منصفانه در ایران با تأکید بر اندازه‎گیری</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3075678889"/>
                  </a:ext>
                </a:extLst>
              </a:tr>
              <a:tr h="455605">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مقدسی نیکجه و همکاران (1396)</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تأثیر برآورد ارزش منصفانۀ پورتفوی تسهیلات اعطایی بانک‌ها با رویکرد استانداردهای بین‌المللی گزارشگری مالی در یک بانک ایرانی</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3913070707"/>
                  </a:ext>
                </a:extLst>
              </a:tr>
              <a:tr h="238148">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دهواری و پیری (۱۳۹۶)</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رابطه بین حسابداری ارزش منصفانه دارایی های غیرجاری با حق الزحمه حسابرسی</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2932532312"/>
                  </a:ext>
                </a:extLst>
              </a:tr>
              <a:tr h="230505">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رازانی و طباطبائی (۱۳۹۵</a:t>
                      </a:r>
                      <a:r>
                        <a:rPr lang="ar-SA" sz="1400" spc="-100">
                          <a:effectLst/>
                          <a:latin typeface="Times New Roman" panose="02020603050405020304" pitchFamily="18" charset="0"/>
                          <a:ea typeface="Times New Roman" panose="02020603050405020304" pitchFamily="18" charset="0"/>
                          <a:cs typeface="B Lotus" panose="00000400000000000000" pitchFamily="2" charset="-78"/>
                        </a:rPr>
                        <a:t>)</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رابطه بین مربوط بودن ارزش اطلاعات و ارزش منصفانه شرکت ها </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4266776254"/>
                  </a:ext>
                </a:extLst>
              </a:tr>
              <a:tr h="267862">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بدریان (۱۳۹۵</a:t>
                      </a:r>
                      <a:r>
                        <a:rPr lang="ar-SA" sz="1400" spc="-100" dirty="0">
                          <a:effectLst/>
                          <a:latin typeface="Times New Roman" panose="02020603050405020304" pitchFamily="18" charset="0"/>
                          <a:ea typeface="Times New Roman" panose="02020603050405020304" pitchFamily="18" charset="0"/>
                          <a:cs typeface="B Lotus" panose="00000400000000000000" pitchFamily="2" charset="-78"/>
                        </a:rPr>
                        <a:t>)</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ارتباط حسابداری ارزش منصفانه با واکنش بازار سرمایه در شرکت ها </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434180717"/>
                  </a:ext>
                </a:extLst>
              </a:tr>
              <a:tr h="238148">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همت فر و موسی وند (۱۳۹۵</a:t>
                      </a:r>
                      <a:r>
                        <a:rPr lang="ar-SA" sz="1400" spc="-100">
                          <a:effectLst/>
                          <a:latin typeface="Times New Roman" panose="02020603050405020304" pitchFamily="18" charset="0"/>
                          <a:ea typeface="Times New Roman" panose="02020603050405020304" pitchFamily="18" charset="0"/>
                          <a:cs typeface="B Lotus" panose="00000400000000000000" pitchFamily="2" charset="-78"/>
                        </a:rPr>
                        <a:t>)</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تاثیر حسابداری ارزش منصفانه و واکنش بازار بر شرکت ها </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3222182248"/>
                  </a:ext>
                </a:extLst>
              </a:tr>
              <a:tr h="227802">
                <a:tc>
                  <a:txBody>
                    <a:bodyPr/>
                    <a:lstStyle/>
                    <a:p>
                      <a:pPr algn="ctr" rtl="1">
                        <a:lnSpc>
                          <a:spcPct val="115000"/>
                        </a:lnSpc>
                        <a:spcAft>
                          <a:spcPts val="0"/>
                        </a:spcAft>
                      </a:pPr>
                      <a:r>
                        <a:rPr lang="ar-SA" sz="1100" dirty="0">
                          <a:effectLst/>
                          <a:latin typeface="Calibri" panose="020F0502020204030204" pitchFamily="34" charset="0"/>
                          <a:ea typeface="Calibri" panose="020F0502020204030204" pitchFamily="34" charset="0"/>
                          <a:cs typeface="B Lotus" panose="00000400000000000000" pitchFamily="2" charset="-78"/>
                        </a:rPr>
                        <a:t>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سلیمانی امیری و جعفری نسب کرمانی (1395)</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چالش های حسابرسی ارزش های منصفانه و سایر برآوردها</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3055772410"/>
                  </a:ext>
                </a:extLst>
              </a:tr>
              <a:tr h="227802">
                <a:tc>
                  <a:txBody>
                    <a:bodyPr/>
                    <a:lstStyle/>
                    <a:p>
                      <a:pPr algn="ctr" rtl="1">
                        <a:lnSpc>
                          <a:spcPct val="115000"/>
                        </a:lnSpc>
                        <a:spcAft>
                          <a:spcPts val="0"/>
                        </a:spcAft>
                      </a:pPr>
                      <a:r>
                        <a:rPr lang="fa-IR" sz="1100" dirty="0">
                          <a:effectLst/>
                          <a:latin typeface="Calibri" panose="020F0502020204030204" pitchFamily="34" charset="0"/>
                          <a:ea typeface="Calibri" panose="020F0502020204030204" pitchFamily="34" charset="0"/>
                          <a:cs typeface="Arial" panose="020B0604020202020204" pitchFamily="34" charset="0"/>
                        </a:rPr>
                        <a:t>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مهربان و جمالی (1393)</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بررسی حسابداري ارزش منصفانه و تاثير آن بر گزارشگري مالي</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232282550"/>
                  </a:ext>
                </a:extLst>
              </a:tr>
              <a:tr h="455605">
                <a:tc>
                  <a:txBody>
                    <a:bodyPr/>
                    <a:lstStyle/>
                    <a:p>
                      <a:pPr algn="ctr" rtl="1">
                        <a:lnSpc>
                          <a:spcPct val="115000"/>
                        </a:lnSpc>
                        <a:spcAft>
                          <a:spcPts val="0"/>
                        </a:spcAft>
                      </a:pPr>
                      <a:r>
                        <a:rPr lang="fa-IR" sz="1100" dirty="0">
                          <a:effectLst/>
                          <a:latin typeface="Calibri" panose="020F0502020204030204" pitchFamily="34" charset="0"/>
                          <a:ea typeface="Calibri" panose="020F0502020204030204" pitchFamily="34" charset="0"/>
                          <a:cs typeface="Arial" panose="020B0604020202020204" pitchFamily="34" charset="0"/>
                        </a:rPr>
                        <a:t>10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مومن زاده و همکاران (1392)</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بررسی تطبیقی سیاست‌های تجدید ارزیابی دارایی‌ها و مقررات تجدید ارزیابی دارایی‌ها در ایران (با تأکید بر شرایط تحریم اقتصادی)</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723772564"/>
                  </a:ext>
                </a:extLst>
              </a:tr>
              <a:tr h="227802">
                <a:tc>
                  <a:txBody>
                    <a:bodyPr/>
                    <a:lstStyle/>
                    <a:p>
                      <a:pPr algn="ctr" rtl="1">
                        <a:lnSpc>
                          <a:spcPct val="115000"/>
                        </a:lnSpc>
                        <a:spcAft>
                          <a:spcPts val="0"/>
                        </a:spcAft>
                      </a:pPr>
                      <a:r>
                        <a:rPr lang="fa-IR" sz="1100" dirty="0">
                          <a:effectLst/>
                          <a:latin typeface="Calibri" panose="020F0502020204030204" pitchFamily="34" charset="0"/>
                          <a:ea typeface="Calibri" panose="020F0502020204030204" pitchFamily="34" charset="0"/>
                          <a:cs typeface="B Lotus" panose="00000400000000000000" pitchFamily="2" charset="-78"/>
                        </a:rPr>
                        <a:t>11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پاکروان (1392) </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تحلیلی از حسابداري ارزش منصفانه و نقش آن با بحران مالي اخير</a:t>
                      </a:r>
                      <a:r>
                        <a:rPr lang="ar-SA" sz="1400" spc="-100" dirty="0">
                          <a:effectLst/>
                          <a:latin typeface="Times New Roman" panose="02020603050405020304" pitchFamily="18" charset="0"/>
                          <a:ea typeface="Times New Roman" panose="02020603050405020304" pitchFamily="18" charset="0"/>
                          <a:cs typeface="B Lotus" panose="00000400000000000000" pitchFamily="2" charset="-78"/>
                        </a:rPr>
                        <a:t> </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1893870956"/>
                  </a:ext>
                </a:extLst>
              </a:tr>
              <a:tr h="596624">
                <a:tc>
                  <a:txBody>
                    <a:bodyPr/>
                    <a:lstStyle/>
                    <a:p>
                      <a:pPr algn="ctr" rtl="1">
                        <a:lnSpc>
                          <a:spcPct val="115000"/>
                        </a:lnSpc>
                        <a:spcAft>
                          <a:spcPts val="0"/>
                        </a:spcAft>
                      </a:pPr>
                      <a:r>
                        <a:rPr lang="fa-IR" sz="1100" dirty="0">
                          <a:effectLst/>
                          <a:latin typeface="Calibri" panose="020F0502020204030204" pitchFamily="34" charset="0"/>
                          <a:ea typeface="Calibri" panose="020F0502020204030204" pitchFamily="34" charset="0"/>
                          <a:cs typeface="B Lotus" panose="00000400000000000000" pitchFamily="2" charset="-78"/>
                        </a:rPr>
                        <a:t>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تاری وردی و داغانی (1389</a:t>
                      </a:r>
                      <a:r>
                        <a:rPr lang="ar-SA" sz="1400" spc="-100" dirty="0">
                          <a:effectLst/>
                          <a:latin typeface="Times New Roman" panose="02020603050405020304" pitchFamily="18" charset="0"/>
                          <a:ea typeface="Times New Roman" panose="02020603050405020304" pitchFamily="18" charset="0"/>
                          <a:cs typeface="B Lotus" panose="00000400000000000000" pitchFamily="2" charset="-78"/>
                        </a:rPr>
                        <a:t>) </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just"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روش‌های سود باقی‌مانده، جريان نقد تنزيل شده و تعديل سود در تعيين ارزش منصفانه شركت در ‏بازار سرمايه</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2614947274"/>
                  </a:ext>
                </a:extLst>
              </a:tr>
            </a:tbl>
          </a:graphicData>
        </a:graphic>
      </p:graphicFrame>
    </p:spTree>
    <p:extLst>
      <p:ext uri="{BB962C8B-B14F-4D97-AF65-F5344CB8AC3E}">
        <p14:creationId xmlns:p14="http://schemas.microsoft.com/office/powerpoint/2010/main" val="167544804"/>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3378" y="862237"/>
            <a:ext cx="10434916" cy="470467"/>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fa-IR" sz="2400" dirty="0">
                <a:cs typeface="B Titr" panose="00000700000000000000" pitchFamily="2" charset="-78"/>
              </a:rPr>
              <a:t>پیشینه پژوهش در خارج از ایران</a:t>
            </a:r>
          </a:p>
        </p:txBody>
      </p:sp>
      <p:grpSp>
        <p:nvGrpSpPr>
          <p:cNvPr id="42" name="Group 25"/>
          <p:cNvGrpSpPr/>
          <p:nvPr/>
        </p:nvGrpSpPr>
        <p:grpSpPr>
          <a:xfrm>
            <a:off x="806825" y="-105190"/>
            <a:ext cx="10434916" cy="950307"/>
            <a:chOff x="357158" y="357166"/>
            <a:chExt cx="8501122" cy="796023"/>
          </a:xfrm>
        </p:grpSpPr>
        <p:grpSp>
          <p:nvGrpSpPr>
            <p:cNvPr id="43" name="Group 42"/>
            <p:cNvGrpSpPr/>
            <p:nvPr/>
          </p:nvGrpSpPr>
          <p:grpSpPr>
            <a:xfrm>
              <a:off x="357158" y="357166"/>
              <a:ext cx="8501122" cy="714380"/>
              <a:chOff x="285720" y="928670"/>
              <a:chExt cx="8501122" cy="714380"/>
            </a:xfrm>
          </p:grpSpPr>
          <p:sp>
            <p:nvSpPr>
              <p:cNvPr id="45" name="Rounded Rectangle 44">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6" name="Rounded Rectangle 45">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7" name="Rounded Rectangle 46">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8" name="Rounded Rectangle 47">
                <a:hlinkClick r:id="rId6" action="ppaction://hlinksldjump"/>
              </p:cNvPr>
              <p:cNvSpPr/>
              <p:nvPr/>
            </p:nvSpPr>
            <p:spPr>
              <a:xfrm>
                <a:off x="5429256"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9" name="Rounded Rectangle 48">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50" name="Straight Connector 49"/>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44" name="Straight Connector 43"/>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31539801"/>
              </p:ext>
            </p:extLst>
          </p:nvPr>
        </p:nvGraphicFramePr>
        <p:xfrm>
          <a:off x="793378" y="1600432"/>
          <a:ext cx="10167914" cy="4897111"/>
        </p:xfrm>
        <a:graphic>
          <a:graphicData uri="http://schemas.openxmlformats.org/drawingml/2006/table">
            <a:tbl>
              <a:tblPr rtl="1" firstRow="1" firstCol="1" bandRow="1">
                <a:tableStyleId>{2A488322-F2BA-4B5B-9748-0D474271808F}</a:tableStyleId>
              </a:tblPr>
              <a:tblGrid>
                <a:gridCol w="1295693">
                  <a:extLst>
                    <a:ext uri="{9D8B030D-6E8A-4147-A177-3AD203B41FA5}">
                      <a16:colId xmlns:a16="http://schemas.microsoft.com/office/drawing/2014/main" val="4176184636"/>
                    </a:ext>
                  </a:extLst>
                </a:gridCol>
                <a:gridCol w="2479188">
                  <a:extLst>
                    <a:ext uri="{9D8B030D-6E8A-4147-A177-3AD203B41FA5}">
                      <a16:colId xmlns:a16="http://schemas.microsoft.com/office/drawing/2014/main" val="2063586794"/>
                    </a:ext>
                  </a:extLst>
                </a:gridCol>
                <a:gridCol w="6393033">
                  <a:extLst>
                    <a:ext uri="{9D8B030D-6E8A-4147-A177-3AD203B41FA5}">
                      <a16:colId xmlns:a16="http://schemas.microsoft.com/office/drawing/2014/main" val="325463684"/>
                    </a:ext>
                  </a:extLst>
                </a:gridCol>
              </a:tblGrid>
              <a:tr h="331399">
                <a:tc>
                  <a:txBody>
                    <a:bodyPr/>
                    <a:lstStyle/>
                    <a:p>
                      <a:pPr algn="ctr" rtl="1">
                        <a:lnSpc>
                          <a:spcPct val="115000"/>
                        </a:lnSpc>
                        <a:spcAft>
                          <a:spcPts val="0"/>
                        </a:spcAft>
                      </a:pPr>
                      <a:endParaRPr lang="en-US" sz="180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15000"/>
                        </a:lnSpc>
                        <a:spcAft>
                          <a:spcPts val="0"/>
                        </a:spcAft>
                      </a:pPr>
                      <a:r>
                        <a:rPr lang="ar-SA" sz="1400" dirty="0">
                          <a:solidFill>
                            <a:schemeClr val="tx1"/>
                          </a:solidFill>
                          <a:effectLst/>
                          <a:cs typeface="B Zar" panose="00000400000000000000" pitchFamily="2" charset="-78"/>
                        </a:rPr>
                        <a:t>پژوهشگران (سال)</a:t>
                      </a:r>
                      <a:endParaRPr lang="en-US" sz="180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15000"/>
                        </a:lnSpc>
                        <a:spcAft>
                          <a:spcPts val="0"/>
                        </a:spcAft>
                      </a:pPr>
                      <a:r>
                        <a:rPr lang="ar-SA" sz="1400" dirty="0">
                          <a:solidFill>
                            <a:schemeClr val="tx1"/>
                          </a:solidFill>
                          <a:effectLst/>
                          <a:cs typeface="B Zar" panose="00000400000000000000" pitchFamily="2" charset="-78"/>
                        </a:rPr>
                        <a:t>موضوع</a:t>
                      </a:r>
                      <a:endParaRPr lang="en-US" sz="1800" dirty="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extLst>
                  <a:ext uri="{0D108BD9-81ED-4DB2-BD59-A6C34878D82A}">
                    <a16:rowId xmlns:a16="http://schemas.microsoft.com/office/drawing/2014/main" val="3311797035"/>
                  </a:ext>
                </a:extLst>
              </a:tr>
              <a:tr h="457375">
                <a:tc>
                  <a:txBody>
                    <a:bodyPr/>
                    <a:lstStyle/>
                    <a:p>
                      <a:pPr algn="ctr" rtl="1">
                        <a:lnSpc>
                          <a:spcPct val="115000"/>
                        </a:lnSpc>
                        <a:spcAft>
                          <a:spcPts val="0"/>
                        </a:spcAft>
                      </a:pPr>
                      <a:r>
                        <a:rPr lang="ar-SA" sz="1100" dirty="0">
                          <a:effectLst/>
                          <a:latin typeface="Calibri" panose="020F0502020204030204" pitchFamily="34" charset="0"/>
                          <a:ea typeface="Calibri" panose="020F0502020204030204" pitchFamily="34" charset="0"/>
                          <a:cs typeface="B Lotus" panose="00000400000000000000" pitchFamily="2" charset="-78"/>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بارث، لندزمن (2018</a:t>
                      </a:r>
                      <a:r>
                        <a:rPr lang="ar-SA" sz="1400" spc="-100" dirty="0">
                          <a:effectLst/>
                          <a:latin typeface="Times New Roman" panose="02020603050405020304" pitchFamily="18" charset="0"/>
                          <a:ea typeface="Times New Roman" panose="02020603050405020304" pitchFamily="18" charset="0"/>
                          <a:cs typeface="B Lotus" panose="00000400000000000000" pitchFamily="2" charset="-78"/>
                        </a:rPr>
                        <a:t>)</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سود ناشی از حسابداری ارزش منصفانه برای ارزیابی ارزش شرکت</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3198878971"/>
                  </a:ext>
                </a:extLst>
              </a:tr>
              <a:tr h="457375">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بولی و گراهام (2018</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بررسی مسیر پیچیده حسابداری ارزش منصفانه در چین با رویکرد تحلیل تحول اجتماعی</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4207603297"/>
                  </a:ext>
                </a:extLst>
              </a:tr>
              <a:tr h="365955">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هیتزمن و هوانگ (2018)</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کیفیت اطلاعات داخلی و حساسیت سرمایه گذاری به قیمت های بازار و سود های حسابداری</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1752694463"/>
                  </a:ext>
                </a:extLst>
              </a:tr>
              <a:tr h="457375">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هانلی و همکاران (2018)</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برآوردهای استراتژیک از ارزشهای منصفانه دارایی</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1084434643"/>
                  </a:ext>
                </a:extLst>
              </a:tr>
              <a:tr h="457375">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وانگ و ژانگ  (2017)،</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حسابداری ارزش منصفانه و ساختار بدهی شرکت</a:t>
                      </a:r>
                      <a:r>
                        <a:rPr lang="ar-SA" sz="1400" spc="-100" dirty="0">
                          <a:effectLst/>
                          <a:latin typeface="Times New Roman" panose="02020603050405020304" pitchFamily="18" charset="0"/>
                          <a:ea typeface="Times New Roman" panose="02020603050405020304" pitchFamily="18" charset="0"/>
                          <a:cs typeface="B Lotus" panose="00000400000000000000" pitchFamily="2" charset="-78"/>
                        </a:rPr>
                        <a:t> </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10216942"/>
                  </a:ext>
                </a:extLst>
              </a:tr>
              <a:tr h="457375">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یائو و همکاران  (2015)</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بررسی حسابداری ارزش منصفانه دارایی‌های غیرجاری و هزینه‌های حسابرسی در شرکت‌های استرالیا</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1895727293"/>
                  </a:ext>
                </a:extLst>
              </a:tr>
              <a:tr h="686062">
                <a:tc>
                  <a:txBody>
                    <a:bodyPr/>
                    <a:lstStyle/>
                    <a:p>
                      <a:pPr algn="ctr" rtl="1">
                        <a:lnSpc>
                          <a:spcPct val="115000"/>
                        </a:lnSpc>
                        <a:spcAft>
                          <a:spcPts val="0"/>
                        </a:spcAft>
                      </a:pPr>
                      <a:r>
                        <a:rPr lang="ar-SA" sz="1100">
                          <a:effectLst/>
                          <a:latin typeface="Calibri" panose="020F0502020204030204" pitchFamily="34" charset="0"/>
                          <a:ea typeface="Calibri" panose="020F0502020204030204" pitchFamily="34" charset="0"/>
                          <a:cs typeface="B Lotus" panose="00000400000000000000" pitchFamily="2" charset="-78"/>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فارگر و ژانگ (2014)</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بررسی تغییراتی در اندازه‌گیری ارزش منصفانه: پیامدهای آن بر سود حسابداری</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1152488229"/>
                  </a:ext>
                </a:extLst>
              </a:tr>
              <a:tr h="114344">
                <a:tc>
                  <a:txBody>
                    <a:bodyPr/>
                    <a:lstStyle/>
                    <a:p>
                      <a:pPr algn="ctr" rtl="1">
                        <a:lnSpc>
                          <a:spcPct val="115000"/>
                        </a:lnSpc>
                        <a:spcAft>
                          <a:spcPts val="0"/>
                        </a:spcAft>
                      </a:pPr>
                      <a:r>
                        <a:rPr lang="ar-SA" sz="1100" dirty="0">
                          <a:effectLst/>
                          <a:latin typeface="Calibri" panose="020F0502020204030204" pitchFamily="34" charset="0"/>
                          <a:ea typeface="Calibri" panose="020F0502020204030204" pitchFamily="34" charset="0"/>
                          <a:cs typeface="B Lotus" panose="00000400000000000000" pitchFamily="2" charset="-78"/>
                        </a:rPr>
                        <a:t>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گارسیا و یوروسیویک ( 2013)</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رابطه بین پارازیت (معامله گران نقد، شوک های سرمایه گذاری) و انباشتگی اطلاعات در بازارهای مالی</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8314873"/>
                  </a:ext>
                </a:extLst>
              </a:tr>
              <a:tr h="0">
                <a:tc>
                  <a:txBody>
                    <a:bodyPr/>
                    <a:lstStyle/>
                    <a:p>
                      <a:pPr algn="ctr" rtl="1">
                        <a:lnSpc>
                          <a:spcPct val="115000"/>
                        </a:lnSpc>
                        <a:spcAft>
                          <a:spcPts val="0"/>
                        </a:spcAft>
                      </a:pPr>
                      <a:r>
                        <a:rPr lang="fa-IR" sz="1100" dirty="0">
                          <a:effectLst/>
                          <a:latin typeface="Calibri" panose="020F0502020204030204" pitchFamily="34" charset="0"/>
                          <a:ea typeface="Calibri" panose="020F0502020204030204" pitchFamily="34" charset="0"/>
                          <a:cs typeface="Arial" panose="020B0604020202020204" pitchFamily="34" charset="0"/>
                        </a:rPr>
                        <a:t>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لیائو و همکاران (2013)</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عدم تقارن اطلاعات، حسابداری ارزش منصفانه در طول بحران مالی</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885924260"/>
                  </a:ext>
                </a:extLst>
              </a:tr>
              <a:tr h="0">
                <a:tc>
                  <a:txBody>
                    <a:bodyPr/>
                    <a:lstStyle/>
                    <a:p>
                      <a:pPr algn="ctr" rtl="1">
                        <a:lnSpc>
                          <a:spcPct val="115000"/>
                        </a:lnSpc>
                        <a:spcAft>
                          <a:spcPts val="0"/>
                        </a:spcAft>
                      </a:pPr>
                      <a:r>
                        <a:rPr lang="fa-IR" sz="1100" dirty="0">
                          <a:effectLst/>
                          <a:latin typeface="Calibri" panose="020F0502020204030204" pitchFamily="34" charset="0"/>
                          <a:ea typeface="Calibri" panose="020F0502020204030204" pitchFamily="34" charset="0"/>
                          <a:cs typeface="Arial" panose="020B0604020202020204" pitchFamily="34" charset="0"/>
                        </a:rPr>
                        <a:t>10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اسکینر (2008)</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مفاهیم حسابداری ارزش منصفانه در ارتباط با صرفه های حسابداری سرقفلی</a:t>
                      </a:r>
                      <a:r>
                        <a:rPr lang="ar-SA" sz="1400" spc="-100" dirty="0">
                          <a:effectLst/>
                          <a:latin typeface="Times New Roman" panose="02020603050405020304" pitchFamily="18" charset="0"/>
                          <a:ea typeface="Times New Roman" panose="02020603050405020304" pitchFamily="18" charset="0"/>
                          <a:cs typeface="B Lotus" panose="00000400000000000000" pitchFamily="2" charset="-78"/>
                        </a:rPr>
                        <a:t> </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1440783670"/>
                  </a:ext>
                </a:extLst>
              </a:tr>
              <a:tr h="96393">
                <a:tc>
                  <a:txBody>
                    <a:bodyPr/>
                    <a:lstStyle/>
                    <a:p>
                      <a:pPr algn="ctr" rtl="1">
                        <a:lnSpc>
                          <a:spcPct val="115000"/>
                        </a:lnSpc>
                        <a:spcAft>
                          <a:spcPts val="0"/>
                        </a:spcAft>
                      </a:pPr>
                      <a:r>
                        <a:rPr lang="fa-IR" sz="1100" dirty="0">
                          <a:effectLst/>
                          <a:latin typeface="Calibri" panose="020F0502020204030204" pitchFamily="34" charset="0"/>
                          <a:ea typeface="Calibri" panose="020F0502020204030204" pitchFamily="34" charset="0"/>
                          <a:cs typeface="Arial" panose="020B0604020202020204" pitchFamily="34" charset="0"/>
                        </a:rPr>
                        <a:t>11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کوستا و  گازو (2013)</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مقایسه حسابداری ارزش منصفانه و حسابداری بهای تاریخی جهت ارایه چارچوبی برای قضاوت در بحران مالی</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1652798122"/>
                  </a:ext>
                </a:extLst>
              </a:tr>
              <a:tr h="0">
                <a:tc>
                  <a:txBody>
                    <a:bodyPr/>
                    <a:lstStyle/>
                    <a:p>
                      <a:pPr algn="ctr" rtl="1">
                        <a:lnSpc>
                          <a:spcPct val="115000"/>
                        </a:lnSpc>
                        <a:spcAft>
                          <a:spcPts val="0"/>
                        </a:spcAft>
                      </a:pPr>
                      <a:r>
                        <a:rPr lang="fa-IR" sz="1100" dirty="0">
                          <a:effectLst/>
                          <a:latin typeface="Calibri" panose="020F0502020204030204" pitchFamily="34" charset="0"/>
                          <a:ea typeface="Calibri" panose="020F0502020204030204" pitchFamily="34" charset="0"/>
                          <a:cs typeface="Arial" panose="020B0604020202020204" pitchFamily="34" charset="0"/>
                        </a:rPr>
                        <a:t>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1400">
                          <a:effectLst/>
                          <a:latin typeface="Times New Roman" panose="02020603050405020304" pitchFamily="18" charset="0"/>
                          <a:ea typeface="Times New Roman" panose="02020603050405020304" pitchFamily="18" charset="0"/>
                          <a:cs typeface="B Lotus" panose="00000400000000000000" pitchFamily="2" charset="-78"/>
                        </a:rPr>
                        <a:t>پلات و ساندر (1988)</a:t>
                      </a:r>
                      <a:endParaRPr lang="en-US" sz="140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tc>
                  <a:txBody>
                    <a:bodyPr/>
                    <a:lstStyle/>
                    <a:p>
                      <a:pPr algn="r" rtl="1">
                        <a:lnSpc>
                          <a:spcPct val="115000"/>
                        </a:lnSpc>
                        <a:spcAft>
                          <a:spcPts val="0"/>
                        </a:spcAft>
                      </a:pPr>
                      <a:r>
                        <a:rPr lang="ar-SA" sz="1400" dirty="0">
                          <a:effectLst/>
                          <a:latin typeface="Times New Roman" panose="02020603050405020304" pitchFamily="18" charset="0"/>
                          <a:ea typeface="Times New Roman" panose="02020603050405020304" pitchFamily="18" charset="0"/>
                          <a:cs typeface="B Lotus" panose="00000400000000000000" pitchFamily="2" charset="-78"/>
                        </a:rPr>
                        <a:t>انتظارات منطقی و انباشتگی اطلاعات مختلف در بازارهای اوراق بهادار</a:t>
                      </a:r>
                      <a:endParaRPr lang="en-US" sz="14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68580" marR="68580" marT="0" marB="0"/>
                </a:tc>
                <a:extLst>
                  <a:ext uri="{0D108BD9-81ED-4DB2-BD59-A6C34878D82A}">
                    <a16:rowId xmlns:a16="http://schemas.microsoft.com/office/drawing/2014/main" val="2756743083"/>
                  </a:ext>
                </a:extLst>
              </a:tr>
            </a:tbl>
          </a:graphicData>
        </a:graphic>
      </p:graphicFrame>
    </p:spTree>
    <p:extLst>
      <p:ext uri="{BB962C8B-B14F-4D97-AF65-F5344CB8AC3E}">
        <p14:creationId xmlns:p14="http://schemas.microsoft.com/office/powerpoint/2010/main" val="1883655528"/>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25" y="1371781"/>
            <a:ext cx="10388504" cy="470467"/>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fa-IR" sz="2400" dirty="0" err="1">
                <a:cs typeface="B Titr" panose="00000700000000000000" pitchFamily="2" charset="-78"/>
              </a:rPr>
              <a:t>فرضیه‌های</a:t>
            </a:r>
            <a:r>
              <a:rPr lang="fa-IR" sz="2400" dirty="0">
                <a:cs typeface="B Titr" panose="00000700000000000000" pitchFamily="2" charset="-78"/>
              </a:rPr>
              <a:t> تحقیق</a:t>
            </a:r>
          </a:p>
        </p:txBody>
      </p:sp>
      <p:sp>
        <p:nvSpPr>
          <p:cNvPr id="13" name="Content Placeholder 12"/>
          <p:cNvSpPr>
            <a:spLocks noGrp="1"/>
          </p:cNvSpPr>
          <p:nvPr>
            <p:ph idx="1"/>
          </p:nvPr>
        </p:nvSpPr>
        <p:spPr>
          <a:xfrm>
            <a:off x="806825" y="2092038"/>
            <a:ext cx="10388504" cy="4283004"/>
          </a:xfrm>
        </p:spPr>
        <p:txBody>
          <a:bodyPr>
            <a:noAutofit/>
          </a:bodyPr>
          <a:lstStyle/>
          <a:p>
            <a:r>
              <a:rPr lang="fa-IR" dirty="0">
                <a:cs typeface="B Lotus" panose="00000400000000000000" pitchFamily="2" charset="-78"/>
              </a:rPr>
              <a:t>برای آزمودن اینکه آیا اطلاعات حسابداری گزارش شده در سیستم حسابداری مبتنی بر بهای تمام شده تاریخی در مقایسه با سیستم حسابداری مبتنی بر ارزش بازار، بهتر می تواند با انباشتگی اطلاعات در بازار همسو باشد یا خیر؟ دو فرضیه به شرح زیر ارایه و آزمون می شود. </a:t>
            </a:r>
            <a:endParaRPr lang="en-US" dirty="0">
              <a:cs typeface="B Lotus" panose="00000400000000000000" pitchFamily="2" charset="-78"/>
            </a:endParaRPr>
          </a:p>
          <a:p>
            <a:r>
              <a:rPr lang="en-US" b="1" dirty="0">
                <a:cs typeface="B Lotus" panose="00000400000000000000" pitchFamily="2" charset="-78"/>
              </a:rPr>
              <a:t>H</a:t>
            </a:r>
            <a:r>
              <a:rPr lang="en-US" b="1" baseline="-25000" dirty="0">
                <a:cs typeface="B Lotus" panose="00000400000000000000" pitchFamily="2" charset="-78"/>
              </a:rPr>
              <a:t>1</a:t>
            </a:r>
            <a:r>
              <a:rPr lang="fa-IR" dirty="0">
                <a:cs typeface="B Lotus" panose="00000400000000000000" pitchFamily="2" charset="-78"/>
              </a:rPr>
              <a:t>: انباشتگی محتوای اطلاعاتی در یک سیستم حسابداری مبتنی بر بهای تاریخی در مقایسه با سیستم حسابداری مبتنی بر بازار بیشتر است.</a:t>
            </a:r>
            <a:endParaRPr lang="en-US" dirty="0">
              <a:cs typeface="B Lotus" panose="00000400000000000000" pitchFamily="2" charset="-78"/>
            </a:endParaRPr>
          </a:p>
          <a:p>
            <a:r>
              <a:rPr lang="en-US" b="1" dirty="0">
                <a:cs typeface="B Lotus" panose="00000400000000000000" pitchFamily="2" charset="-78"/>
              </a:rPr>
              <a:t>H</a:t>
            </a:r>
            <a:r>
              <a:rPr lang="en-US" b="1" baseline="-25000" dirty="0">
                <a:cs typeface="B Lotus" panose="00000400000000000000" pitchFamily="2" charset="-78"/>
              </a:rPr>
              <a:t>2</a:t>
            </a:r>
            <a:r>
              <a:rPr lang="fa-IR" dirty="0">
                <a:cs typeface="B Lotus" panose="00000400000000000000" pitchFamily="2" charset="-78"/>
              </a:rPr>
              <a:t>: ارائه اطلاعات حسابداری بر مبنای ارزش بازار مانع از بازشناسی اطلاعات بازار از اطلاعات ناشی از سیستم حسابداری مبتنی بر بهای تاریخی می‌شود.</a:t>
            </a:r>
            <a:endParaRPr lang="en-US" sz="2000"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8094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25" y="1371781"/>
            <a:ext cx="10388504" cy="470467"/>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fa-IR" sz="2400" dirty="0">
                <a:cs typeface="B Titr" panose="00000700000000000000" pitchFamily="2" charset="-78"/>
              </a:rPr>
              <a:t>قلمرو پژوهش</a:t>
            </a:r>
          </a:p>
        </p:txBody>
      </p:sp>
      <p:sp>
        <p:nvSpPr>
          <p:cNvPr id="13" name="Content Placeholder 12"/>
          <p:cNvSpPr>
            <a:spLocks noGrp="1"/>
          </p:cNvSpPr>
          <p:nvPr>
            <p:ph idx="1"/>
          </p:nvPr>
        </p:nvSpPr>
        <p:spPr>
          <a:xfrm>
            <a:off x="806825" y="2092038"/>
            <a:ext cx="10388504" cy="4446004"/>
          </a:xfrm>
        </p:spPr>
        <p:txBody>
          <a:bodyPr>
            <a:noAutofit/>
          </a:bodyPr>
          <a:lstStyle/>
          <a:p>
            <a:r>
              <a:rPr lang="ar-SA" sz="2400" b="1" dirty="0">
                <a:cs typeface="B Lotus" panose="00000400000000000000" pitchFamily="2" charset="-78"/>
              </a:rPr>
              <a:t>قلمرو مکانی</a:t>
            </a:r>
            <a:r>
              <a:rPr lang="fa-IR" sz="2400" b="1" dirty="0">
                <a:cs typeface="B Lotus" panose="00000400000000000000" pitchFamily="2" charset="-78"/>
              </a:rPr>
              <a:t>»  </a:t>
            </a:r>
            <a:r>
              <a:rPr lang="en-US" sz="2400" b="1" dirty="0">
                <a:cs typeface="B Lotus" panose="00000400000000000000" pitchFamily="2" charset="-78"/>
              </a:rPr>
              <a:t> </a:t>
            </a:r>
            <a:r>
              <a:rPr lang="ar-SA" sz="2400" dirty="0">
                <a:cs typeface="B Lotus" panose="00000400000000000000" pitchFamily="2" charset="-78"/>
              </a:rPr>
              <a:t>شرکت­های پذیرفته شده در بورس اوراق بهادار تهران</a:t>
            </a:r>
            <a:endParaRPr lang="fa-IR" sz="2400" dirty="0">
              <a:cs typeface="B Lotus" panose="00000400000000000000" pitchFamily="2" charset="-78"/>
            </a:endParaRPr>
          </a:p>
          <a:p>
            <a:endParaRPr lang="en-US" sz="2400" dirty="0">
              <a:cs typeface="B Lotus" panose="00000400000000000000" pitchFamily="2" charset="-78"/>
            </a:endParaRPr>
          </a:p>
          <a:p>
            <a:r>
              <a:rPr lang="ar-SA" sz="2400" b="1" dirty="0">
                <a:cs typeface="B Lotus" panose="00000400000000000000" pitchFamily="2" charset="-78"/>
              </a:rPr>
              <a:t>قلمرو زمانی</a:t>
            </a:r>
            <a:r>
              <a:rPr lang="fa-IR" sz="2400" b="1" dirty="0">
                <a:cs typeface="B Lotus" panose="00000400000000000000" pitchFamily="2" charset="-78"/>
              </a:rPr>
              <a:t> » </a:t>
            </a:r>
            <a:r>
              <a:rPr lang="fa-IR" sz="2400" dirty="0">
                <a:solidFill>
                  <a:srgbClr val="FF0000"/>
                </a:solidFill>
                <a:cs typeface="B Lotus" panose="00000400000000000000" pitchFamily="2" charset="-78"/>
              </a:rPr>
              <a:t>سال </a:t>
            </a:r>
            <a:r>
              <a:rPr lang="fa-IR" dirty="0">
                <a:cs typeface="B Lotus" panose="00000400000000000000" pitchFamily="2" charset="-78"/>
              </a:rPr>
              <a:t>1390 تا 1396 </a:t>
            </a:r>
            <a:endParaRPr lang="en-US" sz="2400" dirty="0">
              <a:cs typeface="B Lotus" panose="00000400000000000000" pitchFamily="2" charset="-78"/>
            </a:endParaRPr>
          </a:p>
          <a:p>
            <a:r>
              <a:rPr lang="ar-SA" sz="2400" b="1" dirty="0">
                <a:cs typeface="B Lotus" panose="00000400000000000000" pitchFamily="2" charset="-78"/>
              </a:rPr>
              <a:t>قلمرو موضوعی</a:t>
            </a:r>
            <a:r>
              <a:rPr lang="fa-IR" sz="2400" b="1" dirty="0">
                <a:cs typeface="B Lotus" panose="00000400000000000000" pitchFamily="2" charset="-78"/>
              </a:rPr>
              <a:t>» </a:t>
            </a:r>
            <a:r>
              <a:rPr lang="fa-IR" dirty="0">
                <a:cs typeface="B Lotus" panose="00000400000000000000" pitchFamily="2" charset="-78"/>
              </a:rPr>
              <a:t>در حوزه رفتار سودهای حسابداری طی سالهای متوالی، مهمترین عوامل موثر بر قیمت سهام و بازده انباشته سهام شرکتهای پذیرفته شده در بورس اوراق بهادار تهران با استفاده از رویکرد داده های پانلی می باشد. </a:t>
            </a:r>
            <a:endParaRPr lang="en-US"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94517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a:xfrm>
            <a:off x="853237" y="1350663"/>
            <a:ext cx="10388504" cy="47046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2400" dirty="0">
                <a:cs typeface="B Titr" panose="00000700000000000000" pitchFamily="2" charset="-78"/>
              </a:rPr>
              <a:t>روشهای نمونه گیری</a:t>
            </a:r>
          </a:p>
        </p:txBody>
      </p:sp>
      <p:sp>
        <p:nvSpPr>
          <p:cNvPr id="21506" name="Rectangle 2"/>
          <p:cNvSpPr>
            <a:spLocks noChangeArrowheads="1"/>
          </p:cNvSpPr>
          <p:nvPr/>
        </p:nvSpPr>
        <p:spPr bwMode="auto">
          <a:xfrm>
            <a:off x="300675" y="2067276"/>
            <a:ext cx="1106424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fa-IR" sz="2000" b="1" dirty="0">
                <a:latin typeface="Calibri" pitchFamily="34" charset="0"/>
                <a:ea typeface="Calibri" pitchFamily="34" charset="0"/>
                <a:cs typeface="B Lotus" panose="00000400000000000000" pitchFamily="2" charset="-78"/>
              </a:rPr>
              <a:t> </a:t>
            </a:r>
            <a:r>
              <a:rPr lang="fa-IR" sz="2000" dirty="0">
                <a:cs typeface="B Lotus" panose="00000400000000000000" pitchFamily="2" charset="-78"/>
              </a:rPr>
              <a:t>تعداد نمونه به روش نمونه گیری غربالگری و پس از اعمال محدودیت هاي زیر تعیین شده است :</a:t>
            </a:r>
            <a:endParaRPr lang="en-US" sz="2000" dirty="0">
              <a:cs typeface="B Lotus" panose="00000400000000000000" pitchFamily="2" charset="-78"/>
            </a:endParaRPr>
          </a:p>
          <a:p>
            <a:pPr algn="r" rtl="1"/>
            <a:r>
              <a:rPr lang="fa-IR" sz="2000" dirty="0">
                <a:cs typeface="B Lotus" panose="00000400000000000000" pitchFamily="2" charset="-78"/>
              </a:rPr>
              <a:t>  </a:t>
            </a:r>
            <a:endParaRPr lang="en-US" sz="2000" dirty="0">
              <a:cs typeface="B Lotus" panose="00000400000000000000" pitchFamily="2" charset="-78"/>
            </a:endParaRPr>
          </a:p>
          <a:p>
            <a:pPr algn="r" rtl="1"/>
            <a:r>
              <a:rPr lang="fa-IR" sz="2000" dirty="0">
                <a:cs typeface="B Lotus" panose="00000400000000000000" pitchFamily="2" charset="-78"/>
              </a:rPr>
              <a:t>1- طی دوره مورد مطالعه (1390 تا 1396) عضو بورس اوراق بهادار تهران بوده باشند</a:t>
            </a:r>
            <a:endParaRPr lang="en-US" sz="2000" dirty="0">
              <a:cs typeface="B Lotus" panose="00000400000000000000" pitchFamily="2" charset="-78"/>
            </a:endParaRPr>
          </a:p>
          <a:p>
            <a:pPr algn="r" rtl="1"/>
            <a:r>
              <a:rPr lang="fa-IR" sz="2000" dirty="0">
                <a:cs typeface="B Lotus" panose="00000400000000000000" pitchFamily="2" charset="-78"/>
              </a:rPr>
              <a:t>2- برخی از شرکت های پذیرفته شده در بورس شامل بانک ها، موسسات مالی، شرکت های سرمایه گذاری مالی، واسطه گرهای مالی و شرکت های هلدینگ که ساختار گزارشگری متفاوتی دارند، از نمونه حذف می شوند.</a:t>
            </a:r>
            <a:endParaRPr lang="en-US" sz="2000" dirty="0">
              <a:cs typeface="B Lotus" panose="00000400000000000000" pitchFamily="2" charset="-78"/>
            </a:endParaRPr>
          </a:p>
          <a:p>
            <a:pPr algn="r" rtl="1"/>
            <a:r>
              <a:rPr lang="fa-IR" sz="2000" dirty="0">
                <a:cs typeface="B Lotus" panose="00000400000000000000" pitchFamily="2" charset="-78"/>
              </a:rPr>
              <a:t>3-به لحاظ افزايش قابليت مقايسه، سال مالي آن‌ها منتهي به پايان اسفندماه باشد</a:t>
            </a:r>
            <a:endParaRPr lang="en-US" sz="2000" dirty="0">
              <a:cs typeface="B Lotus" panose="00000400000000000000" pitchFamily="2" charset="-78"/>
            </a:endParaRPr>
          </a:p>
          <a:p>
            <a:pPr algn="r" rtl="1"/>
            <a:r>
              <a:rPr lang="fa-IR" sz="2000" dirty="0">
                <a:cs typeface="B Lotus" panose="00000400000000000000" pitchFamily="2" charset="-78"/>
              </a:rPr>
              <a:t>4- در طي دوره مورد بررسي (1390 لغايت 1396) تغيير سال مالي نداشته باشد</a:t>
            </a:r>
            <a:endParaRPr lang="en-US" sz="2000" dirty="0">
              <a:cs typeface="B Lotus" panose="00000400000000000000" pitchFamily="2" charset="-78"/>
            </a:endParaRPr>
          </a:p>
          <a:p>
            <a:pPr algn="r" rtl="1"/>
            <a:r>
              <a:rPr lang="fa-IR" sz="2000" dirty="0">
                <a:cs typeface="B Lotus" panose="00000400000000000000" pitchFamily="2" charset="-78"/>
              </a:rPr>
              <a:t>5- اطلاعات و داده‌های آن‌ها برای دوره زمانی موردنظر به بورس ارائه شده باشد و در دسترس باشند. </a:t>
            </a:r>
            <a:endParaRPr lang="en-US" sz="2000" dirty="0">
              <a:cs typeface="B Lotus" panose="00000400000000000000" pitchFamily="2" charset="-78"/>
            </a:endParaRPr>
          </a:p>
          <a:p>
            <a:pPr algn="r" rtl="1"/>
            <a:r>
              <a:rPr lang="fa-IR" sz="2000" dirty="0">
                <a:cs typeface="B Lotus" panose="00000400000000000000" pitchFamily="2" charset="-78"/>
              </a:rPr>
              <a:t>6- ‌ در طی سال های مورد مطالعه توقف معاملات سهام آنها بیش از 4 ماه نداشته باشند. </a:t>
            </a:r>
            <a:endParaRPr lang="en-US" sz="2000" dirty="0">
              <a:cs typeface="B Lotus" panose="00000400000000000000" pitchFamily="2" charset="-78"/>
            </a:endParaRPr>
          </a:p>
          <a:p>
            <a:pPr algn="r" rtl="1"/>
            <a:r>
              <a:rPr lang="fa-IR" sz="2000" dirty="0">
                <a:cs typeface="B Lotus" panose="00000400000000000000" pitchFamily="2" charset="-78"/>
              </a:rPr>
              <a:t>7- برای جلوگیری از تاثیر مشاهدات استثنایی و غیر عادی 0.5% از مشاهدات بالا و پایین از نمونه ها حذف شده اند. </a:t>
            </a:r>
            <a:endParaRPr lang="en-US" sz="2000" dirty="0">
              <a:cs typeface="B Lotus" panose="00000400000000000000" pitchFamily="2" charset="-78"/>
            </a:endParaRPr>
          </a:p>
          <a:p>
            <a:pPr lvl="0" algn="r" rtl="1"/>
            <a:endParaRPr lang="en-US" sz="2000" dirty="0">
              <a:cs typeface="B Lotus" panose="00000400000000000000" pitchFamily="2" charset="-78"/>
            </a:endParaRPr>
          </a:p>
          <a:p>
            <a:pPr algn="r" rtl="1"/>
            <a:r>
              <a:rPr lang="fa-IR" sz="2000" dirty="0">
                <a:solidFill>
                  <a:srgbClr val="FF0000"/>
                </a:solidFill>
                <a:cs typeface="B Lotus" panose="00000400000000000000" pitchFamily="2" charset="-78"/>
              </a:rPr>
              <a:t>لذا با در نظر گرفتن موارد فوق، تعداد </a:t>
            </a:r>
            <a:r>
              <a:rPr lang="fa-IR" sz="2000" dirty="0">
                <a:cs typeface="B Lotus" panose="00000400000000000000" pitchFamily="2" charset="-78"/>
              </a:rPr>
              <a:t>تعداد مشاهدات تحقیق حاضر 1092 سال-شرکت است. این مشاهدات ناشی از ترکیب داده های 156 شرکت پذیرفته شده در بورس اوراق بهادار تهران، به عنوان نمونه آماری در طول 7 سال (1390 تا 1396) در مدل های (1) و (2) مورد آزمون قرار گرفت</a:t>
            </a:r>
            <a:r>
              <a:rPr lang="fa-IR" sz="2000" dirty="0">
                <a:solidFill>
                  <a:srgbClr val="FF0000"/>
                </a:solidFill>
                <a:cs typeface="B Lotus" panose="00000400000000000000" pitchFamily="2" charset="-78"/>
              </a:rPr>
              <a:t>. </a:t>
            </a:r>
            <a:endParaRPr lang="en-US" sz="2000" b="1" dirty="0">
              <a:solidFill>
                <a:srgbClr val="FF0000"/>
              </a:solidFill>
              <a:latin typeface="Calibri" pitchFamily="34" charset="0"/>
              <a:ea typeface="Calibri" pitchFamily="34" charset="0"/>
              <a:cs typeface="B Lotus" panose="00000400000000000000" pitchFamily="2" charset="-78"/>
            </a:endParaRPr>
          </a:p>
        </p:txBody>
      </p:sp>
      <p:sp>
        <p:nvSpPr>
          <p:cNvPr id="27650" name="Rectangle 2"/>
          <p:cNvSpPr>
            <a:spLocks noChangeArrowheads="1"/>
          </p:cNvSpPr>
          <p:nvPr/>
        </p:nvSpPr>
        <p:spPr bwMode="auto">
          <a:xfrm>
            <a:off x="1" y="36400"/>
            <a:ext cx="184731" cy="38440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854"/>
          </a:p>
        </p:txBody>
      </p:sp>
      <p:sp>
        <p:nvSpPr>
          <p:cNvPr id="27651" name="Rectangle 3"/>
          <p:cNvSpPr>
            <a:spLocks noChangeArrowheads="1"/>
          </p:cNvSpPr>
          <p:nvPr/>
        </p:nvSpPr>
        <p:spPr bwMode="auto">
          <a:xfrm>
            <a:off x="1" y="1231321"/>
            <a:ext cx="184731" cy="3758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359" fontAlgn="base">
              <a:spcBef>
                <a:spcPct val="0"/>
              </a:spcBef>
              <a:spcAft>
                <a:spcPct val="0"/>
              </a:spcAft>
            </a:pPr>
            <a:endParaRPr lang="en-US" sz="1799">
              <a:latin typeface="Arial" pitchFamily="34" charset="0"/>
              <a:cs typeface="Arial" pitchFamily="34" charset="0"/>
            </a:endParaRPr>
          </a:p>
        </p:txBody>
      </p:sp>
      <p:grpSp>
        <p:nvGrpSpPr>
          <p:cNvPr id="24" name="Group 25"/>
          <p:cNvGrpSpPr/>
          <p:nvPr/>
        </p:nvGrpSpPr>
        <p:grpSpPr>
          <a:xfrm>
            <a:off x="806825" y="213476"/>
            <a:ext cx="10434916" cy="950307"/>
            <a:chOff x="357158" y="357166"/>
            <a:chExt cx="8501122" cy="796023"/>
          </a:xfrm>
        </p:grpSpPr>
        <p:grpSp>
          <p:nvGrpSpPr>
            <p:cNvPr id="25" name="Group 24"/>
            <p:cNvGrpSpPr/>
            <p:nvPr/>
          </p:nvGrpSpPr>
          <p:grpSpPr>
            <a:xfrm>
              <a:off x="357158" y="357166"/>
              <a:ext cx="8501122" cy="714380"/>
              <a:chOff x="285720" y="928670"/>
              <a:chExt cx="8501122" cy="714380"/>
            </a:xfrm>
          </p:grpSpPr>
          <p:sp>
            <p:nvSpPr>
              <p:cNvPr id="27" name="Rounded Rectangle 26">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2"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3"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4"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1" name="Rounded Rectangle 30">
                <a:hlinkClick r:id="rId5"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6"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2" name="Rounded Rectangle 31">
                <a:hlinkClick r:id="rId2" action="ppaction://hlinksldjump"/>
              </p:cNvPr>
              <p:cNvSpPr/>
              <p:nvPr/>
            </p:nvSpPr>
            <p:spPr>
              <a:xfrm>
                <a:off x="3714744"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7"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7"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3" name="Straight Connector 32"/>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6" name="Straight Connector 25"/>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351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a:xfrm>
            <a:off x="853237" y="1350663"/>
            <a:ext cx="10388504" cy="47046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2400" dirty="0">
                <a:cs typeface="B Titr" panose="00000700000000000000" pitchFamily="2" charset="-78"/>
              </a:rPr>
              <a:t>مدل های تحقیق</a:t>
            </a:r>
          </a:p>
        </p:txBody>
      </p:sp>
      <mc:AlternateContent xmlns:mc="http://schemas.openxmlformats.org/markup-compatibility/2006" xmlns:a14="http://schemas.microsoft.com/office/drawing/2010/main">
        <mc:Choice Requires="a14">
          <p:sp>
            <p:nvSpPr>
              <p:cNvPr id="21506" name="Rectangle 2"/>
              <p:cNvSpPr>
                <a:spLocks noChangeArrowheads="1"/>
              </p:cNvSpPr>
              <p:nvPr/>
            </p:nvSpPr>
            <p:spPr bwMode="auto">
              <a:xfrm>
                <a:off x="853237" y="2831733"/>
                <a:ext cx="11064240" cy="3127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359" rtl="1" fontAlgn="base">
                  <a:lnSpc>
                    <a:spcPct val="150000"/>
                  </a:lnSpc>
                  <a:spcBef>
                    <a:spcPct val="0"/>
                  </a:spcBef>
                  <a:spcAft>
                    <a:spcPct val="0"/>
                  </a:spcAft>
                  <a:buFont typeface="Wingdings" pitchFamily="2" charset="2"/>
                  <a:buChar char="Ø"/>
                </a:pPr>
                <a:r>
                  <a:rPr lang="fa-IR" sz="2400" b="1" dirty="0">
                    <a:latin typeface="Calibri" pitchFamily="34" charset="0"/>
                    <a:ea typeface="Calibri" pitchFamily="34" charset="0"/>
                    <a:cs typeface="B Lotus" panose="00000400000000000000" pitchFamily="2" charset="-78"/>
                  </a:rPr>
                  <a:t>جهت آزمون فرضیه ها مدلهای زیر طراحی شده است:</a:t>
                </a:r>
              </a:p>
              <a:p>
                <a:pPr algn="r" rtl="1"/>
                <a:r>
                  <a:rPr lang="fa-IR" dirty="0">
                    <a:cs typeface="B Lotus" panose="00000400000000000000" pitchFamily="2" charset="-78"/>
                  </a:rPr>
                  <a:t> </a:t>
                </a:r>
                <a:r>
                  <a:rPr lang="fa-IR" b="1" i="1" dirty="0">
                    <a:cs typeface="B Lotus" panose="00000400000000000000" pitchFamily="2" charset="-78"/>
                  </a:rPr>
                  <a:t>مدل (1) </a:t>
                </a:r>
                <a:r>
                  <a:rPr lang="fa-IR" dirty="0">
                    <a:cs typeface="B Lotus" panose="00000400000000000000" pitchFamily="2" charset="-78"/>
                  </a:rPr>
                  <a:t>رابطه بین قیمت سهام و متغیرهای مستقل (بازده حسابداری مبتنی بر بهای تمام شده، بازده مازاد غیرحسابداری، میزان حجم معامله) مورد ازمون قرار می گیرد. </a:t>
                </a:r>
                <a:endParaRPr lang="en-US" dirty="0">
                  <a:cs typeface="B Lotus" panose="00000400000000000000" pitchFamily="2" charset="-78"/>
                </a:endParaRPr>
              </a:p>
              <a:p>
                <a:pPr algn="ctr" rtl="1"/>
                <a:r>
                  <a:rPr lang="fa-IR" dirty="0">
                    <a:cs typeface="B Lotus" panose="00000400000000000000" pitchFamily="2" charset="-78"/>
                  </a:rPr>
                  <a:t>مدل (1)          </a:t>
                </a:r>
                <a14:m>
                  <m:oMath xmlns:m="http://schemas.openxmlformats.org/officeDocument/2006/math">
                    <m:r>
                      <a:rPr lang="fa-IR"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0</m:t>
                        </m:r>
                      </m:sub>
                      <m:sup>
                        <m:r>
                          <a:rPr lang="en-US" i="1">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1</m:t>
                        </m:r>
                      </m:sub>
                      <m:sup>
                        <m:r>
                          <a:rPr lang="en-US" i="1">
                            <a:latin typeface="Cambria Math" panose="02040503050406030204" pitchFamily="18" charset="0"/>
                          </a:rPr>
                          <m:t>𝑡</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𝑉</m:t>
                            </m:r>
                          </m:e>
                        </m:acc>
                      </m:e>
                      <m:sub>
                        <m:r>
                          <a:rPr lang="en-US" i="1">
                            <a:latin typeface="Cambria Math" panose="02040503050406030204" pitchFamily="18" charset="0"/>
                          </a:rPr>
                          <m:t>𝑇</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2</m:t>
                        </m:r>
                      </m:sub>
                      <m:sup>
                        <m:r>
                          <a:rPr lang="en-US" i="1">
                            <a:latin typeface="Cambria Math" panose="02040503050406030204" pitchFamily="18" charset="0"/>
                          </a:rPr>
                          <m:t>𝑡</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𝜀</m:t>
                            </m:r>
                          </m:e>
                        </m:acc>
                      </m:e>
                      <m:sub>
                        <m:r>
                          <a:rPr lang="en-US" i="1">
                            <a:latin typeface="Cambria Math" panose="02040503050406030204" pitchFamily="18" charset="0"/>
                          </a:rPr>
                          <m:t>𝐸</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sup>
                    </m:sSup>
                    <m:acc>
                      <m:accPr>
                        <m:chr m:val="̃"/>
                        <m:ctrlPr>
                          <a:rPr lang="en-US" i="1">
                            <a:latin typeface="Cambria Math" panose="02040503050406030204" pitchFamily="18" charset="0"/>
                          </a:rPr>
                        </m:ctrlPr>
                      </m:accPr>
                      <m:e>
                        <m:r>
                          <a:rPr lang="en-US" i="1">
                            <a:latin typeface="Cambria Math" panose="02040503050406030204" pitchFamily="18" charset="0"/>
                          </a:rPr>
                          <m:t>𝑧</m:t>
                        </m:r>
                      </m:e>
                    </m:acc>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3</m:t>
                        </m:r>
                      </m:sub>
                      <m:sup>
                        <m:r>
                          <a:rPr lang="en-US" i="1">
                            <a:latin typeface="Cambria Math" panose="02040503050406030204" pitchFamily="18" charset="0"/>
                          </a:rPr>
                          <m:t>𝑡</m:t>
                        </m:r>
                      </m:sup>
                    </m:sSubSup>
                    <m:r>
                      <a:rPr lang="en-US" i="1">
                        <a:latin typeface="Cambria Math" panose="02040503050406030204" pitchFamily="18" charset="0"/>
                      </a:rPr>
                      <m:t>𝑠𝑖𝑧𝑒</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4</m:t>
                        </m:r>
                      </m:sub>
                      <m:sup>
                        <m:r>
                          <a:rPr lang="en-US" i="1">
                            <a:latin typeface="Cambria Math" panose="02040503050406030204" pitchFamily="18" charset="0"/>
                          </a:rPr>
                          <m:t>𝑡</m:t>
                        </m:r>
                      </m:sup>
                    </m:sSubSup>
                    <m:r>
                      <a:rPr lang="en-US" i="1">
                        <a:latin typeface="Cambria Math" panose="02040503050406030204" pitchFamily="18" charset="0"/>
                      </a:rPr>
                      <m:t> </m:t>
                    </m:r>
                    <m:r>
                      <a:rPr lang="en-US" i="1">
                        <a:latin typeface="Cambria Math" panose="02040503050406030204" pitchFamily="18" charset="0"/>
                      </a:rPr>
                      <m:t>𝑅𝑂𝐸</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5</m:t>
                        </m:r>
                      </m:sub>
                      <m:sup>
                        <m:r>
                          <a:rPr lang="en-US" i="1">
                            <a:latin typeface="Cambria Math" panose="02040503050406030204" pitchFamily="18" charset="0"/>
                          </a:rPr>
                          <m:t>𝑡</m:t>
                        </m:r>
                      </m:sup>
                    </m:sSubSup>
                    <m:r>
                      <a:rPr lang="en-US" i="1">
                        <a:latin typeface="Cambria Math" panose="02040503050406030204" pitchFamily="18" charset="0"/>
                      </a:rPr>
                      <m:t> </m:t>
                    </m:r>
                    <m:r>
                      <a:rPr lang="en-US" i="1">
                        <a:latin typeface="Cambria Math" panose="02040503050406030204" pitchFamily="18" charset="0"/>
                      </a:rPr>
                      <m:t>𝑀𝐵</m:t>
                    </m:r>
                  </m:oMath>
                </a14:m>
                <a:r>
                  <a:rPr lang="en-US" dirty="0">
                    <a:cs typeface="B Lotus" panose="00000400000000000000" pitchFamily="2" charset="-78"/>
                  </a:rPr>
                  <a:t> </a:t>
                </a:r>
                <a:r>
                  <a:rPr lang="fa-IR" dirty="0">
                    <a:cs typeface="B Lotus" panose="00000400000000000000" pitchFamily="2" charset="-78"/>
                  </a:rPr>
                  <a:t>      </a:t>
                </a:r>
                <a:endParaRPr lang="en-US" dirty="0">
                  <a:cs typeface="B Lotus" panose="00000400000000000000" pitchFamily="2" charset="-78"/>
                </a:endParaRPr>
              </a:p>
              <a:p>
                <a:pPr algn="r" rtl="1"/>
                <a:r>
                  <a:rPr lang="fa-IR" b="1" i="1" dirty="0">
                    <a:cs typeface="B Lotus" panose="00000400000000000000" pitchFamily="2" charset="-78"/>
                  </a:rPr>
                  <a:t>مدل (2)</a:t>
                </a:r>
                <a:r>
                  <a:rPr lang="fa-IR" dirty="0">
                    <a:cs typeface="B Lotus" panose="00000400000000000000" pitchFamily="2" charset="-78"/>
                  </a:rPr>
                  <a:t> رابطه بین قیمت سهام و متغیرهای مستقل (بازده در سیستم حسابداری مبتنی بر ارزش بازار، میزان حجم معامله) را در سیستم حسابداری مبتنی بر ارزش بازار مورد آزمون قرار می دهد.    </a:t>
                </a:r>
                <a:endParaRPr lang="en-US" dirty="0">
                  <a:cs typeface="B Lotus" panose="00000400000000000000" pitchFamily="2" charset="-78"/>
                </a:endParaRPr>
              </a:p>
              <a:p>
                <a:pPr algn="r" rtl="1"/>
                <a:r>
                  <a:rPr lang="fa-IR" dirty="0">
                    <a:cs typeface="B Lotus" panose="00000400000000000000" pitchFamily="2" charset="-78"/>
                  </a:rPr>
                  <a:t> </a:t>
                </a:r>
                <a:endParaRPr lang="en-US" dirty="0">
                  <a:cs typeface="B Lotus" panose="00000400000000000000" pitchFamily="2" charset="-78"/>
                </a:endParaRPr>
              </a:p>
              <a:p>
                <a:pPr algn="ctr" rtl="1"/>
                <a:r>
                  <a:rPr lang="fa-IR" dirty="0">
                    <a:cs typeface="B Lotus" panose="00000400000000000000" pitchFamily="2" charset="-78"/>
                  </a:rPr>
                  <a:t>مدل (2)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0</m:t>
                        </m:r>
                      </m:sub>
                      <m:sup>
                        <m:r>
                          <a:rPr lang="en-US" i="1">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1</m:t>
                        </m:r>
                      </m:sub>
                      <m:sup>
                        <m:r>
                          <a:rPr lang="en-US" i="1">
                            <a:latin typeface="Cambria Math" panose="02040503050406030204" pitchFamily="18" charset="0"/>
                          </a:rPr>
                          <m:t>𝑡</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𝑉</m:t>
                            </m:r>
                          </m:e>
                        </m:acc>
                      </m:e>
                      <m:sub>
                        <m:r>
                          <a:rPr lang="en-US" i="1">
                            <a:latin typeface="Cambria Math" panose="02040503050406030204" pitchFamily="18" charset="0"/>
                          </a:rPr>
                          <m:t>𝑀</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sup>
                    </m:sSup>
                    <m:acc>
                      <m:accPr>
                        <m:chr m:val="̃"/>
                        <m:ctrlPr>
                          <a:rPr lang="en-US" i="1">
                            <a:latin typeface="Cambria Math" panose="02040503050406030204" pitchFamily="18" charset="0"/>
                          </a:rPr>
                        </m:ctrlPr>
                      </m:accPr>
                      <m:e>
                        <m:r>
                          <a:rPr lang="en-US" i="1">
                            <a:latin typeface="Cambria Math" panose="02040503050406030204" pitchFamily="18" charset="0"/>
                          </a:rPr>
                          <m:t>𝑧</m:t>
                        </m:r>
                      </m:e>
                    </m:acc>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3</m:t>
                        </m:r>
                      </m:sub>
                      <m:sup>
                        <m:r>
                          <a:rPr lang="en-US" i="1">
                            <a:latin typeface="Cambria Math" panose="02040503050406030204" pitchFamily="18" charset="0"/>
                          </a:rPr>
                          <m:t>𝑡</m:t>
                        </m:r>
                      </m:sup>
                    </m:sSubSup>
                    <m:r>
                      <a:rPr lang="en-US" i="1">
                        <a:latin typeface="Cambria Math" panose="02040503050406030204" pitchFamily="18" charset="0"/>
                      </a:rPr>
                      <m:t>𝑠𝑖𝑧𝑒</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4</m:t>
                        </m:r>
                      </m:sub>
                      <m:sup>
                        <m:r>
                          <a:rPr lang="en-US" i="1">
                            <a:latin typeface="Cambria Math" panose="02040503050406030204" pitchFamily="18" charset="0"/>
                          </a:rPr>
                          <m:t>𝑡</m:t>
                        </m:r>
                      </m:sup>
                    </m:sSubSup>
                    <m:r>
                      <a:rPr lang="en-US" i="1">
                        <a:latin typeface="Cambria Math" panose="02040503050406030204" pitchFamily="18" charset="0"/>
                      </a:rPr>
                      <m:t> </m:t>
                    </m:r>
                    <m:r>
                      <a:rPr lang="en-US" i="1">
                        <a:latin typeface="Cambria Math" panose="02040503050406030204" pitchFamily="18" charset="0"/>
                      </a:rPr>
                      <m:t>𝑅𝑂𝐸</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5</m:t>
                        </m:r>
                      </m:sub>
                      <m:sup>
                        <m:r>
                          <a:rPr lang="en-US" i="1">
                            <a:latin typeface="Cambria Math" panose="02040503050406030204" pitchFamily="18" charset="0"/>
                          </a:rPr>
                          <m:t>𝑡</m:t>
                        </m:r>
                      </m:sup>
                    </m:sSubSup>
                    <m:r>
                      <a:rPr lang="en-US" i="1">
                        <a:latin typeface="Cambria Math" panose="02040503050406030204" pitchFamily="18" charset="0"/>
                      </a:rPr>
                      <m:t> </m:t>
                    </m:r>
                    <m:r>
                      <a:rPr lang="en-US" i="1">
                        <a:latin typeface="Cambria Math" panose="02040503050406030204" pitchFamily="18" charset="0"/>
                      </a:rPr>
                      <m:t>𝑀𝐵</m:t>
                    </m:r>
                  </m:oMath>
                </a14:m>
                <a:endParaRPr lang="en-US" dirty="0">
                  <a:cs typeface="B Lotus" panose="00000400000000000000" pitchFamily="2" charset="-78"/>
                </a:endParaRPr>
              </a:p>
              <a:p>
                <a:pPr algn="r" rtl="1"/>
                <a:endParaRPr lang="en-US" sz="1600" dirty="0">
                  <a:cs typeface="B Lotus" panose="00000400000000000000" pitchFamily="2" charset="-78"/>
                </a:endParaRPr>
              </a:p>
              <a:p>
                <a:pPr rtl="1"/>
                <a:r>
                  <a:rPr lang="fa-IR" b="1" dirty="0">
                    <a:cs typeface="B Lotus" panose="00000400000000000000" pitchFamily="2" charset="-78"/>
                  </a:rPr>
                  <a:t> </a:t>
                </a:r>
                <a:endParaRPr lang="en-US" b="1" dirty="0">
                  <a:cs typeface="B Lotus" panose="00000400000000000000" pitchFamily="2" charset="-78"/>
                </a:endParaRPr>
              </a:p>
            </p:txBody>
          </p:sp>
        </mc:Choice>
        <mc:Fallback xmlns="">
          <p:sp>
            <p:nvSpPr>
              <p:cNvPr id="21506" name="Rectangle 2"/>
              <p:cNvSpPr>
                <a:spLocks noRot="1" noChangeAspect="1" noMove="1" noResize="1" noEditPoints="1" noAdjustHandles="1" noChangeArrowheads="1" noChangeShapeType="1" noTextEdit="1"/>
              </p:cNvSpPr>
              <p:nvPr/>
            </p:nvSpPr>
            <p:spPr bwMode="auto">
              <a:xfrm>
                <a:off x="853237" y="2831733"/>
                <a:ext cx="11064240" cy="3127651"/>
              </a:xfrm>
              <a:prstGeom prst="rect">
                <a:avLst/>
              </a:prstGeom>
              <a:blipFill>
                <a:blip r:embed="rId2"/>
                <a:stretch>
                  <a:fillRect l="-882" r="-771" b="-2534"/>
                </a:stretch>
              </a:blipFill>
              <a:ln w="9525">
                <a:noFill/>
                <a:miter lim="800000"/>
                <a:headEnd/>
                <a:tailEnd/>
              </a:ln>
              <a:effectLst/>
            </p:spPr>
            <p:txBody>
              <a:bodyPr/>
              <a:lstStyle/>
              <a:p>
                <a:r>
                  <a:rPr lang="fa-IR">
                    <a:noFill/>
                  </a:rPr>
                  <a:t> </a:t>
                </a:r>
              </a:p>
            </p:txBody>
          </p:sp>
        </mc:Fallback>
      </mc:AlternateContent>
      <p:sp>
        <p:nvSpPr>
          <p:cNvPr id="27650" name="Rectangle 2"/>
          <p:cNvSpPr>
            <a:spLocks noChangeArrowheads="1"/>
          </p:cNvSpPr>
          <p:nvPr/>
        </p:nvSpPr>
        <p:spPr bwMode="auto">
          <a:xfrm>
            <a:off x="1" y="36400"/>
            <a:ext cx="184731" cy="38440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854"/>
          </a:p>
        </p:txBody>
      </p:sp>
      <p:sp>
        <p:nvSpPr>
          <p:cNvPr id="27651" name="Rectangle 3"/>
          <p:cNvSpPr>
            <a:spLocks noChangeArrowheads="1"/>
          </p:cNvSpPr>
          <p:nvPr/>
        </p:nvSpPr>
        <p:spPr bwMode="auto">
          <a:xfrm>
            <a:off x="1" y="1231321"/>
            <a:ext cx="184731" cy="3758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359" fontAlgn="base">
              <a:spcBef>
                <a:spcPct val="0"/>
              </a:spcBef>
              <a:spcAft>
                <a:spcPct val="0"/>
              </a:spcAft>
            </a:pPr>
            <a:endParaRPr lang="en-US" sz="1799">
              <a:latin typeface="Arial" pitchFamily="34" charset="0"/>
              <a:cs typeface="Arial" pitchFamily="34" charset="0"/>
            </a:endParaRPr>
          </a:p>
        </p:txBody>
      </p:sp>
      <p:grpSp>
        <p:nvGrpSpPr>
          <p:cNvPr id="34" name="Group 25"/>
          <p:cNvGrpSpPr/>
          <p:nvPr/>
        </p:nvGrpSpPr>
        <p:grpSpPr>
          <a:xfrm>
            <a:off x="806825" y="213476"/>
            <a:ext cx="10434916" cy="950307"/>
            <a:chOff x="357158" y="357166"/>
            <a:chExt cx="8501122" cy="796023"/>
          </a:xfrm>
        </p:grpSpPr>
        <p:grpSp>
          <p:nvGrpSpPr>
            <p:cNvPr id="35" name="Group 34"/>
            <p:cNvGrpSpPr/>
            <p:nvPr/>
          </p:nvGrpSpPr>
          <p:grpSpPr>
            <a:xfrm>
              <a:off x="357158" y="357166"/>
              <a:ext cx="8501122" cy="714380"/>
              <a:chOff x="285720" y="928670"/>
              <a:chExt cx="8501122" cy="714380"/>
            </a:xfrm>
          </p:grpSpPr>
          <p:sp>
            <p:nvSpPr>
              <p:cNvPr id="37" name="Rounded Rectangle 36">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8" name="Rounded Rectangle 37">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9" name="Rounded Rectangle 38">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0" name="Rounded Rectangle 39">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1" name="Rounded Rectangle 40">
                <a:hlinkClick r:id="rId3" action="ppaction://hlinksldjump"/>
              </p:cNvPr>
              <p:cNvSpPr/>
              <p:nvPr/>
            </p:nvSpPr>
            <p:spPr>
              <a:xfrm>
                <a:off x="3714744"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42" name="Straight Connector 41"/>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36" name="Straight Connector 35"/>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6445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25" y="1371781"/>
            <a:ext cx="10388504" cy="470467"/>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fa-IR" sz="2800" b="1" dirty="0">
                <a:cs typeface="B Zar" panose="00000400000000000000" pitchFamily="2" charset="-78"/>
              </a:rPr>
              <a:t>تعریف متغیر ها</a:t>
            </a:r>
          </a:p>
        </p:txBody>
      </p:sp>
      <p:grpSp>
        <p:nvGrpSpPr>
          <p:cNvPr id="15" name="Group 25"/>
          <p:cNvGrpSpPr/>
          <p:nvPr/>
        </p:nvGrpSpPr>
        <p:grpSpPr>
          <a:xfrm>
            <a:off x="806825" y="213476"/>
            <a:ext cx="10434916" cy="950307"/>
            <a:chOff x="357158" y="357166"/>
            <a:chExt cx="8501122" cy="796023"/>
          </a:xfrm>
        </p:grpSpPr>
        <p:grpSp>
          <p:nvGrpSpPr>
            <p:cNvPr id="16" name="Group 15"/>
            <p:cNvGrpSpPr/>
            <p:nvPr/>
          </p:nvGrpSpPr>
          <p:grpSpPr>
            <a:xfrm>
              <a:off x="357158" y="357166"/>
              <a:ext cx="8501122" cy="714380"/>
              <a:chOff x="285720" y="928670"/>
              <a:chExt cx="8501122" cy="714380"/>
            </a:xfrm>
          </p:grpSpPr>
          <p:sp>
            <p:nvSpPr>
              <p:cNvPr id="18" name="Rounded Rectangle 17">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19" name="Rounded Rectangle 18">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0" name="Rounded Rectangle 19">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1" name="Rounded Rectangle 20">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2" name="Rounded Rectangle 21">
                <a:hlinkClick r:id="rId3" action="ppaction://hlinksldjump"/>
              </p:cNvPr>
              <p:cNvSpPr/>
              <p:nvPr/>
            </p:nvSpPr>
            <p:spPr>
              <a:xfrm>
                <a:off x="3714744"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روش ‌شناسی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23" name="Straight Connector 22"/>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17" name="Straight Connector 16"/>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16</a:t>
            </a:fld>
            <a:endParaRPr lang="en-US" dirty="0"/>
          </a:p>
        </p:txBody>
      </p:sp>
      <mc:AlternateContent xmlns:mc="http://schemas.openxmlformats.org/markup-compatibility/2006" xmlns:a14="http://schemas.microsoft.com/office/drawing/2010/main">
        <mc:Choice Requires="a14">
          <p:graphicFrame>
            <p:nvGraphicFramePr>
              <p:cNvPr id="8" name="Content Placeholder 7"/>
              <p:cNvGraphicFramePr>
                <a:graphicFrameLocks noGrp="1"/>
              </p:cNvGraphicFramePr>
              <p:nvPr>
                <p:ph idx="1"/>
                <p:extLst>
                  <p:ext uri="{D42A27DB-BD31-4B8C-83A1-F6EECF244321}">
                    <p14:modId xmlns:p14="http://schemas.microsoft.com/office/powerpoint/2010/main" val="392869787"/>
                  </p:ext>
                </p:extLst>
              </p:nvPr>
            </p:nvGraphicFramePr>
            <p:xfrm>
              <a:off x="580617" y="2314462"/>
              <a:ext cx="10709927" cy="3216782"/>
            </p:xfrm>
            <a:graphic>
              <a:graphicData uri="http://schemas.openxmlformats.org/drawingml/2006/table">
                <a:tbl>
                  <a:tblPr firstRow="1" firstCol="1" bandRow="1">
                    <a:tableStyleId>{7E9639D4-E3E2-4D34-9284-5A2195B3D0D7}</a:tableStyleId>
                  </a:tblPr>
                  <a:tblGrid>
                    <a:gridCol w="9610305">
                      <a:extLst>
                        <a:ext uri="{9D8B030D-6E8A-4147-A177-3AD203B41FA5}">
                          <a16:colId xmlns:a16="http://schemas.microsoft.com/office/drawing/2014/main" val="3753389467"/>
                        </a:ext>
                      </a:extLst>
                    </a:gridCol>
                    <a:gridCol w="1099622">
                      <a:extLst>
                        <a:ext uri="{9D8B030D-6E8A-4147-A177-3AD203B41FA5}">
                          <a16:colId xmlns:a16="http://schemas.microsoft.com/office/drawing/2014/main" val="2357160181"/>
                        </a:ext>
                      </a:extLst>
                    </a:gridCol>
                  </a:tblGrid>
                  <a:tr h="224883">
                    <a:tc>
                      <a:txBody>
                        <a:bodyPr/>
                        <a:lstStyle/>
                        <a:p>
                          <a:pPr algn="ctr" rtl="1">
                            <a:lnSpc>
                              <a:spcPct val="107000"/>
                            </a:lnSpc>
                            <a:spcAft>
                              <a:spcPts val="0"/>
                            </a:spcAft>
                          </a:pPr>
                          <a:r>
                            <a:rPr lang="fa-IR" sz="1200" dirty="0">
                              <a:effectLst/>
                              <a:cs typeface="B Lotus" panose="00000400000000000000" pitchFamily="2" charset="-78"/>
                            </a:rPr>
                            <a:t>توضیحات</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ctr" rtl="1">
                            <a:lnSpc>
                              <a:spcPct val="107000"/>
                            </a:lnSpc>
                            <a:spcAft>
                              <a:spcPts val="0"/>
                            </a:spcAft>
                          </a:pPr>
                          <a:r>
                            <a:rPr lang="fa-IR" sz="1200">
                              <a:effectLst/>
                              <a:cs typeface="B Lotus" panose="00000400000000000000" pitchFamily="2" charset="-78"/>
                            </a:rPr>
                            <a:t>متغیر</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375567179"/>
                      </a:ext>
                    </a:extLst>
                  </a:tr>
                  <a:tr h="360874">
                    <a:tc>
                      <a:txBody>
                        <a:bodyPr/>
                        <a:lstStyle/>
                        <a:p>
                          <a:pPr algn="just"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بازده  کل که همان بازده مبتنی بر ارزش بازار برای شرکت</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1799" i="1" kern="1200" smtClean="0">
                                        <a:solidFill>
                                          <a:schemeClr val="tx1"/>
                                        </a:solidFill>
                                        <a:effectLst/>
                                        <a:latin typeface="Cambria Math" panose="02040503050406030204" pitchFamily="18" charset="0"/>
                                        <a:ea typeface="+mn-ea"/>
                                        <a:cs typeface="+mn-cs"/>
                                      </a:rPr>
                                    </m:ctrlPr>
                                  </m:sSubPr>
                                  <m:e>
                                    <m:r>
                                      <a:rPr lang="en-US" sz="1799" i="1" kern="1200">
                                        <a:solidFill>
                                          <a:schemeClr val="tx1"/>
                                        </a:solidFill>
                                        <a:effectLst/>
                                        <a:latin typeface="Cambria Math" panose="02040503050406030204" pitchFamily="18" charset="0"/>
                                        <a:ea typeface="+mn-ea"/>
                                        <a:cs typeface="+mn-cs"/>
                                      </a:rPr>
                                      <m:t>𝑉</m:t>
                                    </m:r>
                                  </m:e>
                                  <m:sub>
                                    <m:r>
                                      <a:rPr lang="en-US" sz="1799" i="1" kern="1200">
                                        <a:solidFill>
                                          <a:schemeClr val="tx1"/>
                                        </a:solidFill>
                                        <a:effectLst/>
                                        <a:latin typeface="Cambria Math" panose="02040503050406030204" pitchFamily="18" charset="0"/>
                                        <a:ea typeface="+mn-ea"/>
                                        <a:cs typeface="+mn-cs"/>
                                      </a:rPr>
                                      <m:t>𝑀</m:t>
                                    </m:r>
                                    <m:r>
                                      <a:rPr lang="en-US" sz="1799" i="1" kern="1200">
                                        <a:solidFill>
                                          <a:schemeClr val="tx1"/>
                                        </a:solidFill>
                                        <a:effectLst/>
                                        <a:latin typeface="Cambria Math" panose="02040503050406030204" pitchFamily="18" charset="0"/>
                                        <a:ea typeface="+mn-ea"/>
                                        <a:cs typeface="+mn-cs"/>
                                      </a:rPr>
                                      <m:t>,</m:t>
                                    </m:r>
                                    <m:r>
                                      <a:rPr lang="en-US" sz="1799" i="1" kern="1200">
                                        <a:solidFill>
                                          <a:schemeClr val="tx1"/>
                                        </a:solidFill>
                                        <a:effectLst/>
                                        <a:latin typeface="Cambria Math" panose="02040503050406030204" pitchFamily="18" charset="0"/>
                                        <a:ea typeface="+mn-ea"/>
                                        <a:cs typeface="+mn-cs"/>
                                      </a:rPr>
                                      <m:t>𝑖</m:t>
                                    </m:r>
                                  </m:sub>
                                </m:sSub>
                              </m:oMath>
                            </m:oMathPara>
                          </a14:m>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1271713667"/>
                      </a:ext>
                    </a:extLst>
                  </a:tr>
                  <a:tr h="179482">
                    <a:tc>
                      <a:txBody>
                        <a:bodyPr/>
                        <a:lstStyle/>
                        <a:p>
                          <a:pPr indent="-635" algn="r" rtl="1">
                            <a:lnSpc>
                              <a:spcPct val="107000"/>
                            </a:lnSpc>
                            <a:spcAft>
                              <a:spcPts val="0"/>
                            </a:spcAft>
                          </a:pPr>
                          <a:r>
                            <a:rPr lang="fa-IR" sz="1400" dirty="0">
                              <a:effectLst/>
                              <a:latin typeface="Calibri" panose="020F0502020204030204" pitchFamily="34" charset="0"/>
                              <a:ea typeface="Calibri" panose="020F0502020204030204" pitchFamily="34" charset="0"/>
                              <a:cs typeface="B Lotus" panose="00000400000000000000" pitchFamily="2" charset="-78"/>
                            </a:rPr>
                            <a:t> </a:t>
                          </a:r>
                          <a:r>
                            <a:rPr lang="fa-IR" sz="1799" b="1" kern="1200" dirty="0">
                              <a:solidFill>
                                <a:schemeClr val="tx1"/>
                              </a:solidFill>
                              <a:effectLst/>
                              <a:latin typeface="+mn-lt"/>
                              <a:ea typeface="+mn-ea"/>
                              <a:cs typeface="B Lotus" panose="00000400000000000000" pitchFamily="2" charset="-78"/>
                            </a:rPr>
                            <a:t>ارزش بازار سهم در دوره </a:t>
                          </a:r>
                          <a:r>
                            <a:rPr lang="en-US" sz="1799" b="1" kern="1200" dirty="0">
                              <a:solidFill>
                                <a:schemeClr val="tx1"/>
                              </a:solidFill>
                              <a:effectLst/>
                              <a:latin typeface="+mn-lt"/>
                              <a:ea typeface="+mn-ea"/>
                              <a:cs typeface="B Lotus" panose="00000400000000000000" pitchFamily="2" charset="-78"/>
                            </a:rPr>
                            <a:t>t</a:t>
                          </a:r>
                          <a:r>
                            <a:rPr lang="fa-IR" sz="1799" b="1" kern="1200" dirty="0">
                              <a:solidFill>
                                <a:schemeClr val="tx1"/>
                              </a:solidFill>
                              <a:effectLst/>
                              <a:latin typeface="+mn-lt"/>
                              <a:ea typeface="+mn-ea"/>
                              <a:cs typeface="B Lotus" panose="00000400000000000000" pitchFamily="2" charset="-78"/>
                            </a:rPr>
                            <a:t> برای شرکت </a:t>
                          </a:r>
                          <a:r>
                            <a:rPr lang="en-US" sz="1799" b="1" i="1" kern="1200" dirty="0" err="1">
                              <a:solidFill>
                                <a:schemeClr val="tx1"/>
                              </a:solidFill>
                              <a:effectLst/>
                              <a:latin typeface="+mn-lt"/>
                              <a:ea typeface="+mn-ea"/>
                              <a:cs typeface="B Lotus" panose="00000400000000000000" pitchFamily="2" charset="-78"/>
                            </a:rPr>
                            <a:t>i</a:t>
                          </a:r>
                          <a:r>
                            <a:rPr lang="en-US" sz="1799" b="1" kern="1200" dirty="0">
                              <a:solidFill>
                                <a:schemeClr val="tx1"/>
                              </a:solidFill>
                              <a:effectLst/>
                              <a:latin typeface="+mn-lt"/>
                              <a:ea typeface="+mn-ea"/>
                              <a:cs typeface="B Lotus" panose="00000400000000000000" pitchFamily="2" charset="-78"/>
                            </a:rPr>
                            <a:t>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1799" i="1" kern="1200" smtClean="0">
                                        <a:solidFill>
                                          <a:schemeClr val="tx1"/>
                                        </a:solidFill>
                                        <a:effectLst/>
                                        <a:latin typeface="Cambria Math" panose="02040503050406030204" pitchFamily="18" charset="0"/>
                                        <a:ea typeface="+mn-ea"/>
                                        <a:cs typeface="+mn-cs"/>
                                      </a:rPr>
                                    </m:ctrlPr>
                                  </m:sSubPr>
                                  <m:e>
                                    <m:r>
                                      <a:rPr lang="en-US" sz="1799" i="1" kern="1200">
                                        <a:solidFill>
                                          <a:schemeClr val="tx1"/>
                                        </a:solidFill>
                                        <a:effectLst/>
                                        <a:latin typeface="Cambria Math" panose="02040503050406030204" pitchFamily="18" charset="0"/>
                                        <a:ea typeface="+mn-ea"/>
                                        <a:cs typeface="+mn-cs"/>
                                      </a:rPr>
                                      <m:t>𝑃</m:t>
                                    </m:r>
                                  </m:e>
                                  <m:sub>
                                    <m:r>
                                      <a:rPr lang="en-US" sz="1799" i="1" kern="1200">
                                        <a:solidFill>
                                          <a:schemeClr val="tx1"/>
                                        </a:solidFill>
                                        <a:effectLst/>
                                        <a:latin typeface="Cambria Math" panose="02040503050406030204" pitchFamily="18" charset="0"/>
                                        <a:ea typeface="+mn-ea"/>
                                        <a:cs typeface="+mn-cs"/>
                                      </a:rPr>
                                      <m:t>𝑡</m:t>
                                    </m:r>
                                    <m:r>
                                      <a:rPr lang="en-US" sz="1799" i="1" kern="1200">
                                        <a:solidFill>
                                          <a:schemeClr val="tx1"/>
                                        </a:solidFill>
                                        <a:effectLst/>
                                        <a:latin typeface="Cambria Math" panose="02040503050406030204" pitchFamily="18" charset="0"/>
                                        <a:ea typeface="+mn-ea"/>
                                        <a:cs typeface="+mn-cs"/>
                                      </a:rPr>
                                      <m:t>,</m:t>
                                    </m:r>
                                    <m:r>
                                      <a:rPr lang="en-US" sz="1799" i="1" kern="1200">
                                        <a:solidFill>
                                          <a:schemeClr val="tx1"/>
                                        </a:solidFill>
                                        <a:effectLst/>
                                        <a:latin typeface="Cambria Math" panose="02040503050406030204" pitchFamily="18" charset="0"/>
                                        <a:ea typeface="+mn-ea"/>
                                        <a:cs typeface="+mn-cs"/>
                                      </a:rPr>
                                      <m:t>𝑖</m:t>
                                    </m:r>
                                  </m:sub>
                                </m:sSub>
                              </m:oMath>
                            </m:oMathPara>
                          </a14:m>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176327703"/>
                      </a:ext>
                    </a:extLst>
                  </a:tr>
                  <a:tr h="173966">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ازده مبتنی بر بهای تاریخی برای شرکت </a:t>
                          </a:r>
                          <a:r>
                            <a:rPr lang="en-US" sz="1799" b="1" i="1" kern="1200" dirty="0" err="1">
                              <a:solidFill>
                                <a:schemeClr val="tx1"/>
                              </a:solidFill>
                              <a:effectLst/>
                              <a:latin typeface="+mn-lt"/>
                              <a:ea typeface="+mn-ea"/>
                              <a:cs typeface="B Lotus" panose="00000400000000000000" pitchFamily="2" charset="-78"/>
                            </a:rPr>
                            <a:t>i</a:t>
                          </a:r>
                          <a:r>
                            <a:rPr lang="en-US" sz="1799" b="1" kern="1200" dirty="0">
                              <a:solidFill>
                                <a:schemeClr val="tx1"/>
                              </a:solidFill>
                              <a:effectLst/>
                              <a:latin typeface="+mn-lt"/>
                              <a:ea typeface="+mn-ea"/>
                              <a:cs typeface="B Lotus" panose="00000400000000000000" pitchFamily="2" charset="-78"/>
                            </a:rPr>
                            <a:t>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1799" i="1" kern="1200" smtClean="0">
                                        <a:solidFill>
                                          <a:schemeClr val="tx1"/>
                                        </a:solidFill>
                                        <a:effectLst/>
                                        <a:latin typeface="Cambria Math" panose="02040503050406030204" pitchFamily="18" charset="0"/>
                                        <a:ea typeface="+mn-ea"/>
                                        <a:cs typeface="+mn-cs"/>
                                      </a:rPr>
                                    </m:ctrlPr>
                                  </m:sSubPr>
                                  <m:e>
                                    <m:r>
                                      <a:rPr lang="en-US" sz="1799" i="1" kern="1200">
                                        <a:solidFill>
                                          <a:schemeClr val="tx1"/>
                                        </a:solidFill>
                                        <a:effectLst/>
                                        <a:latin typeface="Cambria Math" panose="02040503050406030204" pitchFamily="18" charset="0"/>
                                        <a:ea typeface="+mn-ea"/>
                                        <a:cs typeface="+mn-cs"/>
                                      </a:rPr>
                                      <m:t>𝑉</m:t>
                                    </m:r>
                                  </m:e>
                                  <m:sub>
                                    <m:r>
                                      <a:rPr lang="en-US" sz="1799" i="1" kern="1200">
                                        <a:solidFill>
                                          <a:schemeClr val="tx1"/>
                                        </a:solidFill>
                                        <a:effectLst/>
                                        <a:latin typeface="Cambria Math" panose="02040503050406030204" pitchFamily="18" charset="0"/>
                                        <a:ea typeface="+mn-ea"/>
                                        <a:cs typeface="+mn-cs"/>
                                      </a:rPr>
                                      <m:t>𝑇</m:t>
                                    </m:r>
                                    <m:r>
                                      <a:rPr lang="en-US" sz="1799" i="1" kern="1200">
                                        <a:solidFill>
                                          <a:schemeClr val="tx1"/>
                                        </a:solidFill>
                                        <a:effectLst/>
                                        <a:latin typeface="Cambria Math" panose="02040503050406030204" pitchFamily="18" charset="0"/>
                                        <a:ea typeface="+mn-ea"/>
                                        <a:cs typeface="+mn-cs"/>
                                      </a:rPr>
                                      <m:t>,</m:t>
                                    </m:r>
                                    <m:r>
                                      <a:rPr lang="en-US" sz="1799" i="1" kern="1200">
                                        <a:solidFill>
                                          <a:schemeClr val="tx1"/>
                                        </a:solidFill>
                                        <a:effectLst/>
                                        <a:latin typeface="Cambria Math" panose="02040503050406030204" pitchFamily="18" charset="0"/>
                                        <a:ea typeface="+mn-ea"/>
                                        <a:cs typeface="+mn-cs"/>
                                      </a:rPr>
                                      <m:t>𝑖</m:t>
                                    </m:r>
                                  </m:sub>
                                </m:sSub>
                              </m:oMath>
                            </m:oMathPara>
                          </a14:m>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2038373869"/>
                      </a:ext>
                    </a:extLst>
                  </a:tr>
                  <a:tr h="173966">
                    <a:tc>
                      <a:txBody>
                        <a:bodyPr/>
                        <a:lstStyle/>
                        <a:p>
                          <a:pPr algn="r" rtl="1">
                            <a:lnSpc>
                              <a:spcPct val="107000"/>
                            </a:lnSpc>
                            <a:spcAft>
                              <a:spcPts val="0"/>
                            </a:spcAft>
                          </a:pPr>
                          <a14:m>
                            <m:oMath xmlns:m="http://schemas.openxmlformats.org/officeDocument/2006/math">
                              <m:sSub>
                                <m:sSubPr>
                                  <m:ctrlPr>
                                    <a:rPr lang="en-US" sz="1799" b="1" i="1" kern="1200" smtClean="0">
                                      <a:solidFill>
                                        <a:schemeClr val="tx1"/>
                                      </a:solidFill>
                                      <a:effectLst/>
                                      <a:latin typeface="Cambria Math" panose="02040503050406030204" pitchFamily="18" charset="0"/>
                                      <a:ea typeface="+mn-ea"/>
                                      <a:cs typeface="+mn-cs"/>
                                    </a:rPr>
                                  </m:ctrlPr>
                                </m:sSubPr>
                                <m:e>
                                  <m:acc>
                                    <m:accPr>
                                      <m:chr m:val="̃"/>
                                      <m:ctrlPr>
                                        <a:rPr lang="en-US" sz="1799" b="1" i="1" kern="1200">
                                          <a:solidFill>
                                            <a:schemeClr val="tx1"/>
                                          </a:solidFill>
                                          <a:effectLst/>
                                          <a:latin typeface="Cambria Math" panose="02040503050406030204" pitchFamily="18" charset="0"/>
                                          <a:ea typeface="+mn-ea"/>
                                          <a:cs typeface="+mn-cs"/>
                                        </a:rPr>
                                      </m:ctrlPr>
                                    </m:accPr>
                                    <m:e>
                                      <m:r>
                                        <m:rPr>
                                          <m:sty m:val="p"/>
                                        </m:rPr>
                                        <a:rPr lang="en-US" sz="1799" b="1" kern="1200">
                                          <a:solidFill>
                                            <a:schemeClr val="tx1"/>
                                          </a:solidFill>
                                          <a:effectLst/>
                                          <a:latin typeface="Cambria Math" panose="02040503050406030204" pitchFamily="18" charset="0"/>
                                          <a:ea typeface="+mn-ea"/>
                                          <a:cs typeface="+mn-cs"/>
                                        </a:rPr>
                                        <m:t>ε</m:t>
                                      </m:r>
                                    </m:e>
                                  </m:acc>
                                </m:e>
                                <m:sub>
                                  <m:r>
                                    <m:rPr>
                                      <m:sty m:val="p"/>
                                    </m:rPr>
                                    <a:rPr lang="en-US" sz="1799" b="1" kern="1200">
                                      <a:solidFill>
                                        <a:schemeClr val="tx1"/>
                                      </a:solidFill>
                                      <a:effectLst/>
                                      <a:latin typeface="Cambria Math" panose="02040503050406030204" pitchFamily="18" charset="0"/>
                                      <a:ea typeface="+mn-ea"/>
                                      <a:cs typeface="+mn-cs"/>
                                    </a:rPr>
                                    <m:t>E</m:t>
                                  </m:r>
                                  <m:r>
                                    <a:rPr lang="en-US" sz="1799" b="1" kern="1200">
                                      <a:solidFill>
                                        <a:schemeClr val="tx1"/>
                                      </a:solidFill>
                                      <a:effectLst/>
                                      <a:latin typeface="Cambria Math" panose="02040503050406030204" pitchFamily="18" charset="0"/>
                                      <a:ea typeface="+mn-ea"/>
                                      <a:cs typeface="+mn-cs"/>
                                    </a:rPr>
                                    <m:t>,</m:t>
                                  </m:r>
                                  <m:r>
                                    <m:rPr>
                                      <m:sty m:val="p"/>
                                    </m:rPr>
                                    <a:rPr lang="en-US" sz="1799" b="1" kern="1200">
                                      <a:solidFill>
                                        <a:schemeClr val="tx1"/>
                                      </a:solidFill>
                                      <a:effectLst/>
                                      <a:latin typeface="Cambria Math" panose="02040503050406030204" pitchFamily="18" charset="0"/>
                                      <a:ea typeface="+mn-ea"/>
                                      <a:cs typeface="+mn-cs"/>
                                    </a:rPr>
                                    <m:t>i</m:t>
                                  </m:r>
                                </m:sub>
                              </m:sSub>
                              <m:r>
                                <a:rPr lang="en-US" sz="1799" b="1" i="1" kern="1200">
                                  <a:solidFill>
                                    <a:schemeClr val="tx1"/>
                                  </a:solidFill>
                                  <a:effectLst/>
                                  <a:latin typeface="Cambria Math" panose="02040503050406030204" pitchFamily="18" charset="0"/>
                                  <a:ea typeface="+mn-ea"/>
                                  <a:cs typeface="+mn-cs"/>
                                </a:rPr>
                                <m:t>=</m:t>
                              </m:r>
                              <m:sSub>
                                <m:sSubPr>
                                  <m:ctrlPr>
                                    <a:rPr lang="en-US" sz="1799" b="1" i="1" kern="1200">
                                      <a:solidFill>
                                        <a:schemeClr val="tx1"/>
                                      </a:solidFill>
                                      <a:effectLst/>
                                      <a:latin typeface="Cambria Math" panose="02040503050406030204" pitchFamily="18" charset="0"/>
                                      <a:ea typeface="+mn-ea"/>
                                      <a:cs typeface="+mn-cs"/>
                                    </a:rPr>
                                  </m:ctrlPr>
                                </m:sSubPr>
                                <m:e>
                                  <m:r>
                                    <a:rPr lang="en-US" sz="1799" b="1" i="1" kern="1200">
                                      <a:solidFill>
                                        <a:schemeClr val="tx1"/>
                                      </a:solidFill>
                                      <a:effectLst/>
                                      <a:latin typeface="Cambria Math" panose="02040503050406030204" pitchFamily="18" charset="0"/>
                                      <a:ea typeface="+mn-ea"/>
                                      <a:cs typeface="+mn-cs"/>
                                    </a:rPr>
                                    <m:t>𝑉</m:t>
                                  </m:r>
                                </m:e>
                                <m:sub>
                                  <m:r>
                                    <a:rPr lang="en-US" sz="1799" b="1" i="1" kern="1200">
                                      <a:solidFill>
                                        <a:schemeClr val="tx1"/>
                                      </a:solidFill>
                                      <a:effectLst/>
                                      <a:latin typeface="Cambria Math" panose="02040503050406030204" pitchFamily="18" charset="0"/>
                                      <a:ea typeface="+mn-ea"/>
                                      <a:cs typeface="+mn-cs"/>
                                    </a:rPr>
                                    <m:t>𝑀</m:t>
                                  </m:r>
                                  <m:r>
                                    <a:rPr lang="en-US" sz="1799" b="1" i="1" kern="1200">
                                      <a:solidFill>
                                        <a:schemeClr val="tx1"/>
                                      </a:solidFill>
                                      <a:effectLst/>
                                      <a:latin typeface="Cambria Math" panose="02040503050406030204" pitchFamily="18" charset="0"/>
                                      <a:ea typeface="+mn-ea"/>
                                      <a:cs typeface="+mn-cs"/>
                                    </a:rPr>
                                    <m:t>,</m:t>
                                  </m:r>
                                  <m:r>
                                    <a:rPr lang="en-US" sz="1799" b="1" i="1" kern="1200">
                                      <a:solidFill>
                                        <a:schemeClr val="tx1"/>
                                      </a:solidFill>
                                      <a:effectLst/>
                                      <a:latin typeface="Cambria Math" panose="02040503050406030204" pitchFamily="18" charset="0"/>
                                      <a:ea typeface="+mn-ea"/>
                                      <a:cs typeface="+mn-cs"/>
                                    </a:rPr>
                                    <m:t>𝑖</m:t>
                                  </m:r>
                                </m:sub>
                              </m:sSub>
                              <m:r>
                                <a:rPr lang="en-US" sz="1799" b="1" i="1" kern="1200">
                                  <a:solidFill>
                                    <a:schemeClr val="tx1"/>
                                  </a:solidFill>
                                  <a:effectLst/>
                                  <a:latin typeface="Cambria Math" panose="02040503050406030204" pitchFamily="18" charset="0"/>
                                  <a:ea typeface="+mn-ea"/>
                                  <a:cs typeface="+mn-cs"/>
                                </a:rPr>
                                <m:t>−</m:t>
                              </m:r>
                              <m:sSub>
                                <m:sSubPr>
                                  <m:ctrlPr>
                                    <a:rPr lang="en-US" sz="1799" b="1" i="1" kern="1200">
                                      <a:solidFill>
                                        <a:schemeClr val="tx1"/>
                                      </a:solidFill>
                                      <a:effectLst/>
                                      <a:latin typeface="Cambria Math" panose="02040503050406030204" pitchFamily="18" charset="0"/>
                                      <a:ea typeface="+mn-ea"/>
                                      <a:cs typeface="+mn-cs"/>
                                    </a:rPr>
                                  </m:ctrlPr>
                                </m:sSubPr>
                                <m:e>
                                  <m:r>
                                    <a:rPr lang="en-US" sz="1799" b="1" i="1" kern="1200">
                                      <a:solidFill>
                                        <a:schemeClr val="tx1"/>
                                      </a:solidFill>
                                      <a:effectLst/>
                                      <a:latin typeface="Cambria Math" panose="02040503050406030204" pitchFamily="18" charset="0"/>
                                      <a:ea typeface="+mn-ea"/>
                                      <a:cs typeface="+mn-cs"/>
                                    </a:rPr>
                                    <m:t>𝑉</m:t>
                                  </m:r>
                                </m:e>
                                <m:sub>
                                  <m:r>
                                    <a:rPr lang="en-US" sz="1799" b="1" i="1" kern="1200">
                                      <a:solidFill>
                                        <a:schemeClr val="tx1"/>
                                      </a:solidFill>
                                      <a:effectLst/>
                                      <a:latin typeface="Cambria Math" panose="02040503050406030204" pitchFamily="18" charset="0"/>
                                      <a:ea typeface="+mn-ea"/>
                                      <a:cs typeface="+mn-cs"/>
                                    </a:rPr>
                                    <m:t>𝑇</m:t>
                                  </m:r>
                                  <m:r>
                                    <a:rPr lang="en-US" sz="1799" b="1" i="1" kern="1200">
                                      <a:solidFill>
                                        <a:schemeClr val="tx1"/>
                                      </a:solidFill>
                                      <a:effectLst/>
                                      <a:latin typeface="Cambria Math" panose="02040503050406030204" pitchFamily="18" charset="0"/>
                                      <a:ea typeface="+mn-ea"/>
                                      <a:cs typeface="+mn-cs"/>
                                    </a:rPr>
                                    <m:t>,</m:t>
                                  </m:r>
                                  <m:r>
                                    <a:rPr lang="en-US" sz="1799" b="1" i="1" kern="1200">
                                      <a:solidFill>
                                        <a:schemeClr val="tx1"/>
                                      </a:solidFill>
                                      <a:effectLst/>
                                      <a:latin typeface="Cambria Math" panose="02040503050406030204" pitchFamily="18" charset="0"/>
                                      <a:ea typeface="+mn-ea"/>
                                      <a:cs typeface="+mn-cs"/>
                                    </a:rPr>
                                    <m:t>𝑖</m:t>
                                  </m:r>
                                </m:sub>
                              </m:sSub>
                            </m:oMath>
                          </a14:m>
                          <a:r>
                            <a:rPr lang="fa-IR" sz="1400" dirty="0">
                              <a:effectLst/>
                              <a:latin typeface="Calibri" panose="020F0502020204030204" pitchFamily="34" charset="0"/>
                              <a:ea typeface="Calibri" panose="020F0502020204030204" pitchFamily="34" charset="0"/>
                              <a:cs typeface="B Lotus" panose="00000400000000000000" pitchFamily="2" charset="-78"/>
                            </a:rPr>
                            <a:t>   </a:t>
                          </a:r>
                          <a:r>
                            <a:rPr lang="fa-IR" sz="1799" b="1" kern="1200" dirty="0">
                              <a:solidFill>
                                <a:schemeClr val="tx1"/>
                              </a:solidFill>
                              <a:effectLst/>
                              <a:latin typeface="+mn-lt"/>
                              <a:ea typeface="+mn-ea"/>
                              <a:cs typeface="B Lotus" panose="00000400000000000000" pitchFamily="2" charset="-78"/>
                            </a:rPr>
                            <a:t>بازده  مازاد غیرحسابداری برای شرکت </a:t>
                          </a:r>
                          <a:r>
                            <a:rPr lang="en-US" sz="1799" b="1" i="1" kern="1200" dirty="0" err="1">
                              <a:solidFill>
                                <a:schemeClr val="tx1"/>
                              </a:solidFill>
                              <a:effectLst/>
                              <a:latin typeface="+mn-lt"/>
                              <a:ea typeface="+mn-ea"/>
                              <a:cs typeface="B Lotus" panose="00000400000000000000" pitchFamily="2" charset="-78"/>
                            </a:rPr>
                            <a:t>i</a:t>
                          </a:r>
                          <a:r>
                            <a:rPr lang="en-US" sz="1799" b="1" kern="1200" dirty="0">
                              <a:solidFill>
                                <a:schemeClr val="tx1"/>
                              </a:solidFill>
                              <a:effectLst/>
                              <a:latin typeface="+mn-lt"/>
                              <a:ea typeface="+mn-ea"/>
                              <a:cs typeface="B Lotus" panose="00000400000000000000" pitchFamily="2" charset="-78"/>
                            </a:rPr>
                            <a:t>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1799" i="1" kern="1200" smtClean="0">
                                        <a:solidFill>
                                          <a:schemeClr val="tx1"/>
                                        </a:solidFill>
                                        <a:effectLst/>
                                        <a:latin typeface="Cambria Math" panose="02040503050406030204" pitchFamily="18" charset="0"/>
                                        <a:ea typeface="+mn-ea"/>
                                        <a:cs typeface="+mn-cs"/>
                                      </a:rPr>
                                    </m:ctrlPr>
                                  </m:sSubPr>
                                  <m:e>
                                    <m:acc>
                                      <m:accPr>
                                        <m:chr m:val="̃"/>
                                        <m:ctrlPr>
                                          <a:rPr lang="en-US" sz="1799" i="1" kern="1200">
                                            <a:solidFill>
                                              <a:schemeClr val="tx1"/>
                                            </a:solidFill>
                                            <a:effectLst/>
                                            <a:latin typeface="Cambria Math" panose="02040503050406030204" pitchFamily="18" charset="0"/>
                                            <a:ea typeface="+mn-ea"/>
                                            <a:cs typeface="+mn-cs"/>
                                          </a:rPr>
                                        </m:ctrlPr>
                                      </m:accPr>
                                      <m:e>
                                        <m:r>
                                          <m:rPr>
                                            <m:sty m:val="p"/>
                                          </m:rPr>
                                          <a:rPr lang="en-US" sz="1799" kern="1200">
                                            <a:solidFill>
                                              <a:schemeClr val="tx1"/>
                                            </a:solidFill>
                                            <a:effectLst/>
                                            <a:latin typeface="Cambria Math" panose="02040503050406030204" pitchFamily="18" charset="0"/>
                                            <a:ea typeface="+mn-ea"/>
                                            <a:cs typeface="+mn-cs"/>
                                          </a:rPr>
                                          <m:t>ε</m:t>
                                        </m:r>
                                      </m:e>
                                    </m:acc>
                                  </m:e>
                                  <m:sub>
                                    <m:r>
                                      <m:rPr>
                                        <m:sty m:val="p"/>
                                      </m:rPr>
                                      <a:rPr lang="en-US" sz="1799" kern="1200">
                                        <a:solidFill>
                                          <a:schemeClr val="tx1"/>
                                        </a:solidFill>
                                        <a:effectLst/>
                                        <a:latin typeface="Cambria Math" panose="02040503050406030204" pitchFamily="18" charset="0"/>
                                        <a:ea typeface="+mn-ea"/>
                                        <a:cs typeface="+mn-cs"/>
                                      </a:rPr>
                                      <m:t>E</m:t>
                                    </m:r>
                                    <m:r>
                                      <a:rPr lang="en-US" sz="1799" kern="1200">
                                        <a:solidFill>
                                          <a:schemeClr val="tx1"/>
                                        </a:solidFill>
                                        <a:effectLst/>
                                        <a:latin typeface="Cambria Math" panose="02040503050406030204" pitchFamily="18" charset="0"/>
                                        <a:ea typeface="+mn-ea"/>
                                        <a:cs typeface="+mn-cs"/>
                                      </a:rPr>
                                      <m:t>,</m:t>
                                    </m:r>
                                    <m:r>
                                      <m:rPr>
                                        <m:sty m:val="p"/>
                                      </m:rPr>
                                      <a:rPr lang="en-US" sz="1799" kern="1200">
                                        <a:solidFill>
                                          <a:schemeClr val="tx1"/>
                                        </a:solidFill>
                                        <a:effectLst/>
                                        <a:latin typeface="Cambria Math" panose="02040503050406030204" pitchFamily="18" charset="0"/>
                                        <a:ea typeface="+mn-ea"/>
                                        <a:cs typeface="+mn-cs"/>
                                      </a:rPr>
                                      <m:t>i</m:t>
                                    </m:r>
                                  </m:sub>
                                </m:sSub>
                              </m:oMath>
                            </m:oMathPara>
                          </a14:m>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4051999132"/>
                      </a:ext>
                    </a:extLst>
                  </a:tr>
                  <a:tr h="189241">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اندازه شرکت برابر با لگاریتم کل ارزش شرکت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r>
                            <a:rPr lang="en-US" sz="1799" i="1" kern="1200" dirty="0">
                              <a:solidFill>
                                <a:schemeClr val="tx1"/>
                              </a:solidFill>
                              <a:effectLst/>
                              <a:latin typeface="+mn-lt"/>
                              <a:ea typeface="+mn-ea"/>
                              <a:cs typeface="B Lotus" panose="00000400000000000000" pitchFamily="2" charset="-78"/>
                            </a:rPr>
                            <a:t>size</a:t>
                          </a: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2308858057"/>
                      </a:ext>
                    </a:extLst>
                  </a:tr>
                  <a:tr h="555843">
                    <a:tc>
                      <a:txBody>
                        <a:bodyPr/>
                        <a:lstStyle/>
                        <a:p>
                          <a:pPr algn="just"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عملکرد مالی شرکت، از بازده حقوق صاحبان سهام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r>
                            <a:rPr lang="en-US" sz="1799" i="1" kern="1200" dirty="0">
                              <a:solidFill>
                                <a:schemeClr val="tx1"/>
                              </a:solidFill>
                              <a:effectLst/>
                              <a:latin typeface="+mn-lt"/>
                              <a:ea typeface="+mn-ea"/>
                              <a:cs typeface="B Lotus" panose="00000400000000000000" pitchFamily="2" charset="-78"/>
                            </a:rPr>
                            <a:t>ROE</a:t>
                          </a: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748792745"/>
                      </a:ext>
                    </a:extLst>
                  </a:tr>
                  <a:tr h="173542">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نسبت ارزش بازار به ارزش دفتری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r>
                            <a:rPr lang="en-US" sz="1799" i="1" kern="1200" dirty="0">
                              <a:solidFill>
                                <a:schemeClr val="tx1"/>
                              </a:solidFill>
                              <a:effectLst/>
                              <a:latin typeface="+mn-lt"/>
                              <a:ea typeface="+mn-ea"/>
                              <a:cs typeface="B Lotus" panose="00000400000000000000" pitchFamily="2" charset="-78"/>
                            </a:rPr>
                            <a:t>MB</a:t>
                          </a: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2329495032"/>
                      </a:ext>
                    </a:extLst>
                  </a:tr>
                  <a:tr h="343265">
                    <a:tc>
                      <a:txBody>
                        <a:bodyPr/>
                        <a:lstStyle/>
                        <a:p>
                          <a:pPr algn="r" rtl="1">
                            <a:lnSpc>
                              <a:spcPct val="107000"/>
                            </a:lnSpc>
                            <a:spcAft>
                              <a:spcPts val="0"/>
                            </a:spcAft>
                          </a:pPr>
                          <a:r>
                            <a:rPr lang="fa-IR" sz="1400" dirty="0">
                              <a:effectLst/>
                              <a:latin typeface="Calibri" panose="020F0502020204030204" pitchFamily="34" charset="0"/>
                              <a:ea typeface="Calibri" panose="020F0502020204030204" pitchFamily="34" charset="0"/>
                              <a:cs typeface="B Lotus" panose="00000400000000000000" pitchFamily="2" charset="-78"/>
                            </a:rPr>
                            <a:t>نسبت</a:t>
                          </a:r>
                          <a:r>
                            <a:rPr lang="fa-IR" sz="1400" baseline="0" dirty="0">
                              <a:effectLst/>
                              <a:latin typeface="Calibri" panose="020F0502020204030204" pitchFamily="34" charset="0"/>
                              <a:ea typeface="Calibri" panose="020F0502020204030204" pitchFamily="34" charset="0"/>
                              <a:cs typeface="B Lotus" panose="00000400000000000000" pitchFamily="2" charset="-78"/>
                            </a:rPr>
                            <a:t> حجم تعداد سهام  معامله شده تقسیم بر تعداد کل سهام منتشره شرکت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r>
                            <a:rPr lang="en-US" sz="1799" i="1" kern="1200" dirty="0">
                              <a:solidFill>
                                <a:schemeClr val="tx1"/>
                              </a:solidFill>
                              <a:effectLst/>
                              <a:latin typeface="+mn-lt"/>
                              <a:ea typeface="+mn-ea"/>
                              <a:cs typeface="B Lotus" panose="00000400000000000000" pitchFamily="2" charset="-78"/>
                            </a:rPr>
                            <a:t>Z</a:t>
                          </a: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62079313"/>
                      </a:ext>
                    </a:extLst>
                  </a:tr>
                  <a:tr h="173118">
                    <a:tc>
                      <a:txBody>
                        <a:bodyPr/>
                        <a:lstStyle/>
                        <a:p>
                          <a:pPr algn="r" rtl="1">
                            <a:lnSpc>
                              <a:spcPct val="107000"/>
                            </a:lnSpc>
                            <a:spcAft>
                              <a:spcPts val="0"/>
                            </a:spcAft>
                          </a:pP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4284574232"/>
                      </a:ext>
                    </a:extLst>
                  </a:tr>
                </a:tbl>
              </a:graphicData>
            </a:graphic>
          </p:graphicFrame>
        </mc:Choice>
        <mc:Fallback xmlns="">
          <p:graphicFrame>
            <p:nvGraphicFramePr>
              <p:cNvPr id="8" name="Content Placeholder 7"/>
              <p:cNvGraphicFramePr>
                <a:graphicFrameLocks noGrp="1"/>
              </p:cNvGraphicFramePr>
              <p:nvPr>
                <p:ph idx="1"/>
                <p:extLst>
                  <p:ext uri="{D42A27DB-BD31-4B8C-83A1-F6EECF244321}">
                    <p14:modId xmlns:p14="http://schemas.microsoft.com/office/powerpoint/2010/main" val="392869787"/>
                  </p:ext>
                </p:extLst>
              </p:nvPr>
            </p:nvGraphicFramePr>
            <p:xfrm>
              <a:off x="580617" y="2314462"/>
              <a:ext cx="10709927" cy="3226879"/>
            </p:xfrm>
            <a:graphic>
              <a:graphicData uri="http://schemas.openxmlformats.org/drawingml/2006/table">
                <a:tbl>
                  <a:tblPr firstRow="1" firstCol="1" bandRow="1">
                    <a:tableStyleId>{7E9639D4-E3E2-4D34-9284-5A2195B3D0D7}</a:tableStyleId>
                  </a:tblPr>
                  <a:tblGrid>
                    <a:gridCol w="9610305">
                      <a:extLst>
                        <a:ext uri="{9D8B030D-6E8A-4147-A177-3AD203B41FA5}">
                          <a16:colId xmlns:a16="http://schemas.microsoft.com/office/drawing/2014/main" val="3753389467"/>
                        </a:ext>
                      </a:extLst>
                    </a:gridCol>
                    <a:gridCol w="1099622">
                      <a:extLst>
                        <a:ext uri="{9D8B030D-6E8A-4147-A177-3AD203B41FA5}">
                          <a16:colId xmlns:a16="http://schemas.microsoft.com/office/drawing/2014/main" val="2357160181"/>
                        </a:ext>
                      </a:extLst>
                    </a:gridCol>
                  </a:tblGrid>
                  <a:tr h="224883">
                    <a:tc>
                      <a:txBody>
                        <a:bodyPr/>
                        <a:lstStyle/>
                        <a:p>
                          <a:pPr algn="ctr" rtl="1">
                            <a:lnSpc>
                              <a:spcPct val="107000"/>
                            </a:lnSpc>
                            <a:spcAft>
                              <a:spcPts val="0"/>
                            </a:spcAft>
                          </a:pPr>
                          <a:r>
                            <a:rPr lang="fa-IR" sz="1200" dirty="0">
                              <a:effectLst/>
                              <a:cs typeface="B Lotus" panose="00000400000000000000" pitchFamily="2" charset="-78"/>
                            </a:rPr>
                            <a:t>توضیحات</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ctr" rtl="1">
                            <a:lnSpc>
                              <a:spcPct val="107000"/>
                            </a:lnSpc>
                            <a:spcAft>
                              <a:spcPts val="0"/>
                            </a:spcAft>
                          </a:pPr>
                          <a:r>
                            <a:rPr lang="fa-IR" sz="1200">
                              <a:effectLst/>
                              <a:cs typeface="B Lotus" panose="00000400000000000000" pitchFamily="2" charset="-78"/>
                            </a:rPr>
                            <a:t>متغیر</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375567179"/>
                      </a:ext>
                    </a:extLst>
                  </a:tr>
                  <a:tr h="360874">
                    <a:tc>
                      <a:txBody>
                        <a:bodyPr/>
                        <a:lstStyle/>
                        <a:p>
                          <a:pPr algn="just" rtl="1">
                            <a:lnSpc>
                              <a:spcPct val="107000"/>
                            </a:lnSpc>
                            <a:spcAft>
                              <a:spcPts val="0"/>
                            </a:spcAft>
                          </a:pPr>
                          <a:r>
                            <a:rPr lang="fa-IR" sz="1799" b="1" kern="1200" dirty="0" smtClean="0">
                              <a:solidFill>
                                <a:schemeClr val="tx1"/>
                              </a:solidFill>
                              <a:effectLst/>
                              <a:latin typeface="+mn-lt"/>
                              <a:ea typeface="+mn-ea"/>
                              <a:cs typeface="B Lotus" panose="00000400000000000000" pitchFamily="2" charset="-78"/>
                            </a:rPr>
                            <a:t>بازده  کل که همان بازده مبتنی بر ارزش بازار برای شرکت</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endParaRPr lang="fa-IR"/>
                        </a:p>
                      </a:txBody>
                      <a:tcPr marL="26307" marR="21215" marT="1273" marB="0">
                        <a:blipFill>
                          <a:blip r:embed="rId9"/>
                          <a:stretch>
                            <a:fillRect l="-877778" t="-67797" r="-556" b="-738983"/>
                          </a:stretch>
                        </a:blipFill>
                      </a:tcPr>
                    </a:tc>
                    <a:extLst>
                      <a:ext uri="{0D108BD9-81ED-4DB2-BD59-A6C34878D82A}">
                        <a16:rowId xmlns:a16="http://schemas.microsoft.com/office/drawing/2014/main" val="1271713667"/>
                      </a:ext>
                    </a:extLst>
                  </a:tr>
                  <a:tr h="307724">
                    <a:tc>
                      <a:txBody>
                        <a:bodyPr/>
                        <a:lstStyle/>
                        <a:p>
                          <a:pPr indent="-635" algn="r" rtl="1">
                            <a:lnSpc>
                              <a:spcPct val="107000"/>
                            </a:lnSpc>
                            <a:spcAft>
                              <a:spcPts val="0"/>
                            </a:spcAft>
                          </a:pPr>
                          <a:r>
                            <a:rPr lang="fa-IR" sz="1400" dirty="0" smtClean="0">
                              <a:effectLst/>
                              <a:latin typeface="Calibri" panose="020F0502020204030204" pitchFamily="34" charset="0"/>
                              <a:ea typeface="Calibri" panose="020F0502020204030204" pitchFamily="34" charset="0"/>
                              <a:cs typeface="B Lotus" panose="00000400000000000000" pitchFamily="2" charset="-78"/>
                            </a:rPr>
                            <a:t> </a:t>
                          </a:r>
                          <a:r>
                            <a:rPr lang="fa-IR" sz="1799" b="1" kern="1200" dirty="0" smtClean="0">
                              <a:solidFill>
                                <a:schemeClr val="tx1"/>
                              </a:solidFill>
                              <a:effectLst/>
                              <a:latin typeface="+mn-lt"/>
                              <a:ea typeface="+mn-ea"/>
                              <a:cs typeface="B Lotus" panose="00000400000000000000" pitchFamily="2" charset="-78"/>
                            </a:rPr>
                            <a:t>ارزش بازار سهم در دوره </a:t>
                          </a:r>
                          <a:r>
                            <a:rPr lang="en-US" sz="1799" b="1" kern="1200" dirty="0" smtClean="0">
                              <a:solidFill>
                                <a:schemeClr val="tx1"/>
                              </a:solidFill>
                              <a:effectLst/>
                              <a:latin typeface="+mn-lt"/>
                              <a:ea typeface="+mn-ea"/>
                              <a:cs typeface="B Lotus" panose="00000400000000000000" pitchFamily="2" charset="-78"/>
                            </a:rPr>
                            <a:t>t</a:t>
                          </a:r>
                          <a:r>
                            <a:rPr lang="fa-IR" sz="1799" b="1" kern="1200" dirty="0" smtClean="0">
                              <a:solidFill>
                                <a:schemeClr val="tx1"/>
                              </a:solidFill>
                              <a:effectLst/>
                              <a:latin typeface="+mn-lt"/>
                              <a:ea typeface="+mn-ea"/>
                              <a:cs typeface="B Lotus" panose="00000400000000000000" pitchFamily="2" charset="-78"/>
                            </a:rPr>
                            <a:t> برای شرکت </a:t>
                          </a:r>
                          <a:r>
                            <a:rPr lang="en-US" sz="1799" b="1" i="1" kern="1200" dirty="0" err="1" smtClean="0">
                              <a:solidFill>
                                <a:schemeClr val="tx1"/>
                              </a:solidFill>
                              <a:effectLst/>
                              <a:latin typeface="+mn-lt"/>
                              <a:ea typeface="+mn-ea"/>
                              <a:cs typeface="B Lotus" panose="00000400000000000000" pitchFamily="2" charset="-78"/>
                            </a:rPr>
                            <a:t>i</a:t>
                          </a:r>
                          <a:r>
                            <a:rPr lang="en-US" sz="1799" b="1" kern="1200" dirty="0" smtClean="0">
                              <a:solidFill>
                                <a:schemeClr val="tx1"/>
                              </a:solidFill>
                              <a:effectLst/>
                              <a:latin typeface="+mn-lt"/>
                              <a:ea typeface="+mn-ea"/>
                              <a:cs typeface="B Lotus" panose="00000400000000000000" pitchFamily="2" charset="-78"/>
                            </a:rPr>
                            <a:t>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endParaRPr lang="fa-IR"/>
                        </a:p>
                      </a:txBody>
                      <a:tcPr marL="26307" marR="21215" marT="1273" marB="0">
                        <a:blipFill>
                          <a:blip r:embed="rId9"/>
                          <a:stretch>
                            <a:fillRect l="-877778" t="-194118" r="-556" b="-754902"/>
                          </a:stretch>
                        </a:blipFill>
                      </a:tcPr>
                    </a:tc>
                    <a:extLst>
                      <a:ext uri="{0D108BD9-81ED-4DB2-BD59-A6C34878D82A}">
                        <a16:rowId xmlns:a16="http://schemas.microsoft.com/office/drawing/2014/main" val="176327703"/>
                      </a:ext>
                    </a:extLst>
                  </a:tr>
                  <a:tr h="307724">
                    <a:tc>
                      <a:txBody>
                        <a:bodyPr/>
                        <a:lstStyle/>
                        <a:p>
                          <a:pPr algn="r" rtl="1">
                            <a:lnSpc>
                              <a:spcPct val="107000"/>
                            </a:lnSpc>
                            <a:spcAft>
                              <a:spcPts val="0"/>
                            </a:spcAft>
                          </a:pPr>
                          <a:r>
                            <a:rPr lang="fa-IR" sz="1799" b="1" kern="1200" dirty="0" smtClean="0">
                              <a:solidFill>
                                <a:schemeClr val="tx1"/>
                              </a:solidFill>
                              <a:effectLst/>
                              <a:latin typeface="+mn-lt"/>
                              <a:ea typeface="+mn-ea"/>
                              <a:cs typeface="B Lotus" panose="00000400000000000000" pitchFamily="2" charset="-78"/>
                            </a:rPr>
                            <a:t>ازده مبتنی بر بهای تاریخی برای شرکت </a:t>
                          </a:r>
                          <a:r>
                            <a:rPr lang="en-US" sz="1799" b="1" i="1" kern="1200" dirty="0" err="1" smtClean="0">
                              <a:solidFill>
                                <a:schemeClr val="tx1"/>
                              </a:solidFill>
                              <a:effectLst/>
                              <a:latin typeface="+mn-lt"/>
                              <a:ea typeface="+mn-ea"/>
                              <a:cs typeface="B Lotus" panose="00000400000000000000" pitchFamily="2" charset="-78"/>
                            </a:rPr>
                            <a:t>i</a:t>
                          </a:r>
                          <a:r>
                            <a:rPr lang="en-US" sz="1799" b="1" kern="1200" dirty="0" smtClean="0">
                              <a:solidFill>
                                <a:schemeClr val="tx1"/>
                              </a:solidFill>
                              <a:effectLst/>
                              <a:latin typeface="+mn-lt"/>
                              <a:ea typeface="+mn-ea"/>
                              <a:cs typeface="B Lotus" panose="00000400000000000000" pitchFamily="2" charset="-78"/>
                            </a:rPr>
                            <a:t>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endParaRPr lang="fa-IR"/>
                        </a:p>
                      </a:txBody>
                      <a:tcPr marL="26307" marR="21215" marT="1273" marB="0">
                        <a:blipFill>
                          <a:blip r:embed="rId9"/>
                          <a:stretch>
                            <a:fillRect l="-877778" t="-294118" r="-556" b="-654902"/>
                          </a:stretch>
                        </a:blipFill>
                      </a:tcPr>
                    </a:tc>
                    <a:extLst>
                      <a:ext uri="{0D108BD9-81ED-4DB2-BD59-A6C34878D82A}">
                        <a16:rowId xmlns:a16="http://schemas.microsoft.com/office/drawing/2014/main" val="2038373869"/>
                      </a:ext>
                    </a:extLst>
                  </a:tr>
                  <a:tr h="307724">
                    <a:tc>
                      <a:txBody>
                        <a:bodyPr/>
                        <a:lstStyle/>
                        <a:p>
                          <a:endParaRPr lang="fa-IR"/>
                        </a:p>
                      </a:txBody>
                      <a:tcPr marL="26307" marR="21215" marT="1273" marB="0">
                        <a:blipFill>
                          <a:blip r:embed="rId9"/>
                          <a:stretch>
                            <a:fillRect l="-127" t="-402000" r="-11470" b="-568000"/>
                          </a:stretch>
                        </a:blipFill>
                      </a:tcPr>
                    </a:tc>
                    <a:tc>
                      <a:txBody>
                        <a:bodyPr/>
                        <a:lstStyle/>
                        <a:p>
                          <a:endParaRPr lang="fa-IR"/>
                        </a:p>
                      </a:txBody>
                      <a:tcPr marL="26307" marR="21215" marT="1273" marB="0">
                        <a:blipFill>
                          <a:blip r:embed="rId9"/>
                          <a:stretch>
                            <a:fillRect l="-877778" t="-402000" r="-556" b="-568000"/>
                          </a:stretch>
                        </a:blipFill>
                      </a:tcPr>
                    </a:tc>
                    <a:extLst>
                      <a:ext uri="{0D108BD9-81ED-4DB2-BD59-A6C34878D82A}">
                        <a16:rowId xmlns:a16="http://schemas.microsoft.com/office/drawing/2014/main" val="4051999132"/>
                      </a:ext>
                    </a:extLst>
                  </a:tr>
                  <a:tr h="294643">
                    <a:tc>
                      <a:txBody>
                        <a:bodyPr/>
                        <a:lstStyle/>
                        <a:p>
                          <a:pPr algn="r" rtl="1">
                            <a:lnSpc>
                              <a:spcPct val="107000"/>
                            </a:lnSpc>
                            <a:spcAft>
                              <a:spcPts val="0"/>
                            </a:spcAft>
                          </a:pPr>
                          <a:r>
                            <a:rPr lang="fa-IR" sz="1799" b="1" kern="1200" dirty="0" smtClean="0">
                              <a:solidFill>
                                <a:schemeClr val="tx1"/>
                              </a:solidFill>
                              <a:effectLst/>
                              <a:latin typeface="+mn-lt"/>
                              <a:ea typeface="+mn-ea"/>
                              <a:cs typeface="B Lotus" panose="00000400000000000000" pitchFamily="2" charset="-78"/>
                            </a:rPr>
                            <a:t>اندازه شرکت برابر با لگاریتم کل ارزش شرکت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r>
                            <a:rPr lang="en-US" sz="1799" i="1" kern="1200" dirty="0" smtClean="0">
                              <a:solidFill>
                                <a:schemeClr val="tx1"/>
                              </a:solidFill>
                              <a:effectLst/>
                              <a:latin typeface="+mn-lt"/>
                              <a:ea typeface="+mn-ea"/>
                              <a:cs typeface="B Lotus" panose="00000400000000000000" pitchFamily="2" charset="-78"/>
                            </a:rPr>
                            <a:t>size</a:t>
                          </a: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2308858057"/>
                      </a:ext>
                    </a:extLst>
                  </a:tr>
                  <a:tr h="555843">
                    <a:tc>
                      <a:txBody>
                        <a:bodyPr/>
                        <a:lstStyle/>
                        <a:p>
                          <a:pPr algn="just" rtl="1">
                            <a:lnSpc>
                              <a:spcPct val="107000"/>
                            </a:lnSpc>
                            <a:spcAft>
                              <a:spcPts val="0"/>
                            </a:spcAft>
                          </a:pPr>
                          <a:r>
                            <a:rPr lang="fa-IR" sz="1799" b="1" kern="1200" dirty="0" smtClean="0">
                              <a:solidFill>
                                <a:schemeClr val="tx1"/>
                              </a:solidFill>
                              <a:effectLst/>
                              <a:latin typeface="+mn-lt"/>
                              <a:ea typeface="+mn-ea"/>
                              <a:cs typeface="B Lotus" panose="00000400000000000000" pitchFamily="2" charset="-78"/>
                            </a:rPr>
                            <a:t>عملکرد مالی شرکت، از بازده حقوق صاحبان سهام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r>
                            <a:rPr lang="en-US" sz="1799" i="1" kern="1200" dirty="0" smtClean="0">
                              <a:solidFill>
                                <a:schemeClr val="tx1"/>
                              </a:solidFill>
                              <a:effectLst/>
                              <a:latin typeface="+mn-lt"/>
                              <a:ea typeface="+mn-ea"/>
                              <a:cs typeface="B Lotus" panose="00000400000000000000" pitchFamily="2" charset="-78"/>
                            </a:rPr>
                            <a:t>ROE</a:t>
                          </a: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748792745"/>
                      </a:ext>
                    </a:extLst>
                  </a:tr>
                  <a:tr h="294643">
                    <a:tc>
                      <a:txBody>
                        <a:bodyPr/>
                        <a:lstStyle/>
                        <a:p>
                          <a:pPr algn="r" rtl="1">
                            <a:lnSpc>
                              <a:spcPct val="107000"/>
                            </a:lnSpc>
                            <a:spcAft>
                              <a:spcPts val="0"/>
                            </a:spcAft>
                          </a:pPr>
                          <a:r>
                            <a:rPr lang="fa-IR" sz="1799" b="1" kern="1200" dirty="0" smtClean="0">
                              <a:solidFill>
                                <a:schemeClr val="tx1"/>
                              </a:solidFill>
                              <a:effectLst/>
                              <a:latin typeface="+mn-lt"/>
                              <a:ea typeface="+mn-ea"/>
                              <a:cs typeface="B Lotus" panose="00000400000000000000" pitchFamily="2" charset="-78"/>
                            </a:rPr>
                            <a:t>نسبت ارزش بازار به ارزش دفتری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r>
                            <a:rPr lang="en-US" sz="1799" i="1" kern="1200" dirty="0" smtClean="0">
                              <a:solidFill>
                                <a:schemeClr val="tx1"/>
                              </a:solidFill>
                              <a:effectLst/>
                              <a:latin typeface="+mn-lt"/>
                              <a:ea typeface="+mn-ea"/>
                              <a:cs typeface="B Lotus" panose="00000400000000000000" pitchFamily="2" charset="-78"/>
                            </a:rPr>
                            <a:t>MB</a:t>
                          </a: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2329495032"/>
                      </a:ext>
                    </a:extLst>
                  </a:tr>
                  <a:tr h="343265">
                    <a:tc>
                      <a:txBody>
                        <a:bodyPr/>
                        <a:lstStyle/>
                        <a:p>
                          <a:pPr algn="r" rtl="1">
                            <a:lnSpc>
                              <a:spcPct val="107000"/>
                            </a:lnSpc>
                            <a:spcAft>
                              <a:spcPts val="0"/>
                            </a:spcAft>
                          </a:pPr>
                          <a:r>
                            <a:rPr lang="fa-IR" sz="1400" dirty="0" smtClean="0">
                              <a:effectLst/>
                              <a:latin typeface="Calibri" panose="020F0502020204030204" pitchFamily="34" charset="0"/>
                              <a:ea typeface="Calibri" panose="020F0502020204030204" pitchFamily="34" charset="0"/>
                              <a:cs typeface="B Lotus" panose="00000400000000000000" pitchFamily="2" charset="-78"/>
                            </a:rPr>
                            <a:t>نسبت</a:t>
                          </a:r>
                          <a:r>
                            <a:rPr lang="fa-IR" sz="1400" baseline="0" dirty="0" smtClean="0">
                              <a:effectLst/>
                              <a:latin typeface="Calibri" panose="020F0502020204030204" pitchFamily="34" charset="0"/>
                              <a:ea typeface="Calibri" panose="020F0502020204030204" pitchFamily="34" charset="0"/>
                              <a:cs typeface="B Lotus" panose="00000400000000000000" pitchFamily="2" charset="-78"/>
                            </a:rPr>
                            <a:t> حجم تعداد سهام  معامله شده تقسیم بر تعداد کل سهام منتشره شرکت  </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r>
                            <a:rPr lang="en-US" sz="1799" i="1" kern="1200" dirty="0" smtClean="0">
                              <a:solidFill>
                                <a:schemeClr val="tx1"/>
                              </a:solidFill>
                              <a:effectLst/>
                              <a:latin typeface="+mn-lt"/>
                              <a:ea typeface="+mn-ea"/>
                              <a:cs typeface="B Lotus" panose="00000400000000000000" pitchFamily="2" charset="-78"/>
                            </a:rPr>
                            <a:t>Z</a:t>
                          </a: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62079313"/>
                      </a:ext>
                    </a:extLst>
                  </a:tr>
                  <a:tr h="229556">
                    <a:tc>
                      <a:txBody>
                        <a:bodyPr/>
                        <a:lstStyle/>
                        <a:p>
                          <a:pPr algn="r" rtl="1">
                            <a:lnSpc>
                              <a:spcPct val="107000"/>
                            </a:lnSpc>
                            <a:spcAft>
                              <a:spcPts val="0"/>
                            </a:spcAft>
                          </a:pP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26307" marR="21215" marT="1273" marB="0"/>
                    </a:tc>
                    <a:tc>
                      <a:txBody>
                        <a:bodyPr/>
                        <a:lstStyle/>
                        <a:p>
                          <a:pPr algn="r" rtl="1">
                            <a:lnSpc>
                              <a:spcPct val="107000"/>
                            </a:lnSpc>
                            <a:spcAft>
                              <a:spcPts val="0"/>
                            </a:spcAft>
                          </a:pPr>
                          <a:endParaRPr lang="en-US" sz="1200" dirty="0">
                            <a:effectLst/>
                            <a:latin typeface="Times New Roman" panose="02020603050405020304" pitchFamily="18" charset="0"/>
                            <a:ea typeface="Calibri" panose="020F0502020204030204" pitchFamily="34" charset="0"/>
                            <a:cs typeface="B Lotus" panose="00000400000000000000" pitchFamily="2" charset="-78"/>
                          </a:endParaRPr>
                        </a:p>
                      </a:txBody>
                      <a:tcPr marL="26307" marR="21215" marT="1273" marB="0"/>
                    </a:tc>
                    <a:extLst>
                      <a:ext uri="{0D108BD9-81ED-4DB2-BD59-A6C34878D82A}">
                        <a16:rowId xmlns:a16="http://schemas.microsoft.com/office/drawing/2014/main" val="4284574232"/>
                      </a:ext>
                    </a:extLst>
                  </a:tr>
                </a:tbl>
              </a:graphicData>
            </a:graphic>
          </p:graphicFrame>
        </mc:Fallback>
      </mc:AlternateContent>
      <p:sp>
        <p:nvSpPr>
          <p:cNvPr id="9" name="Rectangle 2"/>
          <p:cNvSpPr>
            <a:spLocks noChangeArrowheads="1"/>
          </p:cNvSpPr>
          <p:nvPr/>
        </p:nvSpPr>
        <p:spPr bwMode="auto">
          <a:xfrm>
            <a:off x="2911346" y="1975908"/>
            <a:ext cx="57005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fa-IR" sz="1600" b="1" i="0" u="none" strike="noStrike" cap="none" normalizeH="0" baseline="0" dirty="0" bmk="_Toc508728644">
                <a:ln>
                  <a:noFill/>
                </a:ln>
                <a:solidFill>
                  <a:schemeClr val="tx1"/>
                </a:solidFill>
                <a:effectLst/>
                <a:latin typeface="Calibri Light" panose="020F0302020204030204" pitchFamily="34" charset="0"/>
                <a:ea typeface="Times New Roman" panose="02020603050405020304" pitchFamily="18" charset="0"/>
                <a:cs typeface="B Lotus" panose="00000400000000000000" pitchFamily="2" charset="-78"/>
              </a:rPr>
              <a:t>جدول (3-1) توصیف عملیاتی متغیرها</a:t>
            </a:r>
            <a:endParaRPr kumimoji="0" lang="fa-IR" altLang="fa-I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47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hlinkClick r:id="rId2" action="ppaction://hlinksldjump"/>
          </p:cNvPr>
          <p:cNvSpPr txBox="1">
            <a:spLocks/>
          </p:cNvSpPr>
          <p:nvPr/>
        </p:nvSpPr>
        <p:spPr>
          <a:xfrm>
            <a:off x="853237" y="1371781"/>
            <a:ext cx="10388504" cy="47046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2400" dirty="0">
                <a:solidFill>
                  <a:srgbClr val="FFFF00"/>
                </a:solidFill>
                <a:cs typeface="B Titr" panose="00000700000000000000" pitchFamily="2" charset="-78"/>
              </a:rPr>
              <a:t>فرایند تحلیل داده ها (آمار </a:t>
            </a:r>
            <a:r>
              <a:rPr lang="fa-IR" sz="2400" dirty="0" err="1">
                <a:solidFill>
                  <a:srgbClr val="FFFF00"/>
                </a:solidFill>
                <a:cs typeface="B Titr" panose="00000700000000000000" pitchFamily="2" charset="-78"/>
              </a:rPr>
              <a:t>استنباطی</a:t>
            </a:r>
            <a:r>
              <a:rPr lang="fa-IR" sz="2400" dirty="0">
                <a:solidFill>
                  <a:srgbClr val="FFFF00"/>
                </a:solidFill>
                <a:cs typeface="B Titr" panose="00000700000000000000" pitchFamily="2" charset="-78"/>
              </a:rPr>
              <a:t>)</a:t>
            </a:r>
          </a:p>
        </p:txBody>
      </p:sp>
      <p:grpSp>
        <p:nvGrpSpPr>
          <p:cNvPr id="12" name="Group 70"/>
          <p:cNvGrpSpPr/>
          <p:nvPr/>
        </p:nvGrpSpPr>
        <p:grpSpPr>
          <a:xfrm>
            <a:off x="3963451" y="2114451"/>
            <a:ext cx="6582327" cy="3947790"/>
            <a:chOff x="5839589" y="2045602"/>
            <a:chExt cx="1304178" cy="4259632"/>
          </a:xfrm>
        </p:grpSpPr>
        <p:sp>
          <p:nvSpPr>
            <p:cNvPr id="14" name="Freeform 13"/>
            <p:cNvSpPr/>
            <p:nvPr/>
          </p:nvSpPr>
          <p:spPr>
            <a:xfrm>
              <a:off x="5839589" y="2045602"/>
              <a:ext cx="1304178" cy="4259632"/>
            </a:xfrm>
            <a:custGeom>
              <a:avLst/>
              <a:gdLst>
                <a:gd name="connsiteX0" fmla="*/ 0 w 1769615"/>
                <a:gd name="connsiteY0" fmla="*/ 176962 h 5214950"/>
                <a:gd name="connsiteX1" fmla="*/ 51831 w 1769615"/>
                <a:gd name="connsiteY1" fmla="*/ 51831 h 5214950"/>
                <a:gd name="connsiteX2" fmla="*/ 176962 w 1769615"/>
                <a:gd name="connsiteY2" fmla="*/ 0 h 5214950"/>
                <a:gd name="connsiteX3" fmla="*/ 1592653 w 1769615"/>
                <a:gd name="connsiteY3" fmla="*/ 0 h 5214950"/>
                <a:gd name="connsiteX4" fmla="*/ 1717784 w 1769615"/>
                <a:gd name="connsiteY4" fmla="*/ 51831 h 5214950"/>
                <a:gd name="connsiteX5" fmla="*/ 1769615 w 1769615"/>
                <a:gd name="connsiteY5" fmla="*/ 176962 h 5214950"/>
                <a:gd name="connsiteX6" fmla="*/ 1769615 w 1769615"/>
                <a:gd name="connsiteY6" fmla="*/ 5037988 h 5214950"/>
                <a:gd name="connsiteX7" fmla="*/ 1717784 w 1769615"/>
                <a:gd name="connsiteY7" fmla="*/ 5163119 h 5214950"/>
                <a:gd name="connsiteX8" fmla="*/ 1592653 w 1769615"/>
                <a:gd name="connsiteY8" fmla="*/ 5214950 h 5214950"/>
                <a:gd name="connsiteX9" fmla="*/ 176962 w 1769615"/>
                <a:gd name="connsiteY9" fmla="*/ 5214950 h 5214950"/>
                <a:gd name="connsiteX10" fmla="*/ 51831 w 1769615"/>
                <a:gd name="connsiteY10" fmla="*/ 5163119 h 5214950"/>
                <a:gd name="connsiteX11" fmla="*/ 0 w 1769615"/>
                <a:gd name="connsiteY11" fmla="*/ 5037988 h 5214950"/>
                <a:gd name="connsiteX12" fmla="*/ 0 w 1769615"/>
                <a:gd name="connsiteY12" fmla="*/ 176962 h 52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9615" h="5214950">
                  <a:moveTo>
                    <a:pt x="0" y="176962"/>
                  </a:moveTo>
                  <a:cubicBezTo>
                    <a:pt x="0" y="130029"/>
                    <a:pt x="18644" y="85018"/>
                    <a:pt x="51831" y="51831"/>
                  </a:cubicBezTo>
                  <a:cubicBezTo>
                    <a:pt x="85018" y="18644"/>
                    <a:pt x="130029" y="0"/>
                    <a:pt x="176962" y="0"/>
                  </a:cubicBezTo>
                  <a:lnTo>
                    <a:pt x="1592653" y="0"/>
                  </a:lnTo>
                  <a:cubicBezTo>
                    <a:pt x="1639586" y="0"/>
                    <a:pt x="1684597" y="18644"/>
                    <a:pt x="1717784" y="51831"/>
                  </a:cubicBezTo>
                  <a:cubicBezTo>
                    <a:pt x="1750971" y="85018"/>
                    <a:pt x="1769615" y="130029"/>
                    <a:pt x="1769615" y="176962"/>
                  </a:cubicBezTo>
                  <a:lnTo>
                    <a:pt x="1769615" y="5037988"/>
                  </a:lnTo>
                  <a:cubicBezTo>
                    <a:pt x="1769615" y="5084921"/>
                    <a:pt x="1750971" y="5129932"/>
                    <a:pt x="1717784" y="5163119"/>
                  </a:cubicBezTo>
                  <a:cubicBezTo>
                    <a:pt x="1684597" y="5196306"/>
                    <a:pt x="1639586" y="5214950"/>
                    <a:pt x="1592653" y="5214950"/>
                  </a:cubicBezTo>
                  <a:lnTo>
                    <a:pt x="176962" y="5214950"/>
                  </a:lnTo>
                  <a:cubicBezTo>
                    <a:pt x="130029" y="5214950"/>
                    <a:pt x="85018" y="5196306"/>
                    <a:pt x="51831" y="5163119"/>
                  </a:cubicBezTo>
                  <a:cubicBezTo>
                    <a:pt x="18644" y="5129932"/>
                    <a:pt x="0" y="5084921"/>
                    <a:pt x="0" y="5037988"/>
                  </a:cubicBezTo>
                  <a:lnTo>
                    <a:pt x="0" y="17696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70688" tIns="170688" rIns="170688" bIns="3821153" numCol="1" spcCol="1270" anchor="ctr" anchorCtr="0">
              <a:noAutofit/>
            </a:bodyPr>
            <a:lstStyle/>
            <a:p>
              <a:pPr algn="ctr" defTabSz="1066751">
                <a:lnSpc>
                  <a:spcPct val="90000"/>
                </a:lnSpc>
                <a:spcBef>
                  <a:spcPct val="0"/>
                </a:spcBef>
                <a:spcAft>
                  <a:spcPct val="35000"/>
                </a:spcAft>
              </a:pPr>
              <a:endParaRPr lang="fa-IR" sz="2400" dirty="0">
                <a:solidFill>
                  <a:schemeClr val="tx1"/>
                </a:solidFill>
                <a:cs typeface="2  Compset" pitchFamily="2" charset="-78"/>
              </a:endParaRPr>
            </a:p>
          </p:txBody>
        </p:sp>
        <p:sp>
          <p:nvSpPr>
            <p:cNvPr id="22" name="Freeform 21"/>
            <p:cNvSpPr/>
            <p:nvPr/>
          </p:nvSpPr>
          <p:spPr>
            <a:xfrm>
              <a:off x="5975395" y="2726164"/>
              <a:ext cx="1032566" cy="568059"/>
            </a:xfrm>
            <a:custGeom>
              <a:avLst/>
              <a:gdLst>
                <a:gd name="connsiteX0" fmla="*/ 0 w 1337991"/>
                <a:gd name="connsiteY0" fmla="*/ 133799 h 1378427"/>
                <a:gd name="connsiteX1" fmla="*/ 39189 w 1337991"/>
                <a:gd name="connsiteY1" fmla="*/ 39189 h 1378427"/>
                <a:gd name="connsiteX2" fmla="*/ 133799 w 1337991"/>
                <a:gd name="connsiteY2" fmla="*/ 0 h 1378427"/>
                <a:gd name="connsiteX3" fmla="*/ 1204192 w 1337991"/>
                <a:gd name="connsiteY3" fmla="*/ 0 h 1378427"/>
                <a:gd name="connsiteX4" fmla="*/ 1298802 w 1337991"/>
                <a:gd name="connsiteY4" fmla="*/ 39189 h 1378427"/>
                <a:gd name="connsiteX5" fmla="*/ 1337991 w 1337991"/>
                <a:gd name="connsiteY5" fmla="*/ 133799 h 1378427"/>
                <a:gd name="connsiteX6" fmla="*/ 1337991 w 1337991"/>
                <a:gd name="connsiteY6" fmla="*/ 1244628 h 1378427"/>
                <a:gd name="connsiteX7" fmla="*/ 1298802 w 1337991"/>
                <a:gd name="connsiteY7" fmla="*/ 1339238 h 1378427"/>
                <a:gd name="connsiteX8" fmla="*/ 1204192 w 1337991"/>
                <a:gd name="connsiteY8" fmla="*/ 1378427 h 1378427"/>
                <a:gd name="connsiteX9" fmla="*/ 133799 w 1337991"/>
                <a:gd name="connsiteY9" fmla="*/ 1378427 h 1378427"/>
                <a:gd name="connsiteX10" fmla="*/ 39189 w 1337991"/>
                <a:gd name="connsiteY10" fmla="*/ 1339238 h 1378427"/>
                <a:gd name="connsiteX11" fmla="*/ 0 w 1337991"/>
                <a:gd name="connsiteY11" fmla="*/ 1244628 h 1378427"/>
                <a:gd name="connsiteX12" fmla="*/ 0 w 1337991"/>
                <a:gd name="connsiteY12" fmla="*/ 133799 h 137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991" h="1378427">
                  <a:moveTo>
                    <a:pt x="0" y="133799"/>
                  </a:moveTo>
                  <a:cubicBezTo>
                    <a:pt x="0" y="98313"/>
                    <a:pt x="14097" y="64281"/>
                    <a:pt x="39189" y="39189"/>
                  </a:cubicBezTo>
                  <a:cubicBezTo>
                    <a:pt x="64281" y="14097"/>
                    <a:pt x="98314" y="0"/>
                    <a:pt x="133799" y="0"/>
                  </a:cubicBezTo>
                  <a:lnTo>
                    <a:pt x="1204192" y="0"/>
                  </a:lnTo>
                  <a:cubicBezTo>
                    <a:pt x="1239678" y="0"/>
                    <a:pt x="1273710" y="14097"/>
                    <a:pt x="1298802" y="39189"/>
                  </a:cubicBezTo>
                  <a:cubicBezTo>
                    <a:pt x="1323894" y="64281"/>
                    <a:pt x="1337991" y="98314"/>
                    <a:pt x="1337991" y="133799"/>
                  </a:cubicBezTo>
                  <a:lnTo>
                    <a:pt x="1337991" y="1244628"/>
                  </a:lnTo>
                  <a:cubicBezTo>
                    <a:pt x="1337991" y="1280114"/>
                    <a:pt x="1323894" y="1314146"/>
                    <a:pt x="1298802" y="1339238"/>
                  </a:cubicBezTo>
                  <a:cubicBezTo>
                    <a:pt x="1273710" y="1364330"/>
                    <a:pt x="1239677" y="1378427"/>
                    <a:pt x="1204192" y="1378427"/>
                  </a:cubicBezTo>
                  <a:lnTo>
                    <a:pt x="133799" y="1378427"/>
                  </a:lnTo>
                  <a:cubicBezTo>
                    <a:pt x="98313" y="1378427"/>
                    <a:pt x="64281" y="1364330"/>
                    <a:pt x="39189" y="1339238"/>
                  </a:cubicBezTo>
                  <a:cubicBezTo>
                    <a:pt x="14097" y="1314146"/>
                    <a:pt x="0" y="1280113"/>
                    <a:pt x="0" y="1244628"/>
                  </a:cubicBezTo>
                  <a:lnTo>
                    <a:pt x="0" y="13379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1888" tIns="51888" rIns="51888" bIns="51888" numCol="1" spcCol="1270" anchor="ctr" anchorCtr="0">
              <a:noAutofit/>
            </a:bodyPr>
            <a:lstStyle/>
            <a:p>
              <a:pPr algn="ctr" defTabSz="888959" rtl="1">
                <a:lnSpc>
                  <a:spcPct val="90000"/>
                </a:lnSpc>
                <a:spcBef>
                  <a:spcPct val="0"/>
                </a:spcBef>
                <a:spcAft>
                  <a:spcPct val="35000"/>
                </a:spcAft>
              </a:pPr>
              <a:r>
                <a:rPr lang="fa-IR" sz="2000" b="1" dirty="0">
                  <a:solidFill>
                    <a:schemeClr val="tx1"/>
                  </a:solidFill>
                  <a:cs typeface="B Zar" panose="00000400000000000000" pitchFamily="2" charset="-78"/>
                </a:rPr>
                <a:t>آزمون </a:t>
              </a:r>
              <a:r>
                <a:rPr lang="en-US" sz="2000" b="1" dirty="0">
                  <a:solidFill>
                    <a:schemeClr val="tx1"/>
                  </a:solidFill>
                  <a:cs typeface="B Zar" panose="00000400000000000000" pitchFamily="2" charset="-78"/>
                </a:rPr>
                <a:t>F</a:t>
              </a:r>
              <a:r>
                <a:rPr lang="fa-IR" sz="2000" b="1" dirty="0">
                  <a:solidFill>
                    <a:schemeClr val="tx1"/>
                  </a:solidFill>
                  <a:cs typeface="B Zar" panose="00000400000000000000" pitchFamily="2" charset="-78"/>
                </a:rPr>
                <a:t> لیمر (چاو) : انتخاب پانل یا رگرسیون معمولی </a:t>
              </a:r>
              <a:endParaRPr lang="en-GB" sz="2000" b="1" dirty="0">
                <a:solidFill>
                  <a:schemeClr val="tx1"/>
                </a:solidFill>
                <a:cs typeface="B Zar" panose="00000400000000000000" pitchFamily="2" charset="-78"/>
              </a:endParaRPr>
            </a:p>
          </p:txBody>
        </p:sp>
      </p:grpSp>
      <p:sp>
        <p:nvSpPr>
          <p:cNvPr id="24" name="Freeform 23"/>
          <p:cNvSpPr/>
          <p:nvPr/>
        </p:nvSpPr>
        <p:spPr>
          <a:xfrm>
            <a:off x="1019786" y="4128137"/>
            <a:ext cx="1667996" cy="814595"/>
          </a:xfrm>
          <a:custGeom>
            <a:avLst/>
            <a:gdLst>
              <a:gd name="connsiteX0" fmla="*/ 0 w 1337991"/>
              <a:gd name="connsiteY0" fmla="*/ 133799 h 1378427"/>
              <a:gd name="connsiteX1" fmla="*/ 39189 w 1337991"/>
              <a:gd name="connsiteY1" fmla="*/ 39189 h 1378427"/>
              <a:gd name="connsiteX2" fmla="*/ 133799 w 1337991"/>
              <a:gd name="connsiteY2" fmla="*/ 0 h 1378427"/>
              <a:gd name="connsiteX3" fmla="*/ 1204192 w 1337991"/>
              <a:gd name="connsiteY3" fmla="*/ 0 h 1378427"/>
              <a:gd name="connsiteX4" fmla="*/ 1298802 w 1337991"/>
              <a:gd name="connsiteY4" fmla="*/ 39189 h 1378427"/>
              <a:gd name="connsiteX5" fmla="*/ 1337991 w 1337991"/>
              <a:gd name="connsiteY5" fmla="*/ 133799 h 1378427"/>
              <a:gd name="connsiteX6" fmla="*/ 1337991 w 1337991"/>
              <a:gd name="connsiteY6" fmla="*/ 1244628 h 1378427"/>
              <a:gd name="connsiteX7" fmla="*/ 1298802 w 1337991"/>
              <a:gd name="connsiteY7" fmla="*/ 1339238 h 1378427"/>
              <a:gd name="connsiteX8" fmla="*/ 1204192 w 1337991"/>
              <a:gd name="connsiteY8" fmla="*/ 1378427 h 1378427"/>
              <a:gd name="connsiteX9" fmla="*/ 133799 w 1337991"/>
              <a:gd name="connsiteY9" fmla="*/ 1378427 h 1378427"/>
              <a:gd name="connsiteX10" fmla="*/ 39189 w 1337991"/>
              <a:gd name="connsiteY10" fmla="*/ 1339238 h 1378427"/>
              <a:gd name="connsiteX11" fmla="*/ 0 w 1337991"/>
              <a:gd name="connsiteY11" fmla="*/ 1244628 h 1378427"/>
              <a:gd name="connsiteX12" fmla="*/ 0 w 1337991"/>
              <a:gd name="connsiteY12" fmla="*/ 133799 h 137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991" h="1378427">
                <a:moveTo>
                  <a:pt x="0" y="133799"/>
                </a:moveTo>
                <a:cubicBezTo>
                  <a:pt x="0" y="98313"/>
                  <a:pt x="14097" y="64281"/>
                  <a:pt x="39189" y="39189"/>
                </a:cubicBezTo>
                <a:cubicBezTo>
                  <a:pt x="64281" y="14097"/>
                  <a:pt x="98314" y="0"/>
                  <a:pt x="133799" y="0"/>
                </a:cubicBezTo>
                <a:lnTo>
                  <a:pt x="1204192" y="0"/>
                </a:lnTo>
                <a:cubicBezTo>
                  <a:pt x="1239678" y="0"/>
                  <a:pt x="1273710" y="14097"/>
                  <a:pt x="1298802" y="39189"/>
                </a:cubicBezTo>
                <a:cubicBezTo>
                  <a:pt x="1323894" y="64281"/>
                  <a:pt x="1337991" y="98314"/>
                  <a:pt x="1337991" y="133799"/>
                </a:cubicBezTo>
                <a:lnTo>
                  <a:pt x="1337991" y="1244628"/>
                </a:lnTo>
                <a:cubicBezTo>
                  <a:pt x="1337991" y="1280114"/>
                  <a:pt x="1323894" y="1314146"/>
                  <a:pt x="1298802" y="1339238"/>
                </a:cubicBezTo>
                <a:cubicBezTo>
                  <a:pt x="1273710" y="1364330"/>
                  <a:pt x="1239677" y="1378427"/>
                  <a:pt x="1204192" y="1378427"/>
                </a:cubicBezTo>
                <a:lnTo>
                  <a:pt x="133799" y="1378427"/>
                </a:lnTo>
                <a:cubicBezTo>
                  <a:pt x="98313" y="1378427"/>
                  <a:pt x="64281" y="1364330"/>
                  <a:pt x="39189" y="1339238"/>
                </a:cubicBezTo>
                <a:cubicBezTo>
                  <a:pt x="14097" y="1314146"/>
                  <a:pt x="0" y="1280113"/>
                  <a:pt x="0" y="1244628"/>
                </a:cubicBezTo>
                <a:lnTo>
                  <a:pt x="0" y="133799"/>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51888" tIns="51888" rIns="51888" bIns="51888" numCol="1" spcCol="1270" anchor="ctr" anchorCtr="0">
            <a:noAutofit/>
          </a:bodyPr>
          <a:lstStyle/>
          <a:p>
            <a:pPr algn="ctr" defTabSz="888959">
              <a:lnSpc>
                <a:spcPct val="90000"/>
              </a:lnSpc>
              <a:spcBef>
                <a:spcPct val="0"/>
              </a:spcBef>
              <a:spcAft>
                <a:spcPct val="35000"/>
              </a:spcAft>
            </a:pPr>
            <a:r>
              <a:rPr lang="fa-IR" sz="2000" b="1" dirty="0">
                <a:cs typeface="B Zar" panose="00000400000000000000" pitchFamily="2" charset="-78"/>
              </a:rPr>
              <a:t>بررسی تایید یا رد فرضیه ها</a:t>
            </a:r>
            <a:endParaRPr lang="en-GB" sz="2000" b="1" dirty="0">
              <a:cs typeface="B Zar" panose="00000400000000000000" pitchFamily="2" charset="-78"/>
            </a:endParaRPr>
          </a:p>
        </p:txBody>
      </p:sp>
      <p:sp>
        <p:nvSpPr>
          <p:cNvPr id="25" name="Freeform 24"/>
          <p:cNvSpPr/>
          <p:nvPr/>
        </p:nvSpPr>
        <p:spPr>
          <a:xfrm>
            <a:off x="964116" y="2807065"/>
            <a:ext cx="1566035" cy="787676"/>
          </a:xfrm>
          <a:custGeom>
            <a:avLst/>
            <a:gdLst>
              <a:gd name="connsiteX0" fmla="*/ 0 w 1337991"/>
              <a:gd name="connsiteY0" fmla="*/ 133799 h 1378427"/>
              <a:gd name="connsiteX1" fmla="*/ 39189 w 1337991"/>
              <a:gd name="connsiteY1" fmla="*/ 39189 h 1378427"/>
              <a:gd name="connsiteX2" fmla="*/ 133799 w 1337991"/>
              <a:gd name="connsiteY2" fmla="*/ 0 h 1378427"/>
              <a:gd name="connsiteX3" fmla="*/ 1204192 w 1337991"/>
              <a:gd name="connsiteY3" fmla="*/ 0 h 1378427"/>
              <a:gd name="connsiteX4" fmla="*/ 1298802 w 1337991"/>
              <a:gd name="connsiteY4" fmla="*/ 39189 h 1378427"/>
              <a:gd name="connsiteX5" fmla="*/ 1337991 w 1337991"/>
              <a:gd name="connsiteY5" fmla="*/ 133799 h 1378427"/>
              <a:gd name="connsiteX6" fmla="*/ 1337991 w 1337991"/>
              <a:gd name="connsiteY6" fmla="*/ 1244628 h 1378427"/>
              <a:gd name="connsiteX7" fmla="*/ 1298802 w 1337991"/>
              <a:gd name="connsiteY7" fmla="*/ 1339238 h 1378427"/>
              <a:gd name="connsiteX8" fmla="*/ 1204192 w 1337991"/>
              <a:gd name="connsiteY8" fmla="*/ 1378427 h 1378427"/>
              <a:gd name="connsiteX9" fmla="*/ 133799 w 1337991"/>
              <a:gd name="connsiteY9" fmla="*/ 1378427 h 1378427"/>
              <a:gd name="connsiteX10" fmla="*/ 39189 w 1337991"/>
              <a:gd name="connsiteY10" fmla="*/ 1339238 h 1378427"/>
              <a:gd name="connsiteX11" fmla="*/ 0 w 1337991"/>
              <a:gd name="connsiteY11" fmla="*/ 1244628 h 1378427"/>
              <a:gd name="connsiteX12" fmla="*/ 0 w 1337991"/>
              <a:gd name="connsiteY12" fmla="*/ 133799 h 137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991" h="1378427">
                <a:moveTo>
                  <a:pt x="0" y="133799"/>
                </a:moveTo>
                <a:cubicBezTo>
                  <a:pt x="0" y="98313"/>
                  <a:pt x="14097" y="64281"/>
                  <a:pt x="39189" y="39189"/>
                </a:cubicBezTo>
                <a:cubicBezTo>
                  <a:pt x="64281" y="14097"/>
                  <a:pt x="98314" y="0"/>
                  <a:pt x="133799" y="0"/>
                </a:cubicBezTo>
                <a:lnTo>
                  <a:pt x="1204192" y="0"/>
                </a:lnTo>
                <a:cubicBezTo>
                  <a:pt x="1239678" y="0"/>
                  <a:pt x="1273710" y="14097"/>
                  <a:pt x="1298802" y="39189"/>
                </a:cubicBezTo>
                <a:cubicBezTo>
                  <a:pt x="1323894" y="64281"/>
                  <a:pt x="1337991" y="98314"/>
                  <a:pt x="1337991" y="133799"/>
                </a:cubicBezTo>
                <a:lnTo>
                  <a:pt x="1337991" y="1244628"/>
                </a:lnTo>
                <a:cubicBezTo>
                  <a:pt x="1337991" y="1280114"/>
                  <a:pt x="1323894" y="1314146"/>
                  <a:pt x="1298802" y="1339238"/>
                </a:cubicBezTo>
                <a:cubicBezTo>
                  <a:pt x="1273710" y="1364330"/>
                  <a:pt x="1239677" y="1378427"/>
                  <a:pt x="1204192" y="1378427"/>
                </a:cubicBezTo>
                <a:lnTo>
                  <a:pt x="133799" y="1378427"/>
                </a:lnTo>
                <a:cubicBezTo>
                  <a:pt x="98313" y="1378427"/>
                  <a:pt x="64281" y="1364330"/>
                  <a:pt x="39189" y="1339238"/>
                </a:cubicBezTo>
                <a:cubicBezTo>
                  <a:pt x="14097" y="1314146"/>
                  <a:pt x="0" y="1280113"/>
                  <a:pt x="0" y="1244628"/>
                </a:cubicBezTo>
                <a:lnTo>
                  <a:pt x="0" y="13379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51888" tIns="51888" rIns="51888" bIns="51888" numCol="1" spcCol="1270" anchor="ctr" anchorCtr="0">
            <a:noAutofit/>
          </a:bodyPr>
          <a:lstStyle/>
          <a:p>
            <a:pPr algn="ctr" defTabSz="888959">
              <a:lnSpc>
                <a:spcPct val="90000"/>
              </a:lnSpc>
              <a:spcBef>
                <a:spcPct val="0"/>
              </a:spcBef>
              <a:spcAft>
                <a:spcPct val="35000"/>
              </a:spcAft>
            </a:pPr>
            <a:r>
              <a:rPr lang="fa-IR" sz="2000" b="1" dirty="0">
                <a:cs typeface="B Zar" panose="00000400000000000000" pitchFamily="2" charset="-78"/>
              </a:rPr>
              <a:t>تحلیل معناداری</a:t>
            </a:r>
            <a:endParaRPr lang="en-GB" sz="2000" b="1" dirty="0">
              <a:cs typeface="B Zar" panose="00000400000000000000" pitchFamily="2" charset="-78"/>
            </a:endParaRPr>
          </a:p>
        </p:txBody>
      </p:sp>
      <p:cxnSp>
        <p:nvCxnSpPr>
          <p:cNvPr id="33" name="Straight Arrow Connector 32"/>
          <p:cNvCxnSpPr/>
          <p:nvPr/>
        </p:nvCxnSpPr>
        <p:spPr>
          <a:xfrm flipH="1">
            <a:off x="1802805" y="3630737"/>
            <a:ext cx="13289" cy="504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474126" y="3190238"/>
            <a:ext cx="1447760" cy="21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4336471" y="2054510"/>
            <a:ext cx="5567971" cy="540327"/>
          </a:xfrm>
          <a:custGeom>
            <a:avLst/>
            <a:gdLst>
              <a:gd name="connsiteX0" fmla="*/ 0 w 1337991"/>
              <a:gd name="connsiteY0" fmla="*/ 133799 h 1378427"/>
              <a:gd name="connsiteX1" fmla="*/ 39189 w 1337991"/>
              <a:gd name="connsiteY1" fmla="*/ 39189 h 1378427"/>
              <a:gd name="connsiteX2" fmla="*/ 133799 w 1337991"/>
              <a:gd name="connsiteY2" fmla="*/ 0 h 1378427"/>
              <a:gd name="connsiteX3" fmla="*/ 1204192 w 1337991"/>
              <a:gd name="connsiteY3" fmla="*/ 0 h 1378427"/>
              <a:gd name="connsiteX4" fmla="*/ 1298802 w 1337991"/>
              <a:gd name="connsiteY4" fmla="*/ 39189 h 1378427"/>
              <a:gd name="connsiteX5" fmla="*/ 1337991 w 1337991"/>
              <a:gd name="connsiteY5" fmla="*/ 133799 h 1378427"/>
              <a:gd name="connsiteX6" fmla="*/ 1337991 w 1337991"/>
              <a:gd name="connsiteY6" fmla="*/ 1244628 h 1378427"/>
              <a:gd name="connsiteX7" fmla="*/ 1298802 w 1337991"/>
              <a:gd name="connsiteY7" fmla="*/ 1339238 h 1378427"/>
              <a:gd name="connsiteX8" fmla="*/ 1204192 w 1337991"/>
              <a:gd name="connsiteY8" fmla="*/ 1378427 h 1378427"/>
              <a:gd name="connsiteX9" fmla="*/ 133799 w 1337991"/>
              <a:gd name="connsiteY9" fmla="*/ 1378427 h 1378427"/>
              <a:gd name="connsiteX10" fmla="*/ 39189 w 1337991"/>
              <a:gd name="connsiteY10" fmla="*/ 1339238 h 1378427"/>
              <a:gd name="connsiteX11" fmla="*/ 0 w 1337991"/>
              <a:gd name="connsiteY11" fmla="*/ 1244628 h 1378427"/>
              <a:gd name="connsiteX12" fmla="*/ 0 w 1337991"/>
              <a:gd name="connsiteY12" fmla="*/ 133799 h 137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991" h="1378427">
                <a:moveTo>
                  <a:pt x="0" y="133799"/>
                </a:moveTo>
                <a:cubicBezTo>
                  <a:pt x="0" y="98313"/>
                  <a:pt x="14097" y="64281"/>
                  <a:pt x="39189" y="39189"/>
                </a:cubicBezTo>
                <a:cubicBezTo>
                  <a:pt x="64281" y="14097"/>
                  <a:pt x="98314" y="0"/>
                  <a:pt x="133799" y="0"/>
                </a:cubicBezTo>
                <a:lnTo>
                  <a:pt x="1204192" y="0"/>
                </a:lnTo>
                <a:cubicBezTo>
                  <a:pt x="1239678" y="0"/>
                  <a:pt x="1273710" y="14097"/>
                  <a:pt x="1298802" y="39189"/>
                </a:cubicBezTo>
                <a:cubicBezTo>
                  <a:pt x="1323894" y="64281"/>
                  <a:pt x="1337991" y="98314"/>
                  <a:pt x="1337991" y="133799"/>
                </a:cubicBezTo>
                <a:lnTo>
                  <a:pt x="1337991" y="1244628"/>
                </a:lnTo>
                <a:cubicBezTo>
                  <a:pt x="1337991" y="1280114"/>
                  <a:pt x="1323894" y="1314146"/>
                  <a:pt x="1298802" y="1339238"/>
                </a:cubicBezTo>
                <a:cubicBezTo>
                  <a:pt x="1273710" y="1364330"/>
                  <a:pt x="1239677" y="1378427"/>
                  <a:pt x="1204192" y="1378427"/>
                </a:cubicBezTo>
                <a:lnTo>
                  <a:pt x="133799" y="1378427"/>
                </a:lnTo>
                <a:cubicBezTo>
                  <a:pt x="98313" y="1378427"/>
                  <a:pt x="64281" y="1364330"/>
                  <a:pt x="39189" y="1339238"/>
                </a:cubicBezTo>
                <a:cubicBezTo>
                  <a:pt x="14097" y="1314146"/>
                  <a:pt x="0" y="1280113"/>
                  <a:pt x="0" y="1244628"/>
                </a:cubicBezTo>
                <a:lnTo>
                  <a:pt x="0" y="13379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1888" tIns="51888" rIns="51888" bIns="51888" numCol="1" spcCol="1270" anchor="ctr" anchorCtr="0">
            <a:noAutofit/>
          </a:bodyPr>
          <a:lstStyle/>
          <a:p>
            <a:pPr algn="ctr" defTabSz="888959" rtl="1">
              <a:lnSpc>
                <a:spcPct val="90000"/>
              </a:lnSpc>
              <a:spcBef>
                <a:spcPct val="0"/>
              </a:spcBef>
              <a:spcAft>
                <a:spcPct val="35000"/>
              </a:spcAft>
            </a:pPr>
            <a:r>
              <a:rPr lang="en-US" sz="2000" b="1" dirty="0">
                <a:solidFill>
                  <a:schemeClr val="tx1"/>
                </a:solidFill>
                <a:cs typeface="B Zar" panose="00000400000000000000" pitchFamily="2" charset="-78"/>
              </a:rPr>
              <a:t> </a:t>
            </a:r>
            <a:r>
              <a:rPr lang="fa-IR" sz="2000" b="1" dirty="0">
                <a:solidFill>
                  <a:schemeClr val="tx1"/>
                </a:solidFill>
                <a:cs typeface="B Zar" panose="00000400000000000000" pitchFamily="2" charset="-78"/>
              </a:rPr>
              <a:t>آزمون ریشه واحد: تعیین مانایی </a:t>
            </a:r>
            <a:r>
              <a:rPr lang="fa-IR" sz="2000" b="1" dirty="0" err="1">
                <a:solidFill>
                  <a:schemeClr val="tx1"/>
                </a:solidFill>
                <a:cs typeface="B Zar" panose="00000400000000000000" pitchFamily="2" charset="-78"/>
              </a:rPr>
              <a:t>متغیرها</a:t>
            </a:r>
            <a:r>
              <a:rPr lang="en-US" sz="2000" b="1" dirty="0">
                <a:solidFill>
                  <a:schemeClr val="tx1"/>
                </a:solidFill>
                <a:cs typeface="B Zar" panose="00000400000000000000" pitchFamily="2" charset="-78"/>
              </a:rPr>
              <a:t> </a:t>
            </a:r>
            <a:endParaRPr lang="en-GB" sz="1854" b="1" dirty="0">
              <a:solidFill>
                <a:schemeClr val="tx1"/>
              </a:solidFill>
              <a:latin typeface="Times New Roman" pitchFamily="18" charset="0"/>
              <a:cs typeface="B Zar" panose="00000400000000000000" pitchFamily="2" charset="-78"/>
            </a:endParaRPr>
          </a:p>
        </p:txBody>
      </p:sp>
      <p:sp>
        <p:nvSpPr>
          <p:cNvPr id="27" name="Freeform 26"/>
          <p:cNvSpPr/>
          <p:nvPr/>
        </p:nvSpPr>
        <p:spPr>
          <a:xfrm>
            <a:off x="4633969" y="3403036"/>
            <a:ext cx="5270473" cy="554182"/>
          </a:xfrm>
          <a:custGeom>
            <a:avLst/>
            <a:gdLst>
              <a:gd name="connsiteX0" fmla="*/ 0 w 1337991"/>
              <a:gd name="connsiteY0" fmla="*/ 133799 h 1378427"/>
              <a:gd name="connsiteX1" fmla="*/ 39189 w 1337991"/>
              <a:gd name="connsiteY1" fmla="*/ 39189 h 1378427"/>
              <a:gd name="connsiteX2" fmla="*/ 133799 w 1337991"/>
              <a:gd name="connsiteY2" fmla="*/ 0 h 1378427"/>
              <a:gd name="connsiteX3" fmla="*/ 1204192 w 1337991"/>
              <a:gd name="connsiteY3" fmla="*/ 0 h 1378427"/>
              <a:gd name="connsiteX4" fmla="*/ 1298802 w 1337991"/>
              <a:gd name="connsiteY4" fmla="*/ 39189 h 1378427"/>
              <a:gd name="connsiteX5" fmla="*/ 1337991 w 1337991"/>
              <a:gd name="connsiteY5" fmla="*/ 133799 h 1378427"/>
              <a:gd name="connsiteX6" fmla="*/ 1337991 w 1337991"/>
              <a:gd name="connsiteY6" fmla="*/ 1244628 h 1378427"/>
              <a:gd name="connsiteX7" fmla="*/ 1298802 w 1337991"/>
              <a:gd name="connsiteY7" fmla="*/ 1339238 h 1378427"/>
              <a:gd name="connsiteX8" fmla="*/ 1204192 w 1337991"/>
              <a:gd name="connsiteY8" fmla="*/ 1378427 h 1378427"/>
              <a:gd name="connsiteX9" fmla="*/ 133799 w 1337991"/>
              <a:gd name="connsiteY9" fmla="*/ 1378427 h 1378427"/>
              <a:gd name="connsiteX10" fmla="*/ 39189 w 1337991"/>
              <a:gd name="connsiteY10" fmla="*/ 1339238 h 1378427"/>
              <a:gd name="connsiteX11" fmla="*/ 0 w 1337991"/>
              <a:gd name="connsiteY11" fmla="*/ 1244628 h 1378427"/>
              <a:gd name="connsiteX12" fmla="*/ 0 w 1337991"/>
              <a:gd name="connsiteY12" fmla="*/ 133799 h 137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991" h="1378427">
                <a:moveTo>
                  <a:pt x="0" y="133799"/>
                </a:moveTo>
                <a:cubicBezTo>
                  <a:pt x="0" y="98313"/>
                  <a:pt x="14097" y="64281"/>
                  <a:pt x="39189" y="39189"/>
                </a:cubicBezTo>
                <a:cubicBezTo>
                  <a:pt x="64281" y="14097"/>
                  <a:pt x="98314" y="0"/>
                  <a:pt x="133799" y="0"/>
                </a:cubicBezTo>
                <a:lnTo>
                  <a:pt x="1204192" y="0"/>
                </a:lnTo>
                <a:cubicBezTo>
                  <a:pt x="1239678" y="0"/>
                  <a:pt x="1273710" y="14097"/>
                  <a:pt x="1298802" y="39189"/>
                </a:cubicBezTo>
                <a:cubicBezTo>
                  <a:pt x="1323894" y="64281"/>
                  <a:pt x="1337991" y="98314"/>
                  <a:pt x="1337991" y="133799"/>
                </a:cubicBezTo>
                <a:lnTo>
                  <a:pt x="1337991" y="1244628"/>
                </a:lnTo>
                <a:cubicBezTo>
                  <a:pt x="1337991" y="1280114"/>
                  <a:pt x="1323894" y="1314146"/>
                  <a:pt x="1298802" y="1339238"/>
                </a:cubicBezTo>
                <a:cubicBezTo>
                  <a:pt x="1273710" y="1364330"/>
                  <a:pt x="1239677" y="1378427"/>
                  <a:pt x="1204192" y="1378427"/>
                </a:cubicBezTo>
                <a:lnTo>
                  <a:pt x="133799" y="1378427"/>
                </a:lnTo>
                <a:cubicBezTo>
                  <a:pt x="98313" y="1378427"/>
                  <a:pt x="64281" y="1364330"/>
                  <a:pt x="39189" y="1339238"/>
                </a:cubicBezTo>
                <a:cubicBezTo>
                  <a:pt x="14097" y="1314146"/>
                  <a:pt x="0" y="1280113"/>
                  <a:pt x="0" y="1244628"/>
                </a:cubicBezTo>
                <a:lnTo>
                  <a:pt x="0" y="13379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1888" tIns="51888" rIns="51888" bIns="51888" numCol="1" spcCol="1270" anchor="ctr" anchorCtr="0">
            <a:noAutofit/>
          </a:bodyPr>
          <a:lstStyle/>
          <a:p>
            <a:pPr algn="ctr" defTabSz="888959">
              <a:lnSpc>
                <a:spcPct val="90000"/>
              </a:lnSpc>
              <a:spcBef>
                <a:spcPct val="0"/>
              </a:spcBef>
              <a:spcAft>
                <a:spcPct val="35000"/>
              </a:spcAft>
            </a:pPr>
            <a:r>
              <a:rPr lang="fa-IR" sz="2000" b="1" dirty="0">
                <a:solidFill>
                  <a:schemeClr val="tx1"/>
                </a:solidFill>
                <a:cs typeface="B Zar" panose="00000400000000000000" pitchFamily="2" charset="-78"/>
              </a:rPr>
              <a:t>آزمون </a:t>
            </a:r>
            <a:r>
              <a:rPr lang="fa-IR" sz="2000" b="1" dirty="0" err="1">
                <a:solidFill>
                  <a:schemeClr val="tx1"/>
                </a:solidFill>
                <a:cs typeface="B Zar" panose="00000400000000000000" pitchFamily="2" charset="-78"/>
              </a:rPr>
              <a:t>هاسمن</a:t>
            </a:r>
            <a:r>
              <a:rPr lang="fa-IR" sz="2000" b="1" dirty="0">
                <a:solidFill>
                  <a:schemeClr val="tx1"/>
                </a:solidFill>
                <a:cs typeface="B Zar" panose="00000400000000000000" pitchFamily="2" charset="-78"/>
              </a:rPr>
              <a:t>: انتخاب الگوی اثرات ثابت یا تصادفی </a:t>
            </a:r>
            <a:endParaRPr lang="en-GB" sz="2000" b="1" dirty="0">
              <a:solidFill>
                <a:schemeClr val="tx1"/>
              </a:solidFill>
              <a:cs typeface="B Zar" panose="00000400000000000000" pitchFamily="2" charset="-78"/>
            </a:endParaRPr>
          </a:p>
        </p:txBody>
      </p:sp>
      <p:sp>
        <p:nvSpPr>
          <p:cNvPr id="28" name="Freeform 27"/>
          <p:cNvSpPr/>
          <p:nvPr/>
        </p:nvSpPr>
        <p:spPr>
          <a:xfrm>
            <a:off x="4731559" y="4135323"/>
            <a:ext cx="5172883" cy="554182"/>
          </a:xfrm>
          <a:custGeom>
            <a:avLst/>
            <a:gdLst>
              <a:gd name="connsiteX0" fmla="*/ 0 w 1337991"/>
              <a:gd name="connsiteY0" fmla="*/ 133799 h 1378427"/>
              <a:gd name="connsiteX1" fmla="*/ 39189 w 1337991"/>
              <a:gd name="connsiteY1" fmla="*/ 39189 h 1378427"/>
              <a:gd name="connsiteX2" fmla="*/ 133799 w 1337991"/>
              <a:gd name="connsiteY2" fmla="*/ 0 h 1378427"/>
              <a:gd name="connsiteX3" fmla="*/ 1204192 w 1337991"/>
              <a:gd name="connsiteY3" fmla="*/ 0 h 1378427"/>
              <a:gd name="connsiteX4" fmla="*/ 1298802 w 1337991"/>
              <a:gd name="connsiteY4" fmla="*/ 39189 h 1378427"/>
              <a:gd name="connsiteX5" fmla="*/ 1337991 w 1337991"/>
              <a:gd name="connsiteY5" fmla="*/ 133799 h 1378427"/>
              <a:gd name="connsiteX6" fmla="*/ 1337991 w 1337991"/>
              <a:gd name="connsiteY6" fmla="*/ 1244628 h 1378427"/>
              <a:gd name="connsiteX7" fmla="*/ 1298802 w 1337991"/>
              <a:gd name="connsiteY7" fmla="*/ 1339238 h 1378427"/>
              <a:gd name="connsiteX8" fmla="*/ 1204192 w 1337991"/>
              <a:gd name="connsiteY8" fmla="*/ 1378427 h 1378427"/>
              <a:gd name="connsiteX9" fmla="*/ 133799 w 1337991"/>
              <a:gd name="connsiteY9" fmla="*/ 1378427 h 1378427"/>
              <a:gd name="connsiteX10" fmla="*/ 39189 w 1337991"/>
              <a:gd name="connsiteY10" fmla="*/ 1339238 h 1378427"/>
              <a:gd name="connsiteX11" fmla="*/ 0 w 1337991"/>
              <a:gd name="connsiteY11" fmla="*/ 1244628 h 1378427"/>
              <a:gd name="connsiteX12" fmla="*/ 0 w 1337991"/>
              <a:gd name="connsiteY12" fmla="*/ 133799 h 137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991" h="1378427">
                <a:moveTo>
                  <a:pt x="0" y="133799"/>
                </a:moveTo>
                <a:cubicBezTo>
                  <a:pt x="0" y="98313"/>
                  <a:pt x="14097" y="64281"/>
                  <a:pt x="39189" y="39189"/>
                </a:cubicBezTo>
                <a:cubicBezTo>
                  <a:pt x="64281" y="14097"/>
                  <a:pt x="98314" y="0"/>
                  <a:pt x="133799" y="0"/>
                </a:cubicBezTo>
                <a:lnTo>
                  <a:pt x="1204192" y="0"/>
                </a:lnTo>
                <a:cubicBezTo>
                  <a:pt x="1239678" y="0"/>
                  <a:pt x="1273710" y="14097"/>
                  <a:pt x="1298802" y="39189"/>
                </a:cubicBezTo>
                <a:cubicBezTo>
                  <a:pt x="1323894" y="64281"/>
                  <a:pt x="1337991" y="98314"/>
                  <a:pt x="1337991" y="133799"/>
                </a:cubicBezTo>
                <a:lnTo>
                  <a:pt x="1337991" y="1244628"/>
                </a:lnTo>
                <a:cubicBezTo>
                  <a:pt x="1337991" y="1280114"/>
                  <a:pt x="1323894" y="1314146"/>
                  <a:pt x="1298802" y="1339238"/>
                </a:cubicBezTo>
                <a:cubicBezTo>
                  <a:pt x="1273710" y="1364330"/>
                  <a:pt x="1239677" y="1378427"/>
                  <a:pt x="1204192" y="1378427"/>
                </a:cubicBezTo>
                <a:lnTo>
                  <a:pt x="133799" y="1378427"/>
                </a:lnTo>
                <a:cubicBezTo>
                  <a:pt x="98313" y="1378427"/>
                  <a:pt x="64281" y="1364330"/>
                  <a:pt x="39189" y="1339238"/>
                </a:cubicBezTo>
                <a:cubicBezTo>
                  <a:pt x="14097" y="1314146"/>
                  <a:pt x="0" y="1280113"/>
                  <a:pt x="0" y="1244628"/>
                </a:cubicBezTo>
                <a:lnTo>
                  <a:pt x="0" y="13379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1888" tIns="51888" rIns="51888" bIns="51888" numCol="1" spcCol="1270" anchor="ctr" anchorCtr="0">
            <a:noAutofit/>
          </a:bodyPr>
          <a:lstStyle/>
          <a:p>
            <a:pPr algn="ctr" defTabSz="888959" rtl="1">
              <a:lnSpc>
                <a:spcPct val="90000"/>
              </a:lnSpc>
              <a:spcBef>
                <a:spcPct val="0"/>
              </a:spcBef>
              <a:spcAft>
                <a:spcPct val="35000"/>
              </a:spcAft>
            </a:pPr>
            <a:r>
              <a:rPr lang="fa-IR" sz="2000" b="1" dirty="0">
                <a:solidFill>
                  <a:schemeClr val="tx1"/>
                </a:solidFill>
                <a:cs typeface="B Zar" panose="00000400000000000000" pitchFamily="2" charset="-78"/>
              </a:rPr>
              <a:t>آزمون </a:t>
            </a:r>
            <a:r>
              <a:rPr lang="en-US" sz="2000" b="1" dirty="0">
                <a:solidFill>
                  <a:schemeClr val="tx1"/>
                </a:solidFill>
                <a:latin typeface="Times New Roman" pitchFamily="18" charset="0"/>
                <a:cs typeface="B Zar" panose="00000400000000000000" pitchFamily="2" charset="-78"/>
              </a:rPr>
              <a:t>t </a:t>
            </a:r>
            <a:r>
              <a:rPr lang="fa-IR" sz="2000" b="1" dirty="0">
                <a:solidFill>
                  <a:schemeClr val="tx1"/>
                </a:solidFill>
                <a:latin typeface="Times New Roman" pitchFamily="18" charset="0"/>
                <a:cs typeface="B Zar" panose="00000400000000000000" pitchFamily="2" charset="-78"/>
              </a:rPr>
              <a:t>: </a:t>
            </a:r>
            <a:r>
              <a:rPr lang="fa-IR" sz="2000" b="1" dirty="0">
                <a:solidFill>
                  <a:schemeClr val="tx1"/>
                </a:solidFill>
                <a:cs typeface="B Zar" panose="00000400000000000000" pitchFamily="2" charset="-78"/>
              </a:rPr>
              <a:t>بررسی معنی داری </a:t>
            </a:r>
            <a:r>
              <a:rPr lang="fa-IR" sz="2000" b="1" dirty="0" err="1">
                <a:solidFill>
                  <a:schemeClr val="tx1"/>
                </a:solidFill>
                <a:cs typeface="B Zar" panose="00000400000000000000" pitchFamily="2" charset="-78"/>
              </a:rPr>
              <a:t>ضرایب</a:t>
            </a:r>
            <a:r>
              <a:rPr lang="fa-IR" sz="2000" b="1" dirty="0">
                <a:solidFill>
                  <a:schemeClr val="tx1"/>
                </a:solidFill>
                <a:cs typeface="B Zar" panose="00000400000000000000" pitchFamily="2" charset="-78"/>
              </a:rPr>
              <a:t> </a:t>
            </a:r>
            <a:r>
              <a:rPr lang="fa-IR" sz="2000" b="1" dirty="0" err="1">
                <a:solidFill>
                  <a:schemeClr val="tx1"/>
                </a:solidFill>
                <a:cs typeface="B Zar" panose="00000400000000000000" pitchFamily="2" charset="-78"/>
              </a:rPr>
              <a:t>متغیرها</a:t>
            </a:r>
            <a:endParaRPr lang="en-GB" sz="2000" b="1" dirty="0">
              <a:solidFill>
                <a:schemeClr val="tx1"/>
              </a:solidFill>
              <a:latin typeface="Times New Roman" pitchFamily="18" charset="0"/>
              <a:cs typeface="B Zar" panose="00000400000000000000" pitchFamily="2" charset="-78"/>
            </a:endParaRPr>
          </a:p>
        </p:txBody>
      </p:sp>
      <p:sp>
        <p:nvSpPr>
          <p:cNvPr id="29" name="Freeform 28"/>
          <p:cNvSpPr/>
          <p:nvPr/>
        </p:nvSpPr>
        <p:spPr>
          <a:xfrm>
            <a:off x="4731558" y="4961710"/>
            <a:ext cx="5213390" cy="554182"/>
          </a:xfrm>
          <a:custGeom>
            <a:avLst/>
            <a:gdLst>
              <a:gd name="connsiteX0" fmla="*/ 0 w 1337991"/>
              <a:gd name="connsiteY0" fmla="*/ 133799 h 1378427"/>
              <a:gd name="connsiteX1" fmla="*/ 39189 w 1337991"/>
              <a:gd name="connsiteY1" fmla="*/ 39189 h 1378427"/>
              <a:gd name="connsiteX2" fmla="*/ 133799 w 1337991"/>
              <a:gd name="connsiteY2" fmla="*/ 0 h 1378427"/>
              <a:gd name="connsiteX3" fmla="*/ 1204192 w 1337991"/>
              <a:gd name="connsiteY3" fmla="*/ 0 h 1378427"/>
              <a:gd name="connsiteX4" fmla="*/ 1298802 w 1337991"/>
              <a:gd name="connsiteY4" fmla="*/ 39189 h 1378427"/>
              <a:gd name="connsiteX5" fmla="*/ 1337991 w 1337991"/>
              <a:gd name="connsiteY5" fmla="*/ 133799 h 1378427"/>
              <a:gd name="connsiteX6" fmla="*/ 1337991 w 1337991"/>
              <a:gd name="connsiteY6" fmla="*/ 1244628 h 1378427"/>
              <a:gd name="connsiteX7" fmla="*/ 1298802 w 1337991"/>
              <a:gd name="connsiteY7" fmla="*/ 1339238 h 1378427"/>
              <a:gd name="connsiteX8" fmla="*/ 1204192 w 1337991"/>
              <a:gd name="connsiteY8" fmla="*/ 1378427 h 1378427"/>
              <a:gd name="connsiteX9" fmla="*/ 133799 w 1337991"/>
              <a:gd name="connsiteY9" fmla="*/ 1378427 h 1378427"/>
              <a:gd name="connsiteX10" fmla="*/ 39189 w 1337991"/>
              <a:gd name="connsiteY10" fmla="*/ 1339238 h 1378427"/>
              <a:gd name="connsiteX11" fmla="*/ 0 w 1337991"/>
              <a:gd name="connsiteY11" fmla="*/ 1244628 h 1378427"/>
              <a:gd name="connsiteX12" fmla="*/ 0 w 1337991"/>
              <a:gd name="connsiteY12" fmla="*/ 133799 h 137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991" h="1378427">
                <a:moveTo>
                  <a:pt x="0" y="133799"/>
                </a:moveTo>
                <a:cubicBezTo>
                  <a:pt x="0" y="98313"/>
                  <a:pt x="14097" y="64281"/>
                  <a:pt x="39189" y="39189"/>
                </a:cubicBezTo>
                <a:cubicBezTo>
                  <a:pt x="64281" y="14097"/>
                  <a:pt x="98314" y="0"/>
                  <a:pt x="133799" y="0"/>
                </a:cubicBezTo>
                <a:lnTo>
                  <a:pt x="1204192" y="0"/>
                </a:lnTo>
                <a:cubicBezTo>
                  <a:pt x="1239678" y="0"/>
                  <a:pt x="1273710" y="14097"/>
                  <a:pt x="1298802" y="39189"/>
                </a:cubicBezTo>
                <a:cubicBezTo>
                  <a:pt x="1323894" y="64281"/>
                  <a:pt x="1337991" y="98314"/>
                  <a:pt x="1337991" y="133799"/>
                </a:cubicBezTo>
                <a:lnTo>
                  <a:pt x="1337991" y="1244628"/>
                </a:lnTo>
                <a:cubicBezTo>
                  <a:pt x="1337991" y="1280114"/>
                  <a:pt x="1323894" y="1314146"/>
                  <a:pt x="1298802" y="1339238"/>
                </a:cubicBezTo>
                <a:cubicBezTo>
                  <a:pt x="1273710" y="1364330"/>
                  <a:pt x="1239677" y="1378427"/>
                  <a:pt x="1204192" y="1378427"/>
                </a:cubicBezTo>
                <a:lnTo>
                  <a:pt x="133799" y="1378427"/>
                </a:lnTo>
                <a:cubicBezTo>
                  <a:pt x="98313" y="1378427"/>
                  <a:pt x="64281" y="1364330"/>
                  <a:pt x="39189" y="1339238"/>
                </a:cubicBezTo>
                <a:cubicBezTo>
                  <a:pt x="14097" y="1314146"/>
                  <a:pt x="0" y="1280113"/>
                  <a:pt x="0" y="1244628"/>
                </a:cubicBezTo>
                <a:lnTo>
                  <a:pt x="0" y="13379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1888" tIns="51888" rIns="51888" bIns="51888" numCol="1" spcCol="1270" anchor="ctr" anchorCtr="0">
            <a:noAutofit/>
          </a:bodyPr>
          <a:lstStyle/>
          <a:p>
            <a:pPr algn="ctr" defTabSz="888959" rtl="1">
              <a:lnSpc>
                <a:spcPct val="90000"/>
              </a:lnSpc>
              <a:spcBef>
                <a:spcPct val="0"/>
              </a:spcBef>
              <a:spcAft>
                <a:spcPct val="35000"/>
              </a:spcAft>
            </a:pPr>
            <a:r>
              <a:rPr lang="fa-IR" sz="2000" b="1" dirty="0">
                <a:solidFill>
                  <a:schemeClr val="tx1"/>
                </a:solidFill>
                <a:cs typeface="B Zar" panose="00000400000000000000" pitchFamily="2" charset="-78"/>
              </a:rPr>
              <a:t>آزمون </a:t>
            </a:r>
            <a:r>
              <a:rPr lang="en-US" sz="1854" b="1" dirty="0">
                <a:latin typeface="Times New Roman" pitchFamily="18" charset="0"/>
                <a:cs typeface="B Zar" panose="00000400000000000000" pitchFamily="2" charset="-78"/>
              </a:rPr>
              <a:t>F</a:t>
            </a:r>
            <a:r>
              <a:rPr lang="fa-IR" sz="1854" b="1" dirty="0">
                <a:latin typeface="Times New Roman" pitchFamily="18" charset="0"/>
                <a:cs typeface="B Zar" panose="00000400000000000000" pitchFamily="2" charset="-78"/>
              </a:rPr>
              <a:t>-</a:t>
            </a:r>
            <a:r>
              <a:rPr lang="fa-IR" sz="1854" b="1" dirty="0">
                <a:cs typeface="B Zar" panose="00000400000000000000" pitchFamily="2" charset="-78"/>
              </a:rPr>
              <a:t> </a:t>
            </a:r>
            <a:r>
              <a:rPr lang="en-US" sz="1854" b="1" dirty="0">
                <a:latin typeface="Times New Roman" pitchFamily="18" charset="0"/>
                <a:cs typeface="B Zar" panose="00000400000000000000" pitchFamily="2" charset="-78"/>
              </a:rPr>
              <a:t>ANOVA</a:t>
            </a:r>
            <a:r>
              <a:rPr lang="fa-IR" sz="1854" b="1" dirty="0">
                <a:latin typeface="Times New Roman" pitchFamily="18" charset="0"/>
                <a:cs typeface="B Zar" panose="00000400000000000000" pitchFamily="2" charset="-78"/>
              </a:rPr>
              <a:t> : بررسی معنی دار مدل ها </a:t>
            </a:r>
            <a:endParaRPr lang="en-GB" sz="1854" b="1" dirty="0">
              <a:solidFill>
                <a:schemeClr val="tx1"/>
              </a:solidFill>
              <a:latin typeface="Times New Roman" pitchFamily="18" charset="0"/>
              <a:cs typeface="B Zar" panose="00000400000000000000" pitchFamily="2" charset="-78"/>
            </a:endParaRPr>
          </a:p>
        </p:txBody>
      </p:sp>
      <p:grpSp>
        <p:nvGrpSpPr>
          <p:cNvPr id="41" name="Group 25"/>
          <p:cNvGrpSpPr/>
          <p:nvPr/>
        </p:nvGrpSpPr>
        <p:grpSpPr>
          <a:xfrm>
            <a:off x="806825" y="213476"/>
            <a:ext cx="10434916" cy="950307"/>
            <a:chOff x="357158" y="357166"/>
            <a:chExt cx="8501122" cy="796023"/>
          </a:xfrm>
        </p:grpSpPr>
        <p:grpSp>
          <p:nvGrpSpPr>
            <p:cNvPr id="42" name="Group 41"/>
            <p:cNvGrpSpPr/>
            <p:nvPr/>
          </p:nvGrpSpPr>
          <p:grpSpPr>
            <a:xfrm>
              <a:off x="357158" y="357166"/>
              <a:ext cx="8501122" cy="714380"/>
              <a:chOff x="285720" y="928670"/>
              <a:chExt cx="8501122" cy="714380"/>
            </a:xfrm>
          </p:grpSpPr>
          <p:sp>
            <p:nvSpPr>
              <p:cNvPr id="44" name="Rounded Rectangle 43">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5" name="Rounded Rectangle 44">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6" name="Rounded Rectangle 45">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7" name="Rounded Rectangle 46">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8" name="Rounded Rectangle 47">
                <a:hlinkClick r:id="rId3" action="ppaction://hlinksldjump"/>
              </p:cNvPr>
              <p:cNvSpPr/>
              <p:nvPr/>
            </p:nvSpPr>
            <p:spPr>
              <a:xfrm>
                <a:off x="3714744"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روش ‌شناسی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49" name="Straight Connector 48"/>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43" name="Straight Connector 42"/>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612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806825" y="1176541"/>
            <a:ext cx="10388504" cy="687726"/>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fa-IR" sz="2400" dirty="0">
                <a:cs typeface="B Titr" panose="00000700000000000000" pitchFamily="2" charset="-78"/>
              </a:rPr>
              <a:t>توصیف داده ها (آمار توصیفی)</a:t>
            </a:r>
            <a:br>
              <a:rPr lang="fa-IR" sz="2400" dirty="0">
                <a:cs typeface="B Titr" panose="00000700000000000000" pitchFamily="2" charset="-78"/>
              </a:rPr>
            </a:br>
            <a:r>
              <a:rPr lang="fa-IR" sz="2000" dirty="0">
                <a:solidFill>
                  <a:srgbClr val="FF0000"/>
                </a:solidFill>
                <a:cs typeface="B Zar" panose="00000400000000000000" pitchFamily="2" charset="-78"/>
              </a:rPr>
              <a:t>جدول 4-2 : آمار توصيفي متغیرهای تحقیق بعد از نرمال سازی</a:t>
            </a:r>
            <a:endParaRPr lang="fa-IR" sz="1600" dirty="0">
              <a:solidFill>
                <a:srgbClr val="FF0000"/>
              </a:solidFill>
              <a:cs typeface="B Zar" panose="00000400000000000000" pitchFamily="2" charset="-78"/>
            </a:endParaRPr>
          </a:p>
        </p:txBody>
      </p:sp>
      <p:grpSp>
        <p:nvGrpSpPr>
          <p:cNvPr id="24" name="Group 25"/>
          <p:cNvGrpSpPr/>
          <p:nvPr/>
        </p:nvGrpSpPr>
        <p:grpSpPr>
          <a:xfrm>
            <a:off x="806825" y="213476"/>
            <a:ext cx="10434916" cy="950307"/>
            <a:chOff x="357158" y="357166"/>
            <a:chExt cx="8501122" cy="796023"/>
          </a:xfrm>
        </p:grpSpPr>
        <p:grpSp>
          <p:nvGrpSpPr>
            <p:cNvPr id="25" name="Group 24"/>
            <p:cNvGrpSpPr/>
            <p:nvPr/>
          </p:nvGrpSpPr>
          <p:grpSpPr>
            <a:xfrm>
              <a:off x="357158" y="357166"/>
              <a:ext cx="8501122" cy="714380"/>
              <a:chOff x="285720" y="928670"/>
              <a:chExt cx="8501122" cy="714380"/>
            </a:xfrm>
          </p:grpSpPr>
          <p:sp>
            <p:nvSpPr>
              <p:cNvPr id="27" name="Rounded Rectangle 26">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 action="ppaction://noaction"/>
              </p:cNvPr>
              <p:cNvSpPr/>
              <p:nvPr/>
            </p:nvSpPr>
            <p:spPr>
              <a:xfrm>
                <a:off x="2000232"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2"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3"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4"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5"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6"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1" name="Rounded Rectangle 30">
                <a:hlinkClick r:id="rId2"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7"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7"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2" name="Straight Connector 31"/>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6" name="Straight Connector 25"/>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Rectangle 3"/>
          <p:cNvSpPr/>
          <p:nvPr/>
        </p:nvSpPr>
        <p:spPr>
          <a:xfrm>
            <a:off x="1010227" y="5027597"/>
            <a:ext cx="10754390" cy="1477328"/>
          </a:xfrm>
          <a:prstGeom prst="rect">
            <a:avLst/>
          </a:prstGeom>
        </p:spPr>
        <p:txBody>
          <a:bodyPr wrap="square">
            <a:spAutoFit/>
          </a:bodyPr>
          <a:lstStyle/>
          <a:p>
            <a:pPr algn="r" rtl="1"/>
            <a:r>
              <a:rPr lang="fa-IR" dirty="0">
                <a:cs typeface="B Lotus" panose="00000400000000000000" pitchFamily="2" charset="-78"/>
              </a:rPr>
              <a:t>در جدول (4-1) چولگی بازده حسابداری برابر با 0.49 ولی چولگی بازده بازار برابر با 2.156 می باشد نشان دهنده نوسان شدید بازده بازار است و این موضوع در راستای تایید فرضیه های این مطالعه می باشد. اما کشیدگی این دو متغیر به ترتیب برابر با 4.26 و 8.245 می باشد لذا، اغلب مشاهدات در اطراف میانگین می باشد. </a:t>
            </a:r>
            <a:endParaRPr lang="en-US" dirty="0">
              <a:cs typeface="B Lotus" panose="00000400000000000000" pitchFamily="2" charset="-78"/>
            </a:endParaRPr>
          </a:p>
          <a:p>
            <a:pPr algn="r" rtl="1"/>
            <a:r>
              <a:rPr lang="fa-IR" dirty="0">
                <a:cs typeface="B Lotus" panose="00000400000000000000" pitchFamily="2" charset="-78"/>
              </a:rPr>
              <a:t>چولگی و کشیدگی بازده مازاد به ترتیب برابر با 2.14 و 8.08 می باشد که در مقایسه با ارقام مزبور برای بازده حسابداری و بازده بازار، به ارقام بازده بازار نزدیک تر می باشد، به عبارتی، ویژگیهای بازده مازاد به بازده بازار شباهت دارد. </a:t>
            </a:r>
            <a:endParaRPr lang="en-US" dirty="0">
              <a:cs typeface="B Lotus"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564988316"/>
              </p:ext>
            </p:extLst>
          </p:nvPr>
        </p:nvGraphicFramePr>
        <p:xfrm>
          <a:off x="1010227" y="1811537"/>
          <a:ext cx="10185102" cy="3080660"/>
        </p:xfrm>
        <a:graphic>
          <a:graphicData uri="http://schemas.openxmlformats.org/drawingml/2006/table">
            <a:tbl>
              <a:tblPr rtl="1" firstRow="1" firstCol="1" bandRow="1">
                <a:tableStyleId>{5C22544A-7EE6-4342-B048-85BDC9FD1C3A}</a:tableStyleId>
              </a:tblPr>
              <a:tblGrid>
                <a:gridCol w="1508461">
                  <a:extLst>
                    <a:ext uri="{9D8B030D-6E8A-4147-A177-3AD203B41FA5}">
                      <a16:colId xmlns:a16="http://schemas.microsoft.com/office/drawing/2014/main" val="1118081127"/>
                    </a:ext>
                  </a:extLst>
                </a:gridCol>
                <a:gridCol w="754895">
                  <a:extLst>
                    <a:ext uri="{9D8B030D-6E8A-4147-A177-3AD203B41FA5}">
                      <a16:colId xmlns:a16="http://schemas.microsoft.com/office/drawing/2014/main" val="2457518709"/>
                    </a:ext>
                  </a:extLst>
                </a:gridCol>
                <a:gridCol w="1131678">
                  <a:extLst>
                    <a:ext uri="{9D8B030D-6E8A-4147-A177-3AD203B41FA5}">
                      <a16:colId xmlns:a16="http://schemas.microsoft.com/office/drawing/2014/main" val="111176603"/>
                    </a:ext>
                  </a:extLst>
                </a:gridCol>
                <a:gridCol w="1131678">
                  <a:extLst>
                    <a:ext uri="{9D8B030D-6E8A-4147-A177-3AD203B41FA5}">
                      <a16:colId xmlns:a16="http://schemas.microsoft.com/office/drawing/2014/main" val="203165447"/>
                    </a:ext>
                  </a:extLst>
                </a:gridCol>
                <a:gridCol w="1131678">
                  <a:extLst>
                    <a:ext uri="{9D8B030D-6E8A-4147-A177-3AD203B41FA5}">
                      <a16:colId xmlns:a16="http://schemas.microsoft.com/office/drawing/2014/main" val="235800044"/>
                    </a:ext>
                  </a:extLst>
                </a:gridCol>
                <a:gridCol w="1131678">
                  <a:extLst>
                    <a:ext uri="{9D8B030D-6E8A-4147-A177-3AD203B41FA5}">
                      <a16:colId xmlns:a16="http://schemas.microsoft.com/office/drawing/2014/main" val="336205484"/>
                    </a:ext>
                  </a:extLst>
                </a:gridCol>
                <a:gridCol w="1131678">
                  <a:extLst>
                    <a:ext uri="{9D8B030D-6E8A-4147-A177-3AD203B41FA5}">
                      <a16:colId xmlns:a16="http://schemas.microsoft.com/office/drawing/2014/main" val="1065567200"/>
                    </a:ext>
                  </a:extLst>
                </a:gridCol>
                <a:gridCol w="1409915">
                  <a:extLst>
                    <a:ext uri="{9D8B030D-6E8A-4147-A177-3AD203B41FA5}">
                      <a16:colId xmlns:a16="http://schemas.microsoft.com/office/drawing/2014/main" val="755213582"/>
                    </a:ext>
                  </a:extLst>
                </a:gridCol>
                <a:gridCol w="853441">
                  <a:extLst>
                    <a:ext uri="{9D8B030D-6E8A-4147-A177-3AD203B41FA5}">
                      <a16:colId xmlns:a16="http://schemas.microsoft.com/office/drawing/2014/main" val="696212043"/>
                    </a:ext>
                  </a:extLst>
                </a:gridCol>
              </a:tblGrid>
              <a:tr h="390797">
                <a:tc>
                  <a:txBody>
                    <a:bodyPr/>
                    <a:lstStyle/>
                    <a:p>
                      <a:pPr algn="just" rtl="1">
                        <a:lnSpc>
                          <a:spcPct val="115000"/>
                        </a:lnSpc>
                        <a:spcAft>
                          <a:spcPts val="0"/>
                        </a:spcAft>
                      </a:pPr>
                      <a:r>
                        <a:rPr lang="fa-IR" sz="1200">
                          <a:effectLst/>
                          <a:cs typeface="B Lotus" panose="00000400000000000000" pitchFamily="2" charset="-78"/>
                        </a:rPr>
                        <a:t> </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a:effectLst/>
                          <a:cs typeface="B Lotus" panose="00000400000000000000" pitchFamily="2" charset="-78"/>
                        </a:rPr>
                        <a:t>قیمت</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a:effectLst/>
                          <a:cs typeface="B Lotus" panose="00000400000000000000" pitchFamily="2" charset="-78"/>
                        </a:rPr>
                        <a:t>بازده حسابداری</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a:effectLst/>
                          <a:cs typeface="B Lotus" panose="00000400000000000000" pitchFamily="2" charset="-78"/>
                        </a:rPr>
                        <a:t>بازده مازاد</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a:effectLst/>
                          <a:cs typeface="B Lotus" panose="00000400000000000000" pitchFamily="2" charset="-78"/>
                        </a:rPr>
                        <a:t>حجم معاملات</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a:effectLst/>
                          <a:cs typeface="B Lotus" panose="00000400000000000000" pitchFamily="2" charset="-78"/>
                        </a:rPr>
                        <a:t>اندازه شرکت</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a:effectLst/>
                          <a:cs typeface="B Lotus" panose="00000400000000000000" pitchFamily="2" charset="-78"/>
                        </a:rPr>
                        <a:t>بازده حقوق صاحبان سهام</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a:effectLst/>
                          <a:cs typeface="B Lotus" panose="00000400000000000000" pitchFamily="2" charset="-78"/>
                        </a:rPr>
                        <a:t>ارزش بازار به ارزش دفتری</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a:effectLst/>
                          <a:cs typeface="B Lotus" panose="00000400000000000000" pitchFamily="2" charset="-78"/>
                        </a:rPr>
                        <a:t>بازده بازار</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1599142465"/>
                  </a:ext>
                </a:extLst>
              </a:tr>
              <a:tr h="195398">
                <a:tc>
                  <a:txBody>
                    <a:bodyPr/>
                    <a:lstStyle/>
                    <a:p>
                      <a:pPr algn="just" rtl="1">
                        <a:lnSpc>
                          <a:spcPct val="115000"/>
                        </a:lnSpc>
                        <a:spcAft>
                          <a:spcPts val="0"/>
                        </a:spcAft>
                      </a:pPr>
                      <a:r>
                        <a:rPr lang="fa-IR" sz="1200">
                          <a:effectLst/>
                          <a:cs typeface="B Lotus" panose="00000400000000000000" pitchFamily="2" charset="-78"/>
                        </a:rPr>
                        <a:t>نماد</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0">
                        <a:lnSpc>
                          <a:spcPct val="115000"/>
                        </a:lnSpc>
                        <a:spcAft>
                          <a:spcPts val="0"/>
                        </a:spcAft>
                      </a:pPr>
                      <a:r>
                        <a:rPr lang="en-US" sz="1200">
                          <a:effectLst/>
                          <a:cs typeface="B Lotus" panose="00000400000000000000" pitchFamily="2" charset="-78"/>
                        </a:rPr>
                        <a:t>P</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0">
                        <a:lnSpc>
                          <a:spcPct val="115000"/>
                        </a:lnSpc>
                        <a:spcAft>
                          <a:spcPts val="0"/>
                        </a:spcAft>
                      </a:pPr>
                      <a:r>
                        <a:rPr lang="en-US" sz="1200">
                          <a:effectLst/>
                          <a:cs typeface="B Lotus" panose="00000400000000000000" pitchFamily="2" charset="-78"/>
                        </a:rPr>
                        <a:t>VT</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0">
                        <a:lnSpc>
                          <a:spcPct val="115000"/>
                        </a:lnSpc>
                        <a:spcAft>
                          <a:spcPts val="0"/>
                        </a:spcAft>
                      </a:pPr>
                      <a:r>
                        <a:rPr lang="en-US" sz="1200">
                          <a:effectLst/>
                          <a:cs typeface="B Lotus" panose="00000400000000000000" pitchFamily="2" charset="-78"/>
                        </a:rPr>
                        <a:t>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0">
                        <a:lnSpc>
                          <a:spcPct val="115000"/>
                        </a:lnSpc>
                        <a:spcAft>
                          <a:spcPts val="0"/>
                        </a:spcAft>
                      </a:pPr>
                      <a:r>
                        <a:rPr lang="en-US" sz="1200" dirty="0">
                          <a:effectLst/>
                          <a:cs typeface="B Lotus" panose="00000400000000000000" pitchFamily="2" charset="-78"/>
                        </a:rPr>
                        <a:t>Z</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0">
                        <a:lnSpc>
                          <a:spcPct val="115000"/>
                        </a:lnSpc>
                        <a:spcAft>
                          <a:spcPts val="0"/>
                        </a:spcAft>
                      </a:pPr>
                      <a:r>
                        <a:rPr lang="en-US" sz="1200">
                          <a:effectLst/>
                          <a:cs typeface="B Lotus" panose="00000400000000000000" pitchFamily="2" charset="-78"/>
                        </a:rPr>
                        <a:t>Size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200">
                          <a:effectLst/>
                          <a:cs typeface="B Lotus" panose="00000400000000000000" pitchFamily="2" charset="-78"/>
                        </a:rPr>
                        <a:t>ROE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0">
                        <a:lnSpc>
                          <a:spcPct val="115000"/>
                        </a:lnSpc>
                        <a:spcAft>
                          <a:spcPts val="0"/>
                        </a:spcAft>
                      </a:pPr>
                      <a:r>
                        <a:rPr lang="en-US" sz="1200">
                          <a:effectLst/>
                          <a:cs typeface="B Lotus" panose="00000400000000000000" pitchFamily="2" charset="-78"/>
                        </a:rPr>
                        <a:t>MB</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0">
                        <a:lnSpc>
                          <a:spcPct val="115000"/>
                        </a:lnSpc>
                        <a:spcAft>
                          <a:spcPts val="0"/>
                        </a:spcAft>
                      </a:pPr>
                      <a:r>
                        <a:rPr lang="en-US" sz="1200">
                          <a:effectLst/>
                          <a:cs typeface="B Lotus" panose="00000400000000000000" pitchFamily="2" charset="-78"/>
                        </a:rPr>
                        <a:t>VM</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2291444409"/>
                  </a:ext>
                </a:extLst>
              </a:tr>
              <a:tr h="195398">
                <a:tc>
                  <a:txBody>
                    <a:bodyPr/>
                    <a:lstStyle/>
                    <a:p>
                      <a:pPr algn="just" rtl="1">
                        <a:lnSpc>
                          <a:spcPct val="115000"/>
                        </a:lnSpc>
                        <a:spcAft>
                          <a:spcPts val="0"/>
                        </a:spcAft>
                      </a:pPr>
                      <a:r>
                        <a:rPr lang="fa-IR" sz="1200">
                          <a:effectLst/>
                          <a:cs typeface="B Lotus" panose="00000400000000000000" pitchFamily="2" charset="-78"/>
                        </a:rPr>
                        <a:t>میانگین</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6143.72</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10.89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37.74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0.334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11.988</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26.037</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2.587</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48.68</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530186693"/>
                  </a:ext>
                </a:extLst>
              </a:tr>
              <a:tr h="195398">
                <a:tc>
                  <a:txBody>
                    <a:bodyPr/>
                    <a:lstStyle/>
                    <a:p>
                      <a:pPr algn="just" rtl="1">
                        <a:lnSpc>
                          <a:spcPct val="115000"/>
                        </a:lnSpc>
                        <a:spcAft>
                          <a:spcPts val="0"/>
                        </a:spcAft>
                      </a:pPr>
                      <a:r>
                        <a:rPr lang="fa-IR" sz="1200">
                          <a:effectLst/>
                          <a:cs typeface="B Lotus" panose="00000400000000000000" pitchFamily="2" charset="-78"/>
                        </a:rPr>
                        <a:t>میانه</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3452</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9.035</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9.56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0.151</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11.909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24.777</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2.105</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19.44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2912071309"/>
                  </a:ext>
                </a:extLst>
              </a:tr>
              <a:tr h="195398">
                <a:tc>
                  <a:txBody>
                    <a:bodyPr/>
                    <a:lstStyle/>
                    <a:p>
                      <a:pPr algn="just" rtl="1">
                        <a:lnSpc>
                          <a:spcPct val="115000"/>
                        </a:lnSpc>
                        <a:spcAft>
                          <a:spcPts val="0"/>
                        </a:spcAft>
                      </a:pPr>
                      <a:r>
                        <a:rPr lang="fa-IR" sz="1200">
                          <a:effectLst/>
                          <a:cs typeface="B Lotus" panose="00000400000000000000" pitchFamily="2" charset="-78"/>
                        </a:rPr>
                        <a:t>حداکثر</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35260.6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50.88</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420.77</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2.307</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13.961</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165.192</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11.254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450.56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766333177"/>
                  </a:ext>
                </a:extLst>
              </a:tr>
              <a:tr h="195398">
                <a:tc>
                  <a:txBody>
                    <a:bodyPr/>
                    <a:lstStyle/>
                    <a:p>
                      <a:pPr algn="just" rtl="1">
                        <a:lnSpc>
                          <a:spcPct val="115000"/>
                        </a:lnSpc>
                        <a:spcAft>
                          <a:spcPts val="0"/>
                        </a:spcAft>
                      </a:pPr>
                      <a:r>
                        <a:rPr lang="fa-IR" sz="1200">
                          <a:effectLst/>
                          <a:cs typeface="B Lotus" panose="00000400000000000000" pitchFamily="2" charset="-78"/>
                        </a:rPr>
                        <a:t>حداقل</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648.49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25.48-</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59.45-</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0.003</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10.689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140.01-</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3.759-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52.928-</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309463895"/>
                  </a:ext>
                </a:extLst>
              </a:tr>
              <a:tr h="366088">
                <a:tc>
                  <a:txBody>
                    <a:bodyPr/>
                    <a:lstStyle/>
                    <a:p>
                      <a:pPr algn="just" rtl="1">
                        <a:lnSpc>
                          <a:spcPct val="115000"/>
                        </a:lnSpc>
                        <a:spcAft>
                          <a:spcPts val="0"/>
                        </a:spcAft>
                      </a:pPr>
                      <a:r>
                        <a:rPr lang="fa-IR" sz="1200">
                          <a:effectLst/>
                          <a:cs typeface="B Lotus" panose="00000400000000000000" pitchFamily="2" charset="-78"/>
                        </a:rPr>
                        <a:t>انحراف استاندارد</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6655</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12.93</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88.45</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0.447</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0.703</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34.417</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2.089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90.753</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194363025"/>
                  </a:ext>
                </a:extLst>
              </a:tr>
              <a:tr h="195398">
                <a:tc>
                  <a:txBody>
                    <a:bodyPr/>
                    <a:lstStyle/>
                    <a:p>
                      <a:pPr algn="just" rtl="1">
                        <a:lnSpc>
                          <a:spcPct val="115000"/>
                        </a:lnSpc>
                        <a:spcAft>
                          <a:spcPts val="0"/>
                        </a:spcAft>
                      </a:pPr>
                      <a:r>
                        <a:rPr lang="fa-IR" sz="1200">
                          <a:effectLst/>
                          <a:cs typeface="B Lotus" panose="00000400000000000000" pitchFamily="2" charset="-78"/>
                        </a:rPr>
                        <a:t>چولگی</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2.34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0.49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2.14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2.322</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0.727</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0.853-</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1.222</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2.156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896772218"/>
                  </a:ext>
                </a:extLst>
              </a:tr>
              <a:tr h="195398">
                <a:tc>
                  <a:txBody>
                    <a:bodyPr/>
                    <a:lstStyle/>
                    <a:p>
                      <a:pPr algn="just" rtl="1">
                        <a:lnSpc>
                          <a:spcPct val="115000"/>
                        </a:lnSpc>
                        <a:spcAft>
                          <a:spcPts val="0"/>
                        </a:spcAft>
                      </a:pPr>
                      <a:r>
                        <a:rPr lang="fa-IR" sz="1200">
                          <a:effectLst/>
                          <a:cs typeface="B Lotus" panose="00000400000000000000" pitchFamily="2" charset="-78"/>
                        </a:rPr>
                        <a:t>کشیدگی</a:t>
                      </a:r>
                      <a:endParaRPr lang="en-US" sz="10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8.89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4.26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8.08</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8.893</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3.442</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10.975</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6.832</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8.245</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650602481"/>
                  </a:ext>
                </a:extLst>
              </a:tr>
              <a:tr h="366088">
                <a:tc>
                  <a:txBody>
                    <a:bodyPr/>
                    <a:lstStyle/>
                    <a:p>
                      <a:pPr algn="just" rtl="1">
                        <a:lnSpc>
                          <a:spcPct val="115000"/>
                        </a:lnSpc>
                        <a:spcAft>
                          <a:spcPts val="0"/>
                        </a:spcAft>
                      </a:pPr>
                      <a:r>
                        <a:rPr lang="fa-IR" sz="1200" dirty="0">
                          <a:effectLst/>
                          <a:cs typeface="B Lotus" panose="00000400000000000000" pitchFamily="2" charset="-78"/>
                        </a:rPr>
                        <a:t>تعداد مشاهده</a:t>
                      </a:r>
                      <a:endParaRPr lang="en-US" sz="10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1092</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1092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1092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1092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1092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1092</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1092</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1092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1265524777"/>
                  </a:ext>
                </a:extLst>
              </a:tr>
              <a:tr h="195398">
                <a:tc>
                  <a:txBody>
                    <a:bodyPr/>
                    <a:lstStyle/>
                    <a:p>
                      <a:pPr algn="just" rtl="1">
                        <a:lnSpc>
                          <a:spcPct val="115000"/>
                        </a:lnSpc>
                        <a:spcAft>
                          <a:spcPts val="0"/>
                        </a:spcAft>
                      </a:pPr>
                      <a:r>
                        <a:rPr lang="fa-IR" sz="1200" dirty="0">
                          <a:effectLst/>
                          <a:cs typeface="B Lotus" panose="00000400000000000000" pitchFamily="2" charset="-78"/>
                        </a:rPr>
                        <a:t>تعداد شرکت</a:t>
                      </a:r>
                      <a:endParaRPr lang="en-US" sz="10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156</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156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156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156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156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a:effectLst/>
                          <a:cs typeface="B Lotus" panose="00000400000000000000" pitchFamily="2" charset="-78"/>
                        </a:rPr>
                        <a:t>156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156</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156</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929213286"/>
                  </a:ext>
                </a:extLst>
              </a:tr>
            </a:tbl>
          </a:graphicData>
        </a:graphic>
      </p:graphicFrame>
    </p:spTree>
    <p:extLst>
      <p:ext uri="{BB962C8B-B14F-4D97-AF65-F5344CB8AC3E}">
        <p14:creationId xmlns:p14="http://schemas.microsoft.com/office/powerpoint/2010/main" val="38603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hlinkClick r:id="rId2" action="ppaction://hlinksldjump"/>
          </p:cNvPr>
          <p:cNvSpPr txBox="1">
            <a:spLocks/>
          </p:cNvSpPr>
          <p:nvPr/>
        </p:nvSpPr>
        <p:spPr>
          <a:xfrm>
            <a:off x="853237" y="1371781"/>
            <a:ext cx="10388504" cy="47046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ar-SA" sz="2400" b="1" dirty="0">
                <a:cs typeface="B Zar" panose="00000400000000000000" pitchFamily="2" charset="-78"/>
              </a:rPr>
              <a:t>آزمون ریشه واحد</a:t>
            </a:r>
            <a:endParaRPr lang="en-US" sz="2400" b="1" dirty="0">
              <a:cs typeface="B Zar" panose="00000400000000000000" pitchFamily="2" charset="-78"/>
            </a:endParaRPr>
          </a:p>
        </p:txBody>
      </p:sp>
      <p:sp>
        <p:nvSpPr>
          <p:cNvPr id="54273" name="Rectangle 1"/>
          <p:cNvSpPr>
            <a:spLocks noChangeArrowheads="1"/>
          </p:cNvSpPr>
          <p:nvPr/>
        </p:nvSpPr>
        <p:spPr bwMode="auto">
          <a:xfrm>
            <a:off x="531813" y="4724480"/>
            <a:ext cx="1076908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fa-IR" sz="2000" dirty="0">
                <a:latin typeface="B Zar "/>
                <a:cs typeface="B Lotus" panose="00000400000000000000" pitchFamily="2" charset="-78"/>
              </a:rPr>
              <a:t>یکی از راه‌های اجتناب از رگرسیون کاذب، اطمینان از ایستایی داده</a:t>
            </a:r>
            <a:r>
              <a:rPr lang="en-US" sz="2000" b="1" dirty="0">
                <a:latin typeface="B Zar "/>
                <a:cs typeface="B Lotus" panose="00000400000000000000" pitchFamily="2" charset="-78"/>
              </a:rPr>
              <a:t>‌</a:t>
            </a:r>
            <a:r>
              <a:rPr lang="fa-IR" sz="2000" dirty="0">
                <a:latin typeface="B Zar "/>
                <a:cs typeface="B Lotus" panose="00000400000000000000" pitchFamily="2" charset="-78"/>
              </a:rPr>
              <a:t>ها است از این</a:t>
            </a:r>
            <a:r>
              <a:rPr lang="en-US" sz="2000" b="1" dirty="0">
                <a:latin typeface="B Zar "/>
                <a:cs typeface="B Lotus" panose="00000400000000000000" pitchFamily="2" charset="-78"/>
              </a:rPr>
              <a:t>‌</a:t>
            </a:r>
            <a:r>
              <a:rPr lang="fa-IR" sz="2000" dirty="0">
                <a:latin typeface="B Zar "/>
                <a:cs typeface="B Lotus" panose="00000400000000000000" pitchFamily="2" charset="-78"/>
              </a:rPr>
              <a:t>رو قبل از تخمین مدل</a:t>
            </a:r>
            <a:r>
              <a:rPr lang="en-US" sz="2000" b="1" dirty="0">
                <a:latin typeface="B Zar "/>
                <a:cs typeface="B Lotus" panose="00000400000000000000" pitchFamily="2" charset="-78"/>
              </a:rPr>
              <a:t>‌</a:t>
            </a:r>
            <a:r>
              <a:rPr lang="fa-IR" sz="2000" dirty="0">
                <a:latin typeface="B Zar "/>
                <a:cs typeface="B Lotus" panose="00000400000000000000" pitchFamily="2" charset="-78"/>
              </a:rPr>
              <a:t>، خواص آماري داده­هاي پانل، به لحاظ مانايي يا وجود ريشه واحد مورد بررسي قرار مي‌گيرند. </a:t>
            </a:r>
          </a:p>
          <a:p>
            <a:pPr algn="r" rtl="1"/>
            <a:r>
              <a:rPr lang="fa-IR" sz="2000" dirty="0">
                <a:latin typeface="B Zar "/>
                <a:cs typeface="B Lotus" panose="00000400000000000000" pitchFamily="2" charset="-78"/>
              </a:rPr>
              <a:t>آزمون ريشه واحد مربوط به سري‌هاي زماني، پايايي متغيرها را با استفاده از يك معادله بررسي مي‌كند. لوين، لين و چو نشان دادند كه در داده‌هاي تركيبي، استفاده از آزمون ريشه واحد مربوط به اين داده‌ها، داراي قدرت آزمون بيشتري نسبت به استفاده از آزمون ريشه واحد براي هر مقطع به صورت جداگانه است. جهت بررسی مانایی متغیرها از روش لوین، لین و چو استفاده شده است</a:t>
            </a:r>
            <a:endParaRPr lang="en-US" sz="2000" dirty="0">
              <a:latin typeface="B Zar "/>
              <a:cs typeface="B Lotus" panose="00000400000000000000" pitchFamily="2" charset="-78"/>
            </a:endParaRPr>
          </a:p>
        </p:txBody>
      </p:sp>
      <p:grpSp>
        <p:nvGrpSpPr>
          <p:cNvPr id="24" name="Group 25"/>
          <p:cNvGrpSpPr/>
          <p:nvPr/>
        </p:nvGrpSpPr>
        <p:grpSpPr>
          <a:xfrm>
            <a:off x="806825" y="213476"/>
            <a:ext cx="10434916" cy="950307"/>
            <a:chOff x="357158" y="357166"/>
            <a:chExt cx="8501122" cy="796023"/>
          </a:xfrm>
        </p:grpSpPr>
        <p:grpSp>
          <p:nvGrpSpPr>
            <p:cNvPr id="25" name="Group 24"/>
            <p:cNvGrpSpPr/>
            <p:nvPr/>
          </p:nvGrpSpPr>
          <p:grpSpPr>
            <a:xfrm>
              <a:off x="357158" y="357166"/>
              <a:ext cx="8501122" cy="714380"/>
              <a:chOff x="285720" y="928670"/>
              <a:chExt cx="8501122" cy="714380"/>
            </a:xfrm>
          </p:grpSpPr>
          <p:sp>
            <p:nvSpPr>
              <p:cNvPr id="27" name="Rounded Rectangle 26">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 action="ppaction://noaction"/>
              </p:cNvPr>
              <p:cNvSpPr/>
              <p:nvPr/>
            </p:nvSpPr>
            <p:spPr>
              <a:xfrm>
                <a:off x="2000232"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1" name="Rounded Rectangle 30">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2" name="Straight Connector 31"/>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6" name="Straight Connector 25"/>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725766"/>
              </p:ext>
            </p:extLst>
          </p:nvPr>
        </p:nvGraphicFramePr>
        <p:xfrm>
          <a:off x="4056845" y="1971078"/>
          <a:ext cx="6936358" cy="2689722"/>
        </p:xfrm>
        <a:graphic>
          <a:graphicData uri="http://schemas.openxmlformats.org/drawingml/2006/table">
            <a:tbl>
              <a:tblPr rtl="1" firstRow="1" firstCol="1" lastRow="1" lastCol="1" bandRow="1" bandCol="1">
                <a:tableStyleId>{5940675A-B579-460E-94D1-54222C63F5DA}</a:tableStyleId>
              </a:tblPr>
              <a:tblGrid>
                <a:gridCol w="1321169">
                  <a:extLst>
                    <a:ext uri="{9D8B030D-6E8A-4147-A177-3AD203B41FA5}">
                      <a16:colId xmlns:a16="http://schemas.microsoft.com/office/drawing/2014/main" val="2432999473"/>
                    </a:ext>
                  </a:extLst>
                </a:gridCol>
                <a:gridCol w="643944">
                  <a:extLst>
                    <a:ext uri="{9D8B030D-6E8A-4147-A177-3AD203B41FA5}">
                      <a16:colId xmlns:a16="http://schemas.microsoft.com/office/drawing/2014/main" val="1847220844"/>
                    </a:ext>
                  </a:extLst>
                </a:gridCol>
                <a:gridCol w="553791">
                  <a:extLst>
                    <a:ext uri="{9D8B030D-6E8A-4147-A177-3AD203B41FA5}">
                      <a16:colId xmlns:a16="http://schemas.microsoft.com/office/drawing/2014/main" val="1406503286"/>
                    </a:ext>
                  </a:extLst>
                </a:gridCol>
                <a:gridCol w="566671">
                  <a:extLst>
                    <a:ext uri="{9D8B030D-6E8A-4147-A177-3AD203B41FA5}">
                      <a16:colId xmlns:a16="http://schemas.microsoft.com/office/drawing/2014/main" val="3356819404"/>
                    </a:ext>
                  </a:extLst>
                </a:gridCol>
                <a:gridCol w="605307">
                  <a:extLst>
                    <a:ext uri="{9D8B030D-6E8A-4147-A177-3AD203B41FA5}">
                      <a16:colId xmlns:a16="http://schemas.microsoft.com/office/drawing/2014/main" val="1328212481"/>
                    </a:ext>
                  </a:extLst>
                </a:gridCol>
                <a:gridCol w="631065">
                  <a:extLst>
                    <a:ext uri="{9D8B030D-6E8A-4147-A177-3AD203B41FA5}">
                      <a16:colId xmlns:a16="http://schemas.microsoft.com/office/drawing/2014/main" val="1153790846"/>
                    </a:ext>
                  </a:extLst>
                </a:gridCol>
                <a:gridCol w="540912">
                  <a:extLst>
                    <a:ext uri="{9D8B030D-6E8A-4147-A177-3AD203B41FA5}">
                      <a16:colId xmlns:a16="http://schemas.microsoft.com/office/drawing/2014/main" val="884959380"/>
                    </a:ext>
                  </a:extLst>
                </a:gridCol>
                <a:gridCol w="515155">
                  <a:extLst>
                    <a:ext uri="{9D8B030D-6E8A-4147-A177-3AD203B41FA5}">
                      <a16:colId xmlns:a16="http://schemas.microsoft.com/office/drawing/2014/main" val="4049219754"/>
                    </a:ext>
                  </a:extLst>
                </a:gridCol>
                <a:gridCol w="528034">
                  <a:extLst>
                    <a:ext uri="{9D8B030D-6E8A-4147-A177-3AD203B41FA5}">
                      <a16:colId xmlns:a16="http://schemas.microsoft.com/office/drawing/2014/main" val="4189726316"/>
                    </a:ext>
                  </a:extLst>
                </a:gridCol>
                <a:gridCol w="450761">
                  <a:extLst>
                    <a:ext uri="{9D8B030D-6E8A-4147-A177-3AD203B41FA5}">
                      <a16:colId xmlns:a16="http://schemas.microsoft.com/office/drawing/2014/main" val="139330657"/>
                    </a:ext>
                  </a:extLst>
                </a:gridCol>
                <a:gridCol w="579549">
                  <a:extLst>
                    <a:ext uri="{9D8B030D-6E8A-4147-A177-3AD203B41FA5}">
                      <a16:colId xmlns:a16="http://schemas.microsoft.com/office/drawing/2014/main" val="3258621859"/>
                    </a:ext>
                  </a:extLst>
                </a:gridCol>
              </a:tblGrid>
              <a:tr h="171345">
                <a:tc>
                  <a:txBody>
                    <a:bodyPr/>
                    <a:lstStyle/>
                    <a:p>
                      <a:pPr algn="just" rtl="1">
                        <a:lnSpc>
                          <a:spcPct val="115000"/>
                        </a:lnSpc>
                        <a:spcAft>
                          <a:spcPts val="0"/>
                        </a:spcAft>
                      </a:pPr>
                      <a:r>
                        <a:rPr lang="fa-IR" sz="1200">
                          <a:effectLst/>
                          <a:cs typeface="B Lotus" panose="00000400000000000000" pitchFamily="2" charset="-78"/>
                        </a:rPr>
                        <a:t>نام متغیر</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نماد</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gridSpan="2">
                  <a:txBody>
                    <a:bodyPr/>
                    <a:lstStyle/>
                    <a:p>
                      <a:pPr algn="just" rtl="1">
                        <a:lnSpc>
                          <a:spcPct val="115000"/>
                        </a:lnSpc>
                        <a:spcAft>
                          <a:spcPts val="0"/>
                        </a:spcAft>
                      </a:pPr>
                      <a:r>
                        <a:rPr lang="en-US" sz="1200">
                          <a:effectLst/>
                          <a:cs typeface="B Lotus" panose="00000400000000000000" pitchFamily="2" charset="-78"/>
                        </a:rPr>
                        <a:t>LLC</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hMerge="1">
                  <a:txBody>
                    <a:bodyPr/>
                    <a:lstStyle/>
                    <a:p>
                      <a:pPr rtl="1"/>
                      <a:endParaRPr lang="fa-IR"/>
                    </a:p>
                  </a:txBody>
                  <a:tcPr/>
                </a:tc>
                <a:tc gridSpan="2">
                  <a:txBody>
                    <a:bodyPr/>
                    <a:lstStyle/>
                    <a:p>
                      <a:pPr algn="just" rtl="1">
                        <a:lnSpc>
                          <a:spcPct val="115000"/>
                        </a:lnSpc>
                        <a:spcAft>
                          <a:spcPts val="0"/>
                        </a:spcAft>
                      </a:pPr>
                      <a:r>
                        <a:rPr lang="fa-IR" sz="1200" dirty="0">
                          <a:effectLst/>
                          <a:cs typeface="B Lotus" panose="00000400000000000000" pitchFamily="2" charset="-78"/>
                        </a:rPr>
                        <a:t>آماره </a:t>
                      </a:r>
                      <a:r>
                        <a:rPr lang="en-US" sz="1200" dirty="0">
                          <a:effectLst/>
                          <a:cs typeface="B Lotus" panose="00000400000000000000" pitchFamily="2" charset="-78"/>
                        </a:rPr>
                        <a:t>IPS</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hMerge="1">
                  <a:txBody>
                    <a:bodyPr/>
                    <a:lstStyle/>
                    <a:p>
                      <a:pPr rtl="1"/>
                      <a:endParaRPr lang="fa-IR"/>
                    </a:p>
                  </a:txBody>
                  <a:tcPr/>
                </a:tc>
                <a:tc gridSpan="2">
                  <a:txBody>
                    <a:bodyPr/>
                    <a:lstStyle/>
                    <a:p>
                      <a:pPr algn="just" rtl="1">
                        <a:lnSpc>
                          <a:spcPct val="115000"/>
                        </a:lnSpc>
                        <a:spcAft>
                          <a:spcPts val="0"/>
                        </a:spcAft>
                      </a:pPr>
                      <a:r>
                        <a:rPr lang="fa-IR" sz="1200">
                          <a:effectLst/>
                          <a:cs typeface="B Lotus" panose="00000400000000000000" pitchFamily="2" charset="-78"/>
                        </a:rPr>
                        <a:t>آماره </a:t>
                      </a:r>
                      <a:r>
                        <a:rPr lang="en-US" sz="1200">
                          <a:effectLst/>
                          <a:cs typeface="B Lotus" panose="00000400000000000000" pitchFamily="2" charset="-78"/>
                        </a:rPr>
                        <a:t>ADF</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hMerge="1">
                  <a:txBody>
                    <a:bodyPr/>
                    <a:lstStyle/>
                    <a:p>
                      <a:pPr rtl="1"/>
                      <a:endParaRPr lang="fa-IR"/>
                    </a:p>
                  </a:txBody>
                  <a:tcPr/>
                </a:tc>
                <a:tc gridSpan="2">
                  <a:txBody>
                    <a:bodyPr/>
                    <a:lstStyle/>
                    <a:p>
                      <a:pPr algn="just" rtl="1">
                        <a:lnSpc>
                          <a:spcPct val="115000"/>
                        </a:lnSpc>
                        <a:spcAft>
                          <a:spcPts val="0"/>
                        </a:spcAft>
                      </a:pPr>
                      <a:r>
                        <a:rPr lang="fa-IR" sz="1200">
                          <a:effectLst/>
                          <a:cs typeface="B Lotus" panose="00000400000000000000" pitchFamily="2" charset="-78"/>
                        </a:rPr>
                        <a:t>آماره </a:t>
                      </a:r>
                      <a:r>
                        <a:rPr lang="en-US" sz="1200">
                          <a:effectLst/>
                          <a:cs typeface="B Lotus" panose="00000400000000000000" pitchFamily="2" charset="-78"/>
                        </a:rPr>
                        <a:t>PP</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hMerge="1">
                  <a:txBody>
                    <a:bodyPr/>
                    <a:lstStyle/>
                    <a:p>
                      <a:pPr rtl="1"/>
                      <a:endParaRPr lang="fa-IR"/>
                    </a:p>
                  </a:txBody>
                  <a:tcPr/>
                </a:tc>
                <a:tc>
                  <a:txBody>
                    <a:bodyPr/>
                    <a:lstStyle/>
                    <a:p>
                      <a:pPr algn="just" rtl="1">
                        <a:lnSpc>
                          <a:spcPct val="115000"/>
                        </a:lnSpc>
                        <a:spcAft>
                          <a:spcPts val="0"/>
                        </a:spcAft>
                      </a:pPr>
                      <a:r>
                        <a:rPr lang="fa-IR" sz="1200" dirty="0">
                          <a:effectLst/>
                          <a:cs typeface="B Lotus" panose="00000400000000000000" pitchFamily="2" charset="-78"/>
                        </a:rPr>
                        <a:t>نتیجه</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2710116413"/>
                  </a:ext>
                </a:extLst>
              </a:tr>
              <a:tr h="354221">
                <a:tc>
                  <a:txBody>
                    <a:bodyPr/>
                    <a:lstStyle/>
                    <a:p>
                      <a:pPr algn="just" rtl="1">
                        <a:lnSpc>
                          <a:spcPct val="115000"/>
                        </a:lnSpc>
                        <a:spcAft>
                          <a:spcPts val="0"/>
                        </a:spcAft>
                      </a:pPr>
                      <a:r>
                        <a:rPr lang="en-US" sz="1200">
                          <a:effectLst/>
                          <a:cs typeface="B Lotus" panose="00000400000000000000" pitchFamily="2" charset="-78"/>
                        </a:rPr>
                        <a:t>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آماره</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احتمال</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آماره</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احتمال</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آماره</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احتمال</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آماره</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احتمال</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پایا</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1906856226"/>
                  </a:ext>
                </a:extLst>
              </a:tr>
              <a:tr h="171345">
                <a:tc>
                  <a:txBody>
                    <a:bodyPr/>
                    <a:lstStyle/>
                    <a:p>
                      <a:pPr algn="just" rtl="1">
                        <a:lnSpc>
                          <a:spcPct val="115000"/>
                        </a:lnSpc>
                        <a:spcAft>
                          <a:spcPts val="0"/>
                        </a:spcAft>
                      </a:pPr>
                      <a:r>
                        <a:rPr lang="fa-IR" sz="1200">
                          <a:effectLst/>
                          <a:cs typeface="B Lotus" panose="00000400000000000000" pitchFamily="2" charset="-78"/>
                        </a:rPr>
                        <a:t>قیمت سهام</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P</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22.2-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1.48-</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0.07</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356.9</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0.048</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500.8</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3962397817"/>
                  </a:ext>
                </a:extLst>
              </a:tr>
              <a:tr h="219944">
                <a:tc>
                  <a:txBody>
                    <a:bodyPr/>
                    <a:lstStyle/>
                    <a:p>
                      <a:pPr algn="just" rtl="1">
                        <a:lnSpc>
                          <a:spcPct val="115000"/>
                        </a:lnSpc>
                        <a:spcAft>
                          <a:spcPts val="0"/>
                        </a:spcAft>
                      </a:pPr>
                      <a:r>
                        <a:rPr lang="fa-IR" sz="1200">
                          <a:effectLst/>
                          <a:cs typeface="B Lotus" panose="00000400000000000000" pitchFamily="2" charset="-78"/>
                        </a:rPr>
                        <a:t>بازده حسابداری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VT</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52.3-</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6.28-</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476.7</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419.5</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پایا</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1882173348"/>
                  </a:ext>
                </a:extLst>
              </a:tr>
              <a:tr h="274930">
                <a:tc>
                  <a:txBody>
                    <a:bodyPr/>
                    <a:lstStyle/>
                    <a:p>
                      <a:pPr algn="just" rtl="1">
                        <a:lnSpc>
                          <a:spcPct val="115000"/>
                        </a:lnSpc>
                        <a:spcAft>
                          <a:spcPts val="0"/>
                        </a:spcAft>
                      </a:pPr>
                      <a:r>
                        <a:rPr lang="fa-IR" sz="1200" dirty="0">
                          <a:effectLst/>
                          <a:cs typeface="B Lotus" panose="00000400000000000000" pitchFamily="2" charset="-78"/>
                        </a:rPr>
                        <a:t>بازده غیرحسابداری</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29.3-</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4.03-</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410.04</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926.8</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پایا</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2882581070"/>
                  </a:ext>
                </a:extLst>
              </a:tr>
              <a:tr h="171345">
                <a:tc>
                  <a:txBody>
                    <a:bodyPr/>
                    <a:lstStyle/>
                    <a:p>
                      <a:pPr algn="just" rtl="1">
                        <a:lnSpc>
                          <a:spcPct val="115000"/>
                        </a:lnSpc>
                        <a:spcAft>
                          <a:spcPts val="0"/>
                        </a:spcAft>
                      </a:pPr>
                      <a:r>
                        <a:rPr lang="fa-IR" sz="1200">
                          <a:effectLst/>
                          <a:cs typeface="B Lotus" panose="00000400000000000000" pitchFamily="2" charset="-78"/>
                        </a:rPr>
                        <a:t>بازده بازار</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Vm</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25.59-</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3.41-</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406.46</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907.8</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پایا</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2561899832"/>
                  </a:ext>
                </a:extLst>
              </a:tr>
              <a:tr h="219944">
                <a:tc>
                  <a:txBody>
                    <a:bodyPr/>
                    <a:lstStyle/>
                    <a:p>
                      <a:pPr algn="just" rtl="1">
                        <a:lnSpc>
                          <a:spcPct val="115000"/>
                        </a:lnSpc>
                        <a:spcAft>
                          <a:spcPts val="0"/>
                        </a:spcAft>
                      </a:pPr>
                      <a:r>
                        <a:rPr lang="fa-IR" sz="1200">
                          <a:effectLst/>
                          <a:cs typeface="B Lotus" panose="00000400000000000000" pitchFamily="2" charset="-78"/>
                        </a:rPr>
                        <a:t>حجم معاملات</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Z</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30.23-</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3.01-</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420.9</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512.3</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2510469230"/>
                  </a:ext>
                </a:extLst>
              </a:tr>
              <a:tr h="219944">
                <a:tc>
                  <a:txBody>
                    <a:bodyPr/>
                    <a:lstStyle/>
                    <a:p>
                      <a:pPr algn="just" rtl="1">
                        <a:lnSpc>
                          <a:spcPct val="115000"/>
                        </a:lnSpc>
                        <a:spcAft>
                          <a:spcPts val="0"/>
                        </a:spcAft>
                      </a:pPr>
                      <a:r>
                        <a:rPr lang="fa-IR" sz="1200">
                          <a:effectLst/>
                          <a:cs typeface="B Lotus" panose="00000400000000000000" pitchFamily="2" charset="-78"/>
                        </a:rPr>
                        <a:t>اندازه شرکت</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Size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43.4-</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1.26-</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328.8</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dirty="0">
                          <a:effectLst/>
                          <a:cs typeface="B Lotus" panose="00000400000000000000" pitchFamily="2" charset="-78"/>
                        </a:rPr>
                        <a:t>0.24</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311.5</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0.49</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پایا</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1294764211"/>
                  </a:ext>
                </a:extLst>
              </a:tr>
              <a:tr h="329916">
                <a:tc>
                  <a:txBody>
                    <a:bodyPr/>
                    <a:lstStyle/>
                    <a:p>
                      <a:pPr algn="just" rtl="1">
                        <a:lnSpc>
                          <a:spcPct val="115000"/>
                        </a:lnSpc>
                        <a:spcAft>
                          <a:spcPts val="0"/>
                        </a:spcAft>
                      </a:pPr>
                      <a:r>
                        <a:rPr lang="fa-IR" sz="1200" dirty="0">
                          <a:effectLst/>
                          <a:cs typeface="B Lotus" panose="00000400000000000000" pitchFamily="2" charset="-78"/>
                        </a:rPr>
                        <a:t>بازده حقوق صاحبان سهام</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ROE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48.11-</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9.57-</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0</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490.1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445.1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a:effectLst/>
                          <a:cs typeface="B Lotus" panose="00000400000000000000" pitchFamily="2" charset="-78"/>
                        </a:rPr>
                        <a:t>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3074430074"/>
                  </a:ext>
                </a:extLst>
              </a:tr>
              <a:tr h="439887">
                <a:tc>
                  <a:txBody>
                    <a:bodyPr/>
                    <a:lstStyle/>
                    <a:p>
                      <a:pPr algn="just" rtl="1">
                        <a:lnSpc>
                          <a:spcPct val="115000"/>
                        </a:lnSpc>
                        <a:spcAft>
                          <a:spcPts val="0"/>
                        </a:spcAft>
                      </a:pPr>
                      <a:r>
                        <a:rPr lang="fa-IR" sz="1200">
                          <a:effectLst/>
                          <a:cs typeface="B Lotus" panose="00000400000000000000" pitchFamily="2" charset="-78"/>
                        </a:rPr>
                        <a:t>ارزش بازار به ارزش دفتری</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en-US" sz="1200">
                          <a:effectLst/>
                          <a:cs typeface="B Lotus" panose="00000400000000000000" pitchFamily="2" charset="-78"/>
                        </a:rPr>
                        <a:t>MB</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20.06-</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a:effectLst/>
                          <a:cs typeface="B Lotus" panose="00000400000000000000" pitchFamily="2" charset="-78"/>
                        </a:rPr>
                        <a:t>2.86-</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0.002</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tc>
                  <a:txBody>
                    <a:bodyPr/>
                    <a:lstStyle/>
                    <a:p>
                      <a:pPr algn="just" rtl="1">
                        <a:lnSpc>
                          <a:spcPct val="115000"/>
                        </a:lnSpc>
                        <a:spcAft>
                          <a:spcPts val="0"/>
                        </a:spcAft>
                      </a:pPr>
                      <a:r>
                        <a:rPr lang="fa-IR" sz="1200" dirty="0">
                          <a:effectLst/>
                          <a:cs typeface="B Lotus" panose="00000400000000000000" pitchFamily="2" charset="-78"/>
                        </a:rPr>
                        <a:t>403.4</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dirty="0">
                          <a:effectLst/>
                          <a:cs typeface="B Lotus" panose="00000400000000000000" pitchFamily="2" charset="-78"/>
                        </a:rPr>
                        <a:t>0</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dirty="0">
                          <a:effectLst/>
                          <a:cs typeface="B Lotus" panose="00000400000000000000" pitchFamily="2" charset="-78"/>
                        </a:rPr>
                        <a:t>601.5</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dirty="0">
                          <a:effectLst/>
                          <a:cs typeface="B Lotus" panose="00000400000000000000" pitchFamily="2" charset="-78"/>
                        </a:rPr>
                        <a:t>0</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tc>
                <a:tc>
                  <a:txBody>
                    <a:bodyPr/>
                    <a:lstStyle/>
                    <a:p>
                      <a:pPr algn="just" rtl="1">
                        <a:lnSpc>
                          <a:spcPct val="115000"/>
                        </a:lnSpc>
                        <a:spcAft>
                          <a:spcPts val="0"/>
                        </a:spcAft>
                      </a:pPr>
                      <a:r>
                        <a:rPr lang="fa-IR" sz="1200" dirty="0">
                          <a:effectLst/>
                          <a:cs typeface="B Lotus" panose="00000400000000000000" pitchFamily="2" charset="-78"/>
                        </a:rPr>
                        <a:t>پایا</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31681" marR="31681" marT="0" marB="0" anchor="ctr"/>
                </a:tc>
                <a:extLst>
                  <a:ext uri="{0D108BD9-81ED-4DB2-BD59-A6C34878D82A}">
                    <a16:rowId xmlns:a16="http://schemas.microsoft.com/office/drawing/2014/main" val="3667952659"/>
                  </a:ext>
                </a:extLst>
              </a:tr>
            </a:tbl>
          </a:graphicData>
        </a:graphic>
      </p:graphicFrame>
    </p:spTree>
    <p:extLst>
      <p:ext uri="{BB962C8B-B14F-4D97-AF65-F5344CB8AC3E}">
        <p14:creationId xmlns:p14="http://schemas.microsoft.com/office/powerpoint/2010/main" val="188236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809" y="386367"/>
            <a:ext cx="9908275" cy="5988676"/>
          </a:xfrm>
        </p:spPr>
        <p:txBody>
          <a:bodyPr>
            <a:normAutofit lnSpcReduction="10000"/>
          </a:bodyPr>
          <a:lstStyle/>
          <a:p>
            <a:pPr marL="0" indent="0" algn="ctr">
              <a:buNone/>
            </a:pPr>
            <a:endParaRPr lang="fa-IR" b="1" dirty="0">
              <a:latin typeface="Times New Roman" panose="02020603050405020304" pitchFamily="18" charset="0"/>
              <a:ea typeface="Calibri" panose="020F0502020204030204" pitchFamily="34" charset="0"/>
              <a:cs typeface="B Zar" panose="00000400000000000000" pitchFamily="2" charset="-78"/>
            </a:endParaRPr>
          </a:p>
          <a:p>
            <a:pPr marL="0" indent="0" algn="ctr">
              <a:buNone/>
            </a:pPr>
            <a:endParaRPr lang="fa-IR" b="1" dirty="0">
              <a:latin typeface="Times New Roman" panose="02020603050405020304" pitchFamily="18" charset="0"/>
              <a:ea typeface="Calibri" panose="020F0502020204030204" pitchFamily="34" charset="0"/>
              <a:cs typeface="B Zar" panose="00000400000000000000" pitchFamily="2" charset="-78"/>
            </a:endParaRPr>
          </a:p>
          <a:p>
            <a:pPr marL="0" indent="0" algn="ctr">
              <a:buNone/>
            </a:pPr>
            <a:endParaRPr lang="fa-IR" b="1" dirty="0">
              <a:latin typeface="Times New Roman" panose="02020603050405020304" pitchFamily="18" charset="0"/>
              <a:ea typeface="Calibri" panose="020F0502020204030204" pitchFamily="34" charset="0"/>
              <a:cs typeface="B Zar" panose="00000400000000000000" pitchFamily="2" charset="-78"/>
            </a:endParaRPr>
          </a:p>
          <a:p>
            <a:pPr marL="0" indent="0" algn="ctr">
              <a:buNone/>
            </a:pPr>
            <a:endParaRPr lang="fa-IR" b="1" dirty="0">
              <a:latin typeface="Times New Roman" panose="02020603050405020304" pitchFamily="18" charset="0"/>
              <a:ea typeface="Calibri" panose="020F0502020204030204" pitchFamily="34" charset="0"/>
              <a:cs typeface="B Zar" panose="00000400000000000000" pitchFamily="2" charset="-78"/>
            </a:endParaRPr>
          </a:p>
          <a:p>
            <a:pPr marL="0" indent="0" algn="ctr">
              <a:lnSpc>
                <a:spcPct val="160000"/>
              </a:lnSpc>
              <a:buNone/>
            </a:pPr>
            <a:r>
              <a:rPr lang="fa-IR" sz="2600" b="1" dirty="0">
                <a:latin typeface="Times New Roman" panose="02020603050405020304" pitchFamily="18" charset="0"/>
                <a:ea typeface="Calibri" panose="020F0502020204030204" pitchFamily="34" charset="0"/>
                <a:cs typeface="B Zar" panose="00000400000000000000" pitchFamily="2" charset="-78"/>
              </a:rPr>
              <a:t>موضوع پایان نامه:</a:t>
            </a:r>
          </a:p>
          <a:p>
            <a:pPr algn="ctr">
              <a:spcBef>
                <a:spcPct val="0"/>
              </a:spcBef>
              <a:buNone/>
            </a:pPr>
            <a:r>
              <a:rPr lang="fa-IR" b="1" dirty="0">
                <a:cs typeface="B Lotus" panose="00000400000000000000" pitchFamily="2" charset="-78"/>
              </a:rPr>
              <a:t>بررسی مقایسه ای اثر منابع مختلف بر انباشتگی اطلاعات در حسابداری بهای تمام شده و بازار</a:t>
            </a:r>
            <a:r>
              <a:rPr lang="fa-IR" dirty="0">
                <a:cs typeface="B Lotus" panose="00000400000000000000" pitchFamily="2" charset="-78"/>
              </a:rPr>
              <a:t> اوراق بهادار تهران</a:t>
            </a:r>
            <a:endParaRPr lang="fa-IR" sz="2400" b="1" dirty="0">
              <a:latin typeface="Times New Roman" panose="02020603050405020304" pitchFamily="18" charset="0"/>
              <a:ea typeface="Calibri" panose="020F0502020204030204" pitchFamily="34" charset="0"/>
              <a:cs typeface="B Lotus" panose="00000400000000000000" pitchFamily="2" charset="-78"/>
            </a:endParaRPr>
          </a:p>
          <a:p>
            <a:pPr marL="0" indent="0" algn="ctr">
              <a:buNone/>
            </a:pPr>
            <a:r>
              <a:rPr lang="fa-IR" sz="2400" b="1" dirty="0">
                <a:latin typeface="Times New Roman" panose="02020603050405020304" pitchFamily="18" charset="0"/>
                <a:ea typeface="Calibri" panose="020F0502020204030204" pitchFamily="34" charset="0"/>
                <a:cs typeface="B Zar" panose="00000400000000000000" pitchFamily="2" charset="-78"/>
              </a:rPr>
              <a:t>استاد راهنما:</a:t>
            </a:r>
          </a:p>
          <a:p>
            <a:pPr marL="0" indent="0" algn="ctr">
              <a:buNone/>
            </a:pPr>
            <a:r>
              <a:rPr lang="fa-IR" sz="2400" b="1" dirty="0">
                <a:latin typeface="Times New Roman" panose="02020603050405020304" pitchFamily="18" charset="0"/>
                <a:ea typeface="Calibri" panose="020F0502020204030204" pitchFamily="34" charset="0"/>
                <a:cs typeface="B Zar" panose="00000400000000000000" pitchFamily="2" charset="-78"/>
              </a:rPr>
              <a:t>جناب آقای دکتر</a:t>
            </a:r>
          </a:p>
          <a:p>
            <a:pPr marL="0" indent="0" algn="ctr">
              <a:buNone/>
            </a:pPr>
            <a:endParaRPr lang="fa-IR" sz="2400" b="1" dirty="0">
              <a:latin typeface="Times New Roman" panose="02020603050405020304" pitchFamily="18" charset="0"/>
              <a:ea typeface="Calibri" panose="020F0502020204030204" pitchFamily="34" charset="0"/>
              <a:cs typeface="B Zar" panose="00000400000000000000" pitchFamily="2" charset="-78"/>
            </a:endParaRPr>
          </a:p>
          <a:p>
            <a:pPr marL="0" indent="0" algn="ctr">
              <a:buNone/>
            </a:pPr>
            <a:r>
              <a:rPr lang="fa-IR" sz="2400" b="1" dirty="0">
                <a:latin typeface="Times New Roman" panose="02020603050405020304" pitchFamily="18" charset="0"/>
                <a:ea typeface="Calibri" panose="020F0502020204030204" pitchFamily="34" charset="0"/>
                <a:cs typeface="B Zar" panose="00000400000000000000" pitchFamily="2" charset="-78"/>
              </a:rPr>
              <a:t>پژوهشگر:</a:t>
            </a:r>
          </a:p>
          <a:p>
            <a:pPr marL="0" indent="0" algn="ctr">
              <a:buNone/>
            </a:pPr>
            <a:r>
              <a:rPr lang="fa-IR" sz="2400" b="1" dirty="0">
                <a:latin typeface="Times New Roman" panose="02020603050405020304" pitchFamily="18" charset="0"/>
                <a:ea typeface="Calibri" panose="020F0502020204030204" pitchFamily="34" charset="0"/>
                <a:cs typeface="B Zar" panose="00000400000000000000" pitchFamily="2" charset="-78"/>
              </a:rPr>
              <a:t>امیرع</a:t>
            </a:r>
          </a:p>
          <a:p>
            <a:pPr marL="0" indent="0" algn="ctr">
              <a:buNone/>
            </a:pPr>
            <a:endParaRPr lang="fa-IR" sz="2400" b="1" dirty="0">
              <a:latin typeface="Times New Roman" panose="02020603050405020304" pitchFamily="18" charset="0"/>
              <a:ea typeface="Calibri" panose="020F0502020204030204" pitchFamily="34" charset="0"/>
              <a:cs typeface="B Zar" panose="00000400000000000000" pitchFamily="2" charset="-78"/>
            </a:endParaRPr>
          </a:p>
          <a:p>
            <a:pPr marL="0" indent="0" algn="ctr">
              <a:buNone/>
            </a:pPr>
            <a:r>
              <a:rPr lang="fa-IR" sz="2400" b="1" dirty="0">
                <a:latin typeface="Times New Roman" panose="02020603050405020304" pitchFamily="18" charset="0"/>
                <a:ea typeface="Calibri" panose="020F0502020204030204" pitchFamily="34" charset="0"/>
                <a:cs typeface="B Zar" panose="00000400000000000000" pitchFamily="2" charset="-78"/>
              </a:rPr>
              <a:t>زمستان 139</a:t>
            </a:r>
          </a:p>
        </p:txBody>
      </p:sp>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2034176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hlinkClick r:id="rId2" action="ppaction://hlinksldjump"/>
          </p:cNvPr>
          <p:cNvSpPr txBox="1">
            <a:spLocks/>
          </p:cNvSpPr>
          <p:nvPr/>
        </p:nvSpPr>
        <p:spPr>
          <a:xfrm>
            <a:off x="853237" y="1371781"/>
            <a:ext cx="10388504" cy="47046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fa-IR" sz="2000" b="1" dirty="0">
                <a:solidFill>
                  <a:srgbClr val="FF0000"/>
                </a:solidFill>
              </a:rPr>
              <a:t>جدول (3-4)  همبستگی پیرسون (مثلث پایینی) و همبستگی اسپیرمن (مثلث بالایی)</a:t>
            </a:r>
            <a:endParaRPr lang="en-US" sz="2000" b="1" dirty="0">
              <a:solidFill>
                <a:srgbClr val="FF0000"/>
              </a:solidFill>
            </a:endParaRPr>
          </a:p>
        </p:txBody>
      </p:sp>
      <p:grpSp>
        <p:nvGrpSpPr>
          <p:cNvPr id="24" name="Group 25"/>
          <p:cNvGrpSpPr/>
          <p:nvPr/>
        </p:nvGrpSpPr>
        <p:grpSpPr>
          <a:xfrm>
            <a:off x="806825" y="213476"/>
            <a:ext cx="10434916" cy="950307"/>
            <a:chOff x="357158" y="357166"/>
            <a:chExt cx="8501122" cy="796023"/>
          </a:xfrm>
        </p:grpSpPr>
        <p:grpSp>
          <p:nvGrpSpPr>
            <p:cNvPr id="25" name="Group 24"/>
            <p:cNvGrpSpPr/>
            <p:nvPr/>
          </p:nvGrpSpPr>
          <p:grpSpPr>
            <a:xfrm>
              <a:off x="357158" y="357166"/>
              <a:ext cx="8501122" cy="714380"/>
              <a:chOff x="285720" y="928670"/>
              <a:chExt cx="8501122" cy="714380"/>
            </a:xfrm>
          </p:grpSpPr>
          <p:sp>
            <p:nvSpPr>
              <p:cNvPr id="27" name="Rounded Rectangle 26">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 action="ppaction://noaction"/>
              </p:cNvPr>
              <p:cNvSpPr/>
              <p:nvPr/>
            </p:nvSpPr>
            <p:spPr>
              <a:xfrm>
                <a:off x="2000232"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1" name="Rounded Rectangle 30">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2" name="Straight Connector 31"/>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6" name="Straight Connector 25"/>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72145068"/>
              </p:ext>
            </p:extLst>
          </p:nvPr>
        </p:nvGraphicFramePr>
        <p:xfrm>
          <a:off x="3026539" y="2050245"/>
          <a:ext cx="8921952" cy="4621089"/>
        </p:xfrm>
        <a:graphic>
          <a:graphicData uri="http://schemas.openxmlformats.org/drawingml/2006/table">
            <a:tbl>
              <a:tblPr rtl="1" firstRow="1" firstCol="1" bandRow="1">
                <a:tableStyleId>{93296810-A885-4BE3-A3E7-6D5BEEA58F35}</a:tableStyleId>
              </a:tblPr>
              <a:tblGrid>
                <a:gridCol w="991328">
                  <a:extLst>
                    <a:ext uri="{9D8B030D-6E8A-4147-A177-3AD203B41FA5}">
                      <a16:colId xmlns:a16="http://schemas.microsoft.com/office/drawing/2014/main" val="3553136788"/>
                    </a:ext>
                  </a:extLst>
                </a:gridCol>
                <a:gridCol w="991328">
                  <a:extLst>
                    <a:ext uri="{9D8B030D-6E8A-4147-A177-3AD203B41FA5}">
                      <a16:colId xmlns:a16="http://schemas.microsoft.com/office/drawing/2014/main" val="4214149779"/>
                    </a:ext>
                  </a:extLst>
                </a:gridCol>
                <a:gridCol w="991328">
                  <a:extLst>
                    <a:ext uri="{9D8B030D-6E8A-4147-A177-3AD203B41FA5}">
                      <a16:colId xmlns:a16="http://schemas.microsoft.com/office/drawing/2014/main" val="908607772"/>
                    </a:ext>
                  </a:extLst>
                </a:gridCol>
                <a:gridCol w="991328">
                  <a:extLst>
                    <a:ext uri="{9D8B030D-6E8A-4147-A177-3AD203B41FA5}">
                      <a16:colId xmlns:a16="http://schemas.microsoft.com/office/drawing/2014/main" val="934203385"/>
                    </a:ext>
                  </a:extLst>
                </a:gridCol>
                <a:gridCol w="991328">
                  <a:extLst>
                    <a:ext uri="{9D8B030D-6E8A-4147-A177-3AD203B41FA5}">
                      <a16:colId xmlns:a16="http://schemas.microsoft.com/office/drawing/2014/main" val="2330328866"/>
                    </a:ext>
                  </a:extLst>
                </a:gridCol>
                <a:gridCol w="991328">
                  <a:extLst>
                    <a:ext uri="{9D8B030D-6E8A-4147-A177-3AD203B41FA5}">
                      <a16:colId xmlns:a16="http://schemas.microsoft.com/office/drawing/2014/main" val="299021814"/>
                    </a:ext>
                  </a:extLst>
                </a:gridCol>
                <a:gridCol w="991328">
                  <a:extLst>
                    <a:ext uri="{9D8B030D-6E8A-4147-A177-3AD203B41FA5}">
                      <a16:colId xmlns:a16="http://schemas.microsoft.com/office/drawing/2014/main" val="2882461422"/>
                    </a:ext>
                  </a:extLst>
                </a:gridCol>
                <a:gridCol w="991328">
                  <a:extLst>
                    <a:ext uri="{9D8B030D-6E8A-4147-A177-3AD203B41FA5}">
                      <a16:colId xmlns:a16="http://schemas.microsoft.com/office/drawing/2014/main" val="973114233"/>
                    </a:ext>
                  </a:extLst>
                </a:gridCol>
                <a:gridCol w="991328">
                  <a:extLst>
                    <a:ext uri="{9D8B030D-6E8A-4147-A177-3AD203B41FA5}">
                      <a16:colId xmlns:a16="http://schemas.microsoft.com/office/drawing/2014/main" val="3389113086"/>
                    </a:ext>
                  </a:extLst>
                </a:gridCol>
              </a:tblGrid>
              <a:tr h="409074">
                <a:tc>
                  <a:txBody>
                    <a:bodyPr/>
                    <a:lstStyle/>
                    <a:p>
                      <a:pPr algn="just" rtl="1">
                        <a:lnSpc>
                          <a:spcPct val="115000"/>
                        </a:lnSpc>
                        <a:spcAft>
                          <a:spcPts val="0"/>
                        </a:spcAft>
                      </a:pPr>
                      <a:r>
                        <a:rPr lang="fa-IR" sz="1200">
                          <a:effectLst/>
                        </a:rPr>
                        <a:t> </a:t>
                      </a:r>
                      <a:endParaRPr lang="en-US" sz="1000">
                        <a:effectLst/>
                      </a:endParaRPr>
                    </a:p>
                    <a:p>
                      <a:pPr algn="just" rtl="1">
                        <a:lnSpc>
                          <a:spcPct val="115000"/>
                        </a:lnSpc>
                        <a:spcAft>
                          <a:spcPts val="0"/>
                        </a:spcAft>
                      </a:pPr>
                      <a:r>
                        <a:rPr lang="fa-IR" sz="1200">
                          <a:effectLst/>
                        </a:rPr>
                        <a:t> </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قیمت</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بازده حسابداری</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بازده مازاد</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حجم معاملات</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اندازه شرکت</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بازده حقوق صاحبان سهام</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ارزش بازار به ارزش دفتری</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بازده بازار</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862576403"/>
                  </a:ext>
                </a:extLst>
              </a:tr>
              <a:tr h="204537">
                <a:tc>
                  <a:txBody>
                    <a:bodyPr/>
                    <a:lstStyle/>
                    <a:p>
                      <a:pPr algn="just" rtl="0">
                        <a:lnSpc>
                          <a:spcPct val="115000"/>
                        </a:lnSpc>
                        <a:spcAft>
                          <a:spcPts val="0"/>
                        </a:spcAft>
                      </a:pPr>
                      <a:r>
                        <a:rPr lang="fa-IR" sz="1200">
                          <a:effectLst/>
                        </a:rPr>
                        <a:t> </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b"/>
                </a:tc>
                <a:tc>
                  <a:txBody>
                    <a:bodyPr/>
                    <a:lstStyle/>
                    <a:p>
                      <a:pPr algn="just" rtl="0">
                        <a:lnSpc>
                          <a:spcPct val="115000"/>
                        </a:lnSpc>
                        <a:spcAft>
                          <a:spcPts val="0"/>
                        </a:spcAft>
                      </a:pPr>
                      <a:r>
                        <a:rPr lang="en-US" sz="1200">
                          <a:effectLst/>
                        </a:rPr>
                        <a:t>P</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b"/>
                </a:tc>
                <a:tc>
                  <a:txBody>
                    <a:bodyPr/>
                    <a:lstStyle/>
                    <a:p>
                      <a:pPr algn="just" rtl="0">
                        <a:lnSpc>
                          <a:spcPct val="115000"/>
                        </a:lnSpc>
                        <a:spcAft>
                          <a:spcPts val="0"/>
                        </a:spcAft>
                      </a:pPr>
                      <a:r>
                        <a:rPr lang="en-US" sz="1200">
                          <a:effectLst/>
                        </a:rPr>
                        <a:t>VT</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b"/>
                </a:tc>
                <a:tc>
                  <a:txBody>
                    <a:bodyPr/>
                    <a:lstStyle/>
                    <a:p>
                      <a:pPr algn="just" rtl="0">
                        <a:lnSpc>
                          <a:spcPct val="115000"/>
                        </a:lnSpc>
                        <a:spcAft>
                          <a:spcPts val="0"/>
                        </a:spcAft>
                      </a:pPr>
                      <a:r>
                        <a:rPr lang="en-US" sz="1200">
                          <a:effectLst/>
                        </a:rPr>
                        <a:t>e</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b"/>
                </a:tc>
                <a:tc>
                  <a:txBody>
                    <a:bodyPr/>
                    <a:lstStyle/>
                    <a:p>
                      <a:pPr algn="just" rtl="0">
                        <a:lnSpc>
                          <a:spcPct val="115000"/>
                        </a:lnSpc>
                        <a:spcAft>
                          <a:spcPts val="0"/>
                        </a:spcAft>
                      </a:pPr>
                      <a:r>
                        <a:rPr lang="en-US" sz="1200">
                          <a:effectLst/>
                        </a:rPr>
                        <a:t>Z</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b"/>
                </a:tc>
                <a:tc>
                  <a:txBody>
                    <a:bodyPr/>
                    <a:lstStyle/>
                    <a:p>
                      <a:pPr algn="just" rtl="0">
                        <a:lnSpc>
                          <a:spcPct val="115000"/>
                        </a:lnSpc>
                        <a:spcAft>
                          <a:spcPts val="0"/>
                        </a:spcAft>
                      </a:pPr>
                      <a:r>
                        <a:rPr lang="en-US" sz="1200">
                          <a:effectLst/>
                        </a:rPr>
                        <a:t>Size</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b"/>
                </a:tc>
                <a:tc>
                  <a:txBody>
                    <a:bodyPr/>
                    <a:lstStyle/>
                    <a:p>
                      <a:pPr algn="just" rtl="0">
                        <a:lnSpc>
                          <a:spcPct val="115000"/>
                        </a:lnSpc>
                        <a:spcAft>
                          <a:spcPts val="0"/>
                        </a:spcAft>
                      </a:pPr>
                      <a:r>
                        <a:rPr lang="en-US" sz="1200">
                          <a:effectLst/>
                        </a:rPr>
                        <a:t>ROE</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b"/>
                </a:tc>
                <a:tc>
                  <a:txBody>
                    <a:bodyPr/>
                    <a:lstStyle/>
                    <a:p>
                      <a:pPr algn="just" rtl="0">
                        <a:lnSpc>
                          <a:spcPct val="115000"/>
                        </a:lnSpc>
                        <a:spcAft>
                          <a:spcPts val="0"/>
                        </a:spcAft>
                      </a:pPr>
                      <a:r>
                        <a:rPr lang="en-US" sz="1200">
                          <a:effectLst/>
                        </a:rPr>
                        <a:t>MB</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tc>
                <a:tc>
                  <a:txBody>
                    <a:bodyPr/>
                    <a:lstStyle/>
                    <a:p>
                      <a:pPr algn="just" rtl="0">
                        <a:lnSpc>
                          <a:spcPct val="115000"/>
                        </a:lnSpc>
                        <a:spcAft>
                          <a:spcPts val="0"/>
                        </a:spcAft>
                      </a:pPr>
                      <a:r>
                        <a:rPr lang="en-US" sz="1200">
                          <a:effectLst/>
                        </a:rPr>
                        <a:t>Vm</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tc>
                <a:extLst>
                  <a:ext uri="{0D108BD9-81ED-4DB2-BD59-A6C34878D82A}">
                    <a16:rowId xmlns:a16="http://schemas.microsoft.com/office/drawing/2014/main" val="2776724720"/>
                  </a:ext>
                </a:extLst>
              </a:tr>
              <a:tr h="204537">
                <a:tc>
                  <a:txBody>
                    <a:bodyPr/>
                    <a:lstStyle/>
                    <a:p>
                      <a:pPr algn="just" rtl="1">
                        <a:lnSpc>
                          <a:spcPct val="115000"/>
                        </a:lnSpc>
                        <a:spcAft>
                          <a:spcPts val="0"/>
                        </a:spcAft>
                      </a:pPr>
                      <a:r>
                        <a:rPr lang="en-US" sz="1200">
                          <a:effectLst/>
                        </a:rPr>
                        <a:t>P</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dirty="0">
                          <a:effectLst/>
                          <a:cs typeface="B Lotus" panose="00000400000000000000" pitchFamily="2" charset="-78"/>
                        </a:rPr>
                        <a:t>1</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0.648</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0.222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0.182-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0.454</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0.676</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0.744</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0.375</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2557691922"/>
                  </a:ext>
                </a:extLst>
              </a:tr>
              <a:tr h="204537">
                <a:tc>
                  <a:txBody>
                    <a:bodyPr/>
                    <a:lstStyle/>
                    <a:p>
                      <a:pPr algn="just" rtl="1">
                        <a:lnSpc>
                          <a:spcPct val="115000"/>
                        </a:lnSpc>
                        <a:spcAft>
                          <a:spcPts val="0"/>
                        </a:spcAft>
                      </a:pPr>
                      <a:r>
                        <a:rPr lang="en-US" sz="1200">
                          <a:effectLst/>
                        </a:rPr>
                        <a:t>Sig.</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 </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2411744065"/>
                  </a:ext>
                </a:extLst>
              </a:tr>
              <a:tr h="204537">
                <a:tc>
                  <a:txBody>
                    <a:bodyPr/>
                    <a:lstStyle/>
                    <a:p>
                      <a:pPr algn="just" rtl="1">
                        <a:lnSpc>
                          <a:spcPct val="115000"/>
                        </a:lnSpc>
                        <a:spcAft>
                          <a:spcPts val="0"/>
                        </a:spcAft>
                      </a:pPr>
                      <a:r>
                        <a:rPr lang="en-US" sz="1200">
                          <a:effectLst/>
                        </a:rPr>
                        <a:t>VT</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0.552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1</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0.303</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0.20-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0.389</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0.784</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0.382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0.273</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3735874973"/>
                  </a:ext>
                </a:extLst>
              </a:tr>
              <a:tr h="204537">
                <a:tc>
                  <a:txBody>
                    <a:bodyPr/>
                    <a:lstStyle/>
                    <a:p>
                      <a:pPr algn="just" rtl="1">
                        <a:lnSpc>
                          <a:spcPct val="115000"/>
                        </a:lnSpc>
                        <a:spcAft>
                          <a:spcPts val="0"/>
                        </a:spcAft>
                      </a:pPr>
                      <a:r>
                        <a:rPr lang="en-US" sz="1200">
                          <a:effectLst/>
                        </a:rPr>
                        <a:t>Sig.</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 </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483999725"/>
                  </a:ext>
                </a:extLst>
              </a:tr>
              <a:tr h="204537">
                <a:tc>
                  <a:txBody>
                    <a:bodyPr/>
                    <a:lstStyle/>
                    <a:p>
                      <a:pPr algn="just" rtl="1">
                        <a:lnSpc>
                          <a:spcPct val="115000"/>
                        </a:lnSpc>
                        <a:spcAft>
                          <a:spcPts val="0"/>
                        </a:spcAft>
                      </a:pPr>
                      <a:r>
                        <a:rPr lang="en-US" sz="1200">
                          <a:effectLst/>
                        </a:rPr>
                        <a:t>e</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0.246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0.61</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1</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0.191</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0.064</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0.074</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0.275</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0.952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3659882097"/>
                  </a:ext>
                </a:extLst>
              </a:tr>
              <a:tr h="204537">
                <a:tc>
                  <a:txBody>
                    <a:bodyPr/>
                    <a:lstStyle/>
                    <a:p>
                      <a:pPr algn="just" rtl="1">
                        <a:lnSpc>
                          <a:spcPct val="115000"/>
                        </a:lnSpc>
                        <a:spcAft>
                          <a:spcPts val="0"/>
                        </a:spcAft>
                      </a:pPr>
                      <a:r>
                        <a:rPr lang="en-US" sz="1200">
                          <a:effectLst/>
                        </a:rPr>
                        <a:t>Sig.</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0.045</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 </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130523503"/>
                  </a:ext>
                </a:extLst>
              </a:tr>
              <a:tr h="204537">
                <a:tc>
                  <a:txBody>
                    <a:bodyPr/>
                    <a:lstStyle/>
                    <a:p>
                      <a:pPr algn="just" rtl="1">
                        <a:lnSpc>
                          <a:spcPct val="115000"/>
                        </a:lnSpc>
                        <a:spcAft>
                          <a:spcPts val="0"/>
                        </a:spcAft>
                      </a:pPr>
                      <a:r>
                        <a:rPr lang="en-US" sz="1200">
                          <a:effectLst/>
                        </a:rPr>
                        <a:t>Z</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0.169-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0.174-</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0.141</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1</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0.149-</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0.224-</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0.036-</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0.145</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3717420622"/>
                  </a:ext>
                </a:extLst>
              </a:tr>
              <a:tr h="204537">
                <a:tc>
                  <a:txBody>
                    <a:bodyPr/>
                    <a:lstStyle/>
                    <a:p>
                      <a:pPr algn="just" rtl="1">
                        <a:lnSpc>
                          <a:spcPct val="115000"/>
                        </a:lnSpc>
                        <a:spcAft>
                          <a:spcPts val="0"/>
                        </a:spcAft>
                      </a:pPr>
                      <a:r>
                        <a:rPr lang="en-US" sz="1200">
                          <a:effectLst/>
                        </a:rPr>
                        <a:t>Sig.</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 </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3582909419"/>
                  </a:ext>
                </a:extLst>
              </a:tr>
              <a:tr h="204537">
                <a:tc>
                  <a:txBody>
                    <a:bodyPr/>
                    <a:lstStyle/>
                    <a:p>
                      <a:pPr algn="just" rtl="1">
                        <a:lnSpc>
                          <a:spcPct val="115000"/>
                        </a:lnSpc>
                        <a:spcAft>
                          <a:spcPts val="0"/>
                        </a:spcAft>
                      </a:pPr>
                      <a:r>
                        <a:rPr lang="en-US" sz="1200">
                          <a:effectLst/>
                        </a:rPr>
                        <a:t>Size</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0.332</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0.374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0.749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0.178-</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1</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0.297</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0.337</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0.165</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993093992"/>
                  </a:ext>
                </a:extLst>
              </a:tr>
              <a:tr h="204537">
                <a:tc>
                  <a:txBody>
                    <a:bodyPr/>
                    <a:lstStyle/>
                    <a:p>
                      <a:pPr algn="just" rtl="1">
                        <a:lnSpc>
                          <a:spcPct val="115000"/>
                        </a:lnSpc>
                        <a:spcAft>
                          <a:spcPts val="0"/>
                        </a:spcAft>
                      </a:pPr>
                      <a:r>
                        <a:rPr lang="en-US" sz="1200">
                          <a:effectLst/>
                        </a:rPr>
                        <a:t>Sig.</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0</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0.01</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 </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2408368866"/>
                  </a:ext>
                </a:extLst>
              </a:tr>
              <a:tr h="204537">
                <a:tc>
                  <a:txBody>
                    <a:bodyPr/>
                    <a:lstStyle/>
                    <a:p>
                      <a:pPr algn="just" rtl="1">
                        <a:lnSpc>
                          <a:spcPct val="115000"/>
                        </a:lnSpc>
                        <a:spcAft>
                          <a:spcPts val="0"/>
                        </a:spcAft>
                      </a:pPr>
                      <a:r>
                        <a:rPr lang="en-US" sz="1200">
                          <a:effectLst/>
                        </a:rPr>
                        <a:t>ROE</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0.444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0.541</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0.074</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0.167-</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0.186</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1</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0.435</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0.244</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3136163564"/>
                  </a:ext>
                </a:extLst>
              </a:tr>
              <a:tr h="204537">
                <a:tc>
                  <a:txBody>
                    <a:bodyPr/>
                    <a:lstStyle/>
                    <a:p>
                      <a:pPr algn="just" rtl="1">
                        <a:lnSpc>
                          <a:spcPct val="115000"/>
                        </a:lnSpc>
                        <a:spcAft>
                          <a:spcPts val="0"/>
                        </a:spcAft>
                      </a:pPr>
                      <a:r>
                        <a:rPr lang="en-US" sz="1200">
                          <a:effectLst/>
                        </a:rPr>
                        <a:t>Sig.</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0.014</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 </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1466322201"/>
                  </a:ext>
                </a:extLst>
              </a:tr>
              <a:tr h="204537">
                <a:tc>
                  <a:txBody>
                    <a:bodyPr/>
                    <a:lstStyle/>
                    <a:p>
                      <a:pPr algn="just" rtl="1">
                        <a:lnSpc>
                          <a:spcPct val="115000"/>
                        </a:lnSpc>
                        <a:spcAft>
                          <a:spcPts val="0"/>
                        </a:spcAft>
                      </a:pPr>
                      <a:r>
                        <a:rPr lang="en-US" sz="1200">
                          <a:effectLst/>
                        </a:rPr>
                        <a:t>MB</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0.579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0.278</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0.277</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0.013-</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0.231</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0.212</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1</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0.368</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3979614280"/>
                  </a:ext>
                </a:extLst>
              </a:tr>
              <a:tr h="204537">
                <a:tc>
                  <a:txBody>
                    <a:bodyPr/>
                    <a:lstStyle/>
                    <a:p>
                      <a:pPr algn="just" rtl="1">
                        <a:lnSpc>
                          <a:spcPct val="115000"/>
                        </a:lnSpc>
                        <a:spcAft>
                          <a:spcPts val="0"/>
                        </a:spcAft>
                      </a:pPr>
                      <a:r>
                        <a:rPr lang="en-US" sz="1200">
                          <a:effectLst/>
                        </a:rPr>
                        <a:t>Sig.</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0.669</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dirty="0">
                          <a:effectLst/>
                          <a:cs typeface="B Lotus" panose="00000400000000000000" pitchFamily="2" charset="-78"/>
                        </a:rPr>
                        <a:t>0</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 </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0</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2531011781"/>
                  </a:ext>
                </a:extLst>
              </a:tr>
              <a:tr h="204537">
                <a:tc>
                  <a:txBody>
                    <a:bodyPr/>
                    <a:lstStyle/>
                    <a:p>
                      <a:pPr algn="just" rtl="1">
                        <a:lnSpc>
                          <a:spcPct val="115000"/>
                        </a:lnSpc>
                        <a:spcAft>
                          <a:spcPts val="0"/>
                        </a:spcAft>
                      </a:pPr>
                      <a:r>
                        <a:rPr lang="en-US" sz="1200">
                          <a:effectLst/>
                        </a:rPr>
                        <a:t>Vm</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0.322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0.207</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0.988</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0.114</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0.127</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0.146</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0.312</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1</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734675462"/>
                  </a:ext>
                </a:extLst>
              </a:tr>
              <a:tr h="204537">
                <a:tc>
                  <a:txBody>
                    <a:bodyPr/>
                    <a:lstStyle/>
                    <a:p>
                      <a:pPr algn="just" rtl="1">
                        <a:lnSpc>
                          <a:spcPct val="115000"/>
                        </a:lnSpc>
                        <a:spcAft>
                          <a:spcPts val="0"/>
                        </a:spcAft>
                      </a:pPr>
                      <a:r>
                        <a:rPr lang="en-US" sz="1200">
                          <a:effectLst/>
                        </a:rPr>
                        <a:t>Sig.</a:t>
                      </a:r>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6697" marR="66697" marT="0" marB="0" anchor="ctr"/>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0</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nchor="b"/>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a:effectLst/>
                          <a:cs typeface="B Lotus" panose="00000400000000000000" pitchFamily="2" charset="-78"/>
                        </a:rPr>
                        <a:t>0</a:t>
                      </a:r>
                      <a:endParaRPr lang="en-US" sz="105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tc>
                  <a:txBody>
                    <a:bodyPr/>
                    <a:lstStyle/>
                    <a:p>
                      <a:pPr algn="just" rtl="1">
                        <a:lnSpc>
                          <a:spcPct val="115000"/>
                        </a:lnSpc>
                        <a:spcAft>
                          <a:spcPts val="0"/>
                        </a:spcAft>
                      </a:pPr>
                      <a:r>
                        <a:rPr lang="fa-IR" sz="1400" dirty="0">
                          <a:effectLst/>
                          <a:cs typeface="B Lotus" panose="00000400000000000000" pitchFamily="2" charset="-78"/>
                        </a:rPr>
                        <a:t> </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6697" marR="66697" marT="0" marB="0"/>
                </a:tc>
                <a:extLst>
                  <a:ext uri="{0D108BD9-81ED-4DB2-BD59-A6C34878D82A}">
                    <a16:rowId xmlns:a16="http://schemas.microsoft.com/office/drawing/2014/main" val="1291114539"/>
                  </a:ext>
                </a:extLst>
              </a:tr>
            </a:tbl>
          </a:graphicData>
        </a:graphic>
      </p:graphicFrame>
      <p:sp>
        <p:nvSpPr>
          <p:cNvPr id="5" name="Rectangle 4"/>
          <p:cNvSpPr/>
          <p:nvPr/>
        </p:nvSpPr>
        <p:spPr>
          <a:xfrm>
            <a:off x="790556" y="2410605"/>
            <a:ext cx="2120790" cy="1477328"/>
          </a:xfrm>
          <a:prstGeom prst="rect">
            <a:avLst/>
          </a:prstGeom>
        </p:spPr>
        <p:txBody>
          <a:bodyPr wrap="square">
            <a:spAutoFit/>
          </a:bodyPr>
          <a:lstStyle/>
          <a:p>
            <a:pPr algn="r" rtl="1"/>
            <a:r>
              <a:rPr lang="fa-IR" dirty="0">
                <a:latin typeface="Times New Roman" panose="02020603050405020304" pitchFamily="18" charset="0"/>
                <a:ea typeface="Calibri" panose="020F0502020204030204" pitchFamily="34" charset="0"/>
                <a:cs typeface="B Lotus" panose="00000400000000000000" pitchFamily="2" charset="-78"/>
              </a:rPr>
              <a:t>متغیر ارزش بازار به ارزش دفتری با حجم معاملات همبستگی معنی دار ندارد، اما بقیه متغیرها با یکدیگر همبستگی معنی دار دارند</a:t>
            </a:r>
            <a:endParaRPr lang="fa-IR" dirty="0"/>
          </a:p>
        </p:txBody>
      </p:sp>
    </p:spTree>
    <p:extLst>
      <p:ext uri="{BB962C8B-B14F-4D97-AF65-F5344CB8AC3E}">
        <p14:creationId xmlns:p14="http://schemas.microsoft.com/office/powerpoint/2010/main" val="11809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hlinkClick r:id="rId2" action="ppaction://hlinksldjump"/>
          </p:cNvPr>
          <p:cNvSpPr txBox="1">
            <a:spLocks/>
          </p:cNvSpPr>
          <p:nvPr/>
        </p:nvSpPr>
        <p:spPr>
          <a:xfrm>
            <a:off x="853237" y="1179277"/>
            <a:ext cx="10388504" cy="47046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2400" dirty="0">
                <a:solidFill>
                  <a:srgbClr val="FF0000"/>
                </a:solidFill>
                <a:cs typeface="B Zar" panose="00000400000000000000" pitchFamily="2" charset="-78"/>
              </a:rPr>
              <a:t>نتایج آزمون فرضیه اول با استفاده از مدل (1)</a:t>
            </a:r>
            <a:endParaRPr lang="fa-IR" sz="1800" dirty="0">
              <a:solidFill>
                <a:srgbClr val="FF0000"/>
              </a:solidFill>
              <a:cs typeface="B Zar" panose="00000400000000000000" pitchFamily="2" charset="-78"/>
            </a:endParaRPr>
          </a:p>
        </p:txBody>
      </p:sp>
      <p:sp>
        <p:nvSpPr>
          <p:cNvPr id="54273" name="Rectangle 1"/>
          <p:cNvSpPr>
            <a:spLocks noChangeArrowheads="1"/>
          </p:cNvSpPr>
          <p:nvPr/>
        </p:nvSpPr>
        <p:spPr bwMode="auto">
          <a:xfrm>
            <a:off x="531813" y="1704233"/>
            <a:ext cx="1062434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en-US" b="1" dirty="0">
                <a:cs typeface="B Lotus" panose="00000400000000000000" pitchFamily="2" charset="-78"/>
              </a:rPr>
              <a:t>H</a:t>
            </a:r>
            <a:r>
              <a:rPr lang="en-US" b="1" baseline="-25000" dirty="0">
                <a:cs typeface="B Lotus" panose="00000400000000000000" pitchFamily="2" charset="-78"/>
              </a:rPr>
              <a:t>1</a:t>
            </a:r>
            <a:r>
              <a:rPr lang="fa-IR" b="1" dirty="0">
                <a:cs typeface="B Lotus" panose="00000400000000000000" pitchFamily="2" charset="-78"/>
              </a:rPr>
              <a:t>: فرضیه اول: </a:t>
            </a:r>
            <a:r>
              <a:rPr lang="fa-IR" dirty="0">
                <a:cs typeface="B Lotus" panose="00000400000000000000" pitchFamily="2" charset="-78"/>
              </a:rPr>
              <a:t>انباشتگی محتوای اطلاعاتی در یک سیستم حسابداری مبتنی بر بهای تاریخی در مقایسه با سیستم حسابداری مبتنی بر بازار بیشتر است.</a:t>
            </a:r>
            <a:endParaRPr lang="en-US"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21</a:t>
            </a:fld>
            <a:endParaRPr lang="en-US" dirty="0"/>
          </a:p>
        </p:txBody>
      </p:sp>
      <p:sp>
        <p:nvSpPr>
          <p:cNvPr id="4" name="Rectangle 3"/>
          <p:cNvSpPr/>
          <p:nvPr/>
        </p:nvSpPr>
        <p:spPr>
          <a:xfrm>
            <a:off x="412123" y="2449245"/>
            <a:ext cx="5550793" cy="3970318"/>
          </a:xfrm>
          <a:prstGeom prst="rect">
            <a:avLst/>
          </a:prstGeom>
        </p:spPr>
        <p:txBody>
          <a:bodyPr wrap="square">
            <a:spAutoFit/>
          </a:bodyPr>
          <a:lstStyle/>
          <a:p>
            <a:pPr algn="r" rtl="1"/>
            <a:r>
              <a:rPr lang="fa-IR" dirty="0">
                <a:cs typeface="B Lotus" panose="00000400000000000000" pitchFamily="2" charset="-78"/>
              </a:rPr>
              <a:t>طبق نتایج جدول (4-5) بازده بدست آمده در سیستم حسابداری مبتنی بر بهای تمام شده و بازاده مازاد غیر حسابداری در سطح 1% رابطه مستقیم معنی داری با قیمت سهام دارند. این موضوع نشان می دهد که وقتی اطلاعات حاصل از سیستم حسابداری با سایر اطلاعات حاصل از منابع دیگر در بازار با هم ترکیب می شوند، میزان انباشتگی اطلاعات بازار بهبود می یابد. این مدل بیان می کند که حسابداری تنها منبع اطلاعات نیست بلکه منابع اطلاعاتی دیگری در بازار وجود دارد. واریانس بازده مازاد غیر حسابداری (88.45) بیانگر میزان پراکندگی اطلاعات غیر حسابداری و همچنین اطلاعات شخصی سرمایه گذار می باشد. این موضوع خود می تواند نشانگر آن باشد که سرمایه گذار باید اتکای زیادی بر گزارشهای حسابداری  نماید. آماره </a:t>
            </a:r>
            <a:r>
              <a:rPr lang="en-US" dirty="0">
                <a:cs typeface="B Lotus" panose="00000400000000000000" pitchFamily="2" charset="-78"/>
              </a:rPr>
              <a:t>F</a:t>
            </a:r>
            <a:r>
              <a:rPr lang="fa-IR" dirty="0">
                <a:cs typeface="B Lotus" panose="00000400000000000000" pitchFamily="2" charset="-78"/>
              </a:rPr>
              <a:t> و سطح اهمیت آن، رابطه خطی بین متغیر وابسته و متغییرهای توضیحی را تایید می کند. همانگونه که در مدل مبنای این مطالعه معرفی شد رابطه معکوس معنی داری بین حجم معاملات انجام شده و قیمت سهام برقرار است. پس فرضیه اول پژوهش پذیرفته می شود.</a:t>
            </a:r>
            <a:endParaRPr lang="en-US" dirty="0">
              <a:cs typeface="B Lotus" panose="00000400000000000000" pitchFamily="2" charset="-78"/>
            </a:endParaRPr>
          </a:p>
        </p:txBody>
      </p:sp>
      <p:sp>
        <p:nvSpPr>
          <p:cNvPr id="6" name="Rectangle 1"/>
          <p:cNvSpPr>
            <a:spLocks noChangeArrowheads="1"/>
          </p:cNvSpPr>
          <p:nvPr/>
        </p:nvSpPr>
        <p:spPr bwMode="auto">
          <a:xfrm>
            <a:off x="7059178" y="2123188"/>
            <a:ext cx="34142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rtl="1" eaLnBrk="0" fontAlgn="base" hangingPunct="0">
              <a:spcBef>
                <a:spcPct val="0"/>
              </a:spcBef>
              <a:spcAft>
                <a:spcPct val="0"/>
              </a:spcAft>
            </a:pPr>
            <a:r>
              <a:rPr lang="fa-IR" dirty="0">
                <a:cs typeface="B Lotus" panose="00000400000000000000" pitchFamily="2" charset="-78"/>
              </a:rPr>
              <a:t>جدول (5-4) آزمون فرضیه اول</a:t>
            </a:r>
            <a:endParaRPr kumimoji="0" lang="en-US" altLang="fa-IR" sz="1100" b="0" i="0" u="none" strike="noStrike" cap="none" normalizeH="0" baseline="0" dirty="0">
              <a:ln>
                <a:noFill/>
              </a:ln>
              <a:solidFill>
                <a:schemeClr val="tx1"/>
              </a:solidFill>
              <a:effectLst/>
              <a:cs typeface="B Lotus" panose="00000400000000000000" pitchFamily="2" charset="-78"/>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31661516"/>
                  </p:ext>
                </p:extLst>
              </p:nvPr>
            </p:nvGraphicFramePr>
            <p:xfrm>
              <a:off x="5962917" y="2729700"/>
              <a:ext cx="5541694" cy="3362516"/>
            </p:xfrm>
            <a:graphic>
              <a:graphicData uri="http://schemas.openxmlformats.org/drawingml/2006/table">
                <a:tbl>
                  <a:tblPr rtl="1" firstRow="1" firstCol="1" bandRow="1">
                    <a:tableStyleId>{5C22544A-7EE6-4342-B048-85BDC9FD1C3A}</a:tableStyleId>
                  </a:tblPr>
                  <a:tblGrid>
                    <a:gridCol w="2206065">
                      <a:extLst>
                        <a:ext uri="{9D8B030D-6E8A-4147-A177-3AD203B41FA5}">
                          <a16:colId xmlns:a16="http://schemas.microsoft.com/office/drawing/2014/main" val="356622915"/>
                        </a:ext>
                      </a:extLst>
                    </a:gridCol>
                    <a:gridCol w="695459">
                      <a:extLst>
                        <a:ext uri="{9D8B030D-6E8A-4147-A177-3AD203B41FA5}">
                          <a16:colId xmlns:a16="http://schemas.microsoft.com/office/drawing/2014/main" val="1286362292"/>
                        </a:ext>
                      </a:extLst>
                    </a:gridCol>
                    <a:gridCol w="798490">
                      <a:extLst>
                        <a:ext uri="{9D8B030D-6E8A-4147-A177-3AD203B41FA5}">
                          <a16:colId xmlns:a16="http://schemas.microsoft.com/office/drawing/2014/main" val="2895951281"/>
                        </a:ext>
                      </a:extLst>
                    </a:gridCol>
                    <a:gridCol w="592428">
                      <a:extLst>
                        <a:ext uri="{9D8B030D-6E8A-4147-A177-3AD203B41FA5}">
                          <a16:colId xmlns:a16="http://schemas.microsoft.com/office/drawing/2014/main" val="3521411965"/>
                        </a:ext>
                      </a:extLst>
                    </a:gridCol>
                    <a:gridCol w="682580">
                      <a:extLst>
                        <a:ext uri="{9D8B030D-6E8A-4147-A177-3AD203B41FA5}">
                          <a16:colId xmlns:a16="http://schemas.microsoft.com/office/drawing/2014/main" val="4016434708"/>
                        </a:ext>
                      </a:extLst>
                    </a:gridCol>
                    <a:gridCol w="566672">
                      <a:extLst>
                        <a:ext uri="{9D8B030D-6E8A-4147-A177-3AD203B41FA5}">
                          <a16:colId xmlns:a16="http://schemas.microsoft.com/office/drawing/2014/main" val="2083749483"/>
                        </a:ext>
                      </a:extLst>
                    </a:gridCol>
                  </a:tblGrid>
                  <a:tr h="0">
                    <a:tc gridSpan="6">
                      <a:txBody>
                        <a:bodyPr/>
                        <a:lstStyle/>
                        <a:p>
                          <a:pPr algn="just" rtl="1">
                            <a:lnSpc>
                              <a:spcPct val="115000"/>
                            </a:lnSpc>
                            <a:spcAft>
                              <a:spcPts val="0"/>
                            </a:spcAft>
                          </a:pPr>
                          <a:r>
                            <a:rPr lang="fa-IR" sz="1200">
                              <a:effectLst/>
                            </a:rPr>
                            <a:t>مدل (1)           </a:t>
                          </a:r>
                          <a14:m>
                            <m:oMath xmlns:m="http://schemas.openxmlformats.org/officeDocument/2006/math">
                              <m:sSub>
                                <m:sSubPr>
                                  <m:ctrlPr>
                                    <a:rPr lang="en-US" sz="1200" i="1">
                                      <a:effectLst/>
                                      <a:latin typeface="Cambria Math" panose="02040503050406030204" pitchFamily="18" charset="0"/>
                                    </a:rPr>
                                  </m:ctrlPr>
                                </m:sSubPr>
                                <m:e>
                                  <m:acc>
                                    <m:accPr>
                                      <m:chr m:val="̃"/>
                                      <m:ctrlPr>
                                        <a:rPr lang="en-US" sz="1200" i="1">
                                          <a:effectLst/>
                                          <a:latin typeface="Cambria Math" panose="02040503050406030204" pitchFamily="18" charset="0"/>
                                        </a:rPr>
                                      </m:ctrlPr>
                                    </m:accPr>
                                    <m:e>
                                      <m:r>
                                        <a:rPr lang="en-US" sz="1200">
                                          <a:effectLst/>
                                          <a:latin typeface="Cambria Math" panose="02040503050406030204" pitchFamily="18" charset="0"/>
                                        </a:rPr>
                                        <m:t>𝑃</m:t>
                                      </m:r>
                                    </m:e>
                                  </m:acc>
                                </m:e>
                                <m:sub>
                                  <m:r>
                                    <a:rPr lang="en-US" sz="1200">
                                      <a:effectLst/>
                                      <a:latin typeface="Cambria Math" panose="02040503050406030204" pitchFamily="18" charset="0"/>
                                    </a:rPr>
                                    <m:t>𝑡</m:t>
                                  </m:r>
                                </m:sub>
                              </m:sSub>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𝜋</m:t>
                                  </m:r>
                                </m:e>
                                <m:sub>
                                  <m:r>
                                    <a:rPr lang="en-US" sz="1200">
                                      <a:effectLst/>
                                      <a:latin typeface="Cambria Math" panose="02040503050406030204" pitchFamily="18" charset="0"/>
                                    </a:rPr>
                                    <m:t>0</m:t>
                                  </m:r>
                                </m:sub>
                                <m:sup>
                                  <m:r>
                                    <a:rPr lang="en-US" sz="1200">
                                      <a:effectLst/>
                                      <a:latin typeface="Cambria Math" panose="02040503050406030204" pitchFamily="18" charset="0"/>
                                    </a:rPr>
                                    <m:t>𝑡</m:t>
                                  </m:r>
                                </m:sup>
                              </m:sSubSup>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𝜋</m:t>
                                  </m:r>
                                </m:e>
                                <m:sub>
                                  <m:r>
                                    <a:rPr lang="en-US" sz="1200">
                                      <a:effectLst/>
                                      <a:latin typeface="Cambria Math" panose="02040503050406030204" pitchFamily="18" charset="0"/>
                                    </a:rPr>
                                    <m:t>1</m:t>
                                  </m:r>
                                </m:sub>
                                <m:sup>
                                  <m:r>
                                    <a:rPr lang="en-US" sz="1200">
                                      <a:effectLst/>
                                      <a:latin typeface="Cambria Math" panose="02040503050406030204" pitchFamily="18" charset="0"/>
                                    </a:rPr>
                                    <m:t>𝑡</m:t>
                                  </m:r>
                                </m:sup>
                              </m:sSubSup>
                              <m:sSub>
                                <m:sSubPr>
                                  <m:ctrlPr>
                                    <a:rPr lang="en-US" sz="1200" i="1">
                                      <a:effectLst/>
                                      <a:latin typeface="Cambria Math" panose="02040503050406030204" pitchFamily="18" charset="0"/>
                                    </a:rPr>
                                  </m:ctrlPr>
                                </m:sSubPr>
                                <m:e>
                                  <m:acc>
                                    <m:accPr>
                                      <m:chr m:val="̃"/>
                                      <m:ctrlPr>
                                        <a:rPr lang="en-US" sz="1200" i="1">
                                          <a:effectLst/>
                                          <a:latin typeface="Cambria Math" panose="02040503050406030204" pitchFamily="18" charset="0"/>
                                        </a:rPr>
                                      </m:ctrlPr>
                                    </m:accPr>
                                    <m:e>
                                      <m:r>
                                        <a:rPr lang="en-US" sz="1200">
                                          <a:effectLst/>
                                          <a:latin typeface="Cambria Math" panose="02040503050406030204" pitchFamily="18" charset="0"/>
                                        </a:rPr>
                                        <m:t>𝑉</m:t>
                                      </m:r>
                                    </m:e>
                                  </m:acc>
                                </m:e>
                                <m:sub>
                                  <m:r>
                                    <a:rPr lang="en-US" sz="1200">
                                      <a:effectLst/>
                                      <a:latin typeface="Cambria Math" panose="02040503050406030204" pitchFamily="18" charset="0"/>
                                    </a:rPr>
                                    <m:t>𝑇</m:t>
                                  </m:r>
                                </m:sub>
                              </m:sSub>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𝜋</m:t>
                                  </m:r>
                                </m:e>
                                <m:sub>
                                  <m:r>
                                    <a:rPr lang="en-US" sz="1200">
                                      <a:effectLst/>
                                      <a:latin typeface="Cambria Math" panose="02040503050406030204" pitchFamily="18" charset="0"/>
                                    </a:rPr>
                                    <m:t>2</m:t>
                                  </m:r>
                                </m:sub>
                                <m:sup>
                                  <m:r>
                                    <a:rPr lang="en-US" sz="1200">
                                      <a:effectLst/>
                                      <a:latin typeface="Cambria Math" panose="02040503050406030204" pitchFamily="18" charset="0"/>
                                    </a:rPr>
                                    <m:t>𝑡</m:t>
                                  </m:r>
                                </m:sup>
                              </m:sSubSup>
                              <m:sSub>
                                <m:sSubPr>
                                  <m:ctrlPr>
                                    <a:rPr lang="en-US" sz="1200" i="1">
                                      <a:effectLst/>
                                      <a:latin typeface="Cambria Math" panose="02040503050406030204" pitchFamily="18" charset="0"/>
                                    </a:rPr>
                                  </m:ctrlPr>
                                </m:sSubPr>
                                <m:e>
                                  <m:acc>
                                    <m:accPr>
                                      <m:chr m:val="̃"/>
                                      <m:ctrlPr>
                                        <a:rPr lang="en-US" sz="1200" i="1">
                                          <a:effectLst/>
                                          <a:latin typeface="Cambria Math" panose="02040503050406030204" pitchFamily="18" charset="0"/>
                                        </a:rPr>
                                      </m:ctrlPr>
                                    </m:accPr>
                                    <m:e>
                                      <m:r>
                                        <a:rPr lang="en-US" sz="1200">
                                          <a:effectLst/>
                                          <a:latin typeface="Cambria Math" panose="02040503050406030204" pitchFamily="18" charset="0"/>
                                        </a:rPr>
                                        <m:t>𝜀</m:t>
                                      </m:r>
                                    </m:e>
                                  </m:acc>
                                </m:e>
                                <m:sub>
                                  <m:r>
                                    <a:rPr lang="en-US" sz="1200">
                                      <a:effectLst/>
                                      <a:latin typeface="Cambria Math" panose="02040503050406030204" pitchFamily="18" charset="0"/>
                                    </a:rPr>
                                    <m:t>𝐸</m:t>
                                  </m:r>
                                </m:sub>
                              </m:sSub>
                              <m:r>
                                <a:rPr lang="en-US" sz="1200">
                                  <a:effectLst/>
                                  <a:latin typeface="Cambria Math" panose="02040503050406030204" pitchFamily="18" charset="0"/>
                                </a:rPr>
                                <m:t>−</m:t>
                              </m:r>
                              <m:sSup>
                                <m:sSupPr>
                                  <m:ctrlPr>
                                    <a:rPr lang="en-US" sz="1200" i="1">
                                      <a:effectLst/>
                                      <a:latin typeface="Cambria Math" panose="02040503050406030204" pitchFamily="18" charset="0"/>
                                    </a:rPr>
                                  </m:ctrlPr>
                                </m:sSupPr>
                                <m:e>
                                  <m:r>
                                    <a:rPr lang="en-US" sz="1200">
                                      <a:effectLst/>
                                      <a:latin typeface="Cambria Math" panose="02040503050406030204" pitchFamily="18" charset="0"/>
                                    </a:rPr>
                                    <m:t>𝛾</m:t>
                                  </m:r>
                                </m:e>
                                <m:sup>
                                  <m:r>
                                    <a:rPr lang="en-US" sz="1200">
                                      <a:effectLst/>
                                      <a:latin typeface="Cambria Math" panose="02040503050406030204" pitchFamily="18" charset="0"/>
                                    </a:rPr>
                                    <m:t>𝑡</m:t>
                                  </m:r>
                                </m:sup>
                              </m:sSup>
                              <m:acc>
                                <m:accPr>
                                  <m:chr m:val="̃"/>
                                  <m:ctrlPr>
                                    <a:rPr lang="en-US" sz="1200" i="1">
                                      <a:effectLst/>
                                      <a:latin typeface="Cambria Math" panose="02040503050406030204" pitchFamily="18" charset="0"/>
                                    </a:rPr>
                                  </m:ctrlPr>
                                </m:accPr>
                                <m:e>
                                  <m:r>
                                    <a:rPr lang="en-US" sz="1200">
                                      <a:effectLst/>
                                      <a:latin typeface="Cambria Math" panose="02040503050406030204" pitchFamily="18" charset="0"/>
                                    </a:rPr>
                                    <m:t>𝑧</m:t>
                                  </m:r>
                                </m:e>
                              </m:acc>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𝜋</m:t>
                                  </m:r>
                                </m:e>
                                <m:sub>
                                  <m:r>
                                    <a:rPr lang="en-US" sz="1200">
                                      <a:effectLst/>
                                      <a:latin typeface="Cambria Math" panose="02040503050406030204" pitchFamily="18" charset="0"/>
                                    </a:rPr>
                                    <m:t>3</m:t>
                                  </m:r>
                                </m:sub>
                                <m:sup>
                                  <m:r>
                                    <a:rPr lang="en-US" sz="1200">
                                      <a:effectLst/>
                                      <a:latin typeface="Cambria Math" panose="02040503050406030204" pitchFamily="18" charset="0"/>
                                    </a:rPr>
                                    <m:t>𝑡</m:t>
                                  </m:r>
                                </m:sup>
                              </m:sSubSup>
                              <m:r>
                                <a:rPr lang="en-US" sz="1200">
                                  <a:effectLst/>
                                  <a:latin typeface="Cambria Math" panose="02040503050406030204" pitchFamily="18" charset="0"/>
                                </a:rPr>
                                <m:t>𝑠𝑖𝑧𝑒</m:t>
                              </m:r>
                              <m:r>
                                <a:rPr lang="en-US" sz="1200">
                                  <a:effectLst/>
                                  <a:latin typeface="Cambria Math" panose="02040503050406030204" pitchFamily="18" charset="0"/>
                                </a:rPr>
                                <m:t>+ </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𝜋</m:t>
                                  </m:r>
                                </m:e>
                                <m:sub>
                                  <m:r>
                                    <a:rPr lang="en-US" sz="1200">
                                      <a:effectLst/>
                                      <a:latin typeface="Cambria Math" panose="02040503050406030204" pitchFamily="18" charset="0"/>
                                    </a:rPr>
                                    <m:t>4</m:t>
                                  </m:r>
                                </m:sub>
                                <m:sup>
                                  <m:r>
                                    <a:rPr lang="en-US" sz="1200">
                                      <a:effectLst/>
                                      <a:latin typeface="Cambria Math" panose="02040503050406030204" pitchFamily="18" charset="0"/>
                                    </a:rPr>
                                    <m:t>𝑡</m:t>
                                  </m:r>
                                </m:sup>
                              </m:sSubSup>
                              <m:r>
                                <a:rPr lang="en-US" sz="1200">
                                  <a:effectLst/>
                                  <a:latin typeface="Cambria Math" panose="02040503050406030204" pitchFamily="18" charset="0"/>
                                </a:rPr>
                                <m:t> </m:t>
                              </m:r>
                              <m:r>
                                <a:rPr lang="en-US" sz="1200">
                                  <a:effectLst/>
                                  <a:latin typeface="Cambria Math" panose="02040503050406030204" pitchFamily="18" charset="0"/>
                                </a:rPr>
                                <m:t>𝑅𝑂𝐸</m:t>
                              </m:r>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𝜋</m:t>
                                  </m:r>
                                </m:e>
                                <m:sub>
                                  <m:r>
                                    <a:rPr lang="en-US" sz="1200">
                                      <a:effectLst/>
                                      <a:latin typeface="Cambria Math" panose="02040503050406030204" pitchFamily="18" charset="0"/>
                                    </a:rPr>
                                    <m:t>5</m:t>
                                  </m:r>
                                </m:sub>
                                <m:sup>
                                  <m:r>
                                    <a:rPr lang="en-US" sz="1200">
                                      <a:effectLst/>
                                      <a:latin typeface="Cambria Math" panose="02040503050406030204" pitchFamily="18" charset="0"/>
                                    </a:rPr>
                                    <m:t>𝑡</m:t>
                                  </m:r>
                                </m:sup>
                              </m:sSubSup>
                              <m:r>
                                <a:rPr lang="en-US" sz="1200">
                                  <a:effectLst/>
                                  <a:latin typeface="Cambria Math" panose="02040503050406030204" pitchFamily="18" charset="0"/>
                                </a:rPr>
                                <m:t> </m:t>
                              </m:r>
                              <m:r>
                                <a:rPr lang="en-US" sz="1200">
                                  <a:effectLst/>
                                  <a:latin typeface="Cambria Math" panose="02040503050406030204" pitchFamily="18" charset="0"/>
                                </a:rPr>
                                <m:t>𝑀𝐵</m:t>
                              </m:r>
                            </m:oMath>
                          </a14:m>
                          <a:endParaRPr lang="en-US" sz="1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2539850131"/>
                      </a:ext>
                    </a:extLst>
                  </a:tr>
                  <a:tr h="0">
                    <a:tc gridSpan="6">
                      <a:txBody>
                        <a:bodyPr/>
                        <a:lstStyle/>
                        <a:p>
                          <a:pPr algn="just" rtl="1">
                            <a:lnSpc>
                              <a:spcPct val="115000"/>
                            </a:lnSpc>
                            <a:spcAft>
                              <a:spcPts val="0"/>
                            </a:spcAft>
                          </a:pPr>
                          <a:r>
                            <a:rPr lang="fa-IR" sz="1200" dirty="0">
                              <a:solidFill>
                                <a:srgbClr val="FF0000"/>
                              </a:solidFill>
                              <a:effectLst/>
                            </a:rPr>
                            <a:t>متغیر وابسته : قیمت هر سهم </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4046606715"/>
                      </a:ext>
                    </a:extLst>
                  </a:tr>
                  <a:tr h="0">
                    <a:tc>
                      <a:txBody>
                        <a:bodyPr/>
                        <a:lstStyle/>
                        <a:p>
                          <a:pPr algn="just" rtl="1">
                            <a:lnSpc>
                              <a:spcPct val="115000"/>
                            </a:lnSpc>
                            <a:spcAft>
                              <a:spcPts val="0"/>
                            </a:spcAft>
                          </a:pPr>
                          <a:r>
                            <a:rPr lang="fa-IR" sz="1200" dirty="0">
                              <a:solidFill>
                                <a:srgbClr val="FF0000"/>
                              </a:solidFill>
                              <a:effectLst/>
                            </a:rPr>
                            <a:t>نام متغیر</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نماد متغیر</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اندازه  ضریب</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آماره </a:t>
                          </a:r>
                          <a:r>
                            <a:rPr lang="en-US" sz="1200" b="1">
                              <a:effectLst/>
                              <a:cs typeface="B Lotus" panose="00000400000000000000" pitchFamily="2" charset="-78"/>
                            </a:rPr>
                            <a:t>t</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سطح معناداري  </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400" dirty="0">
                              <a:effectLst/>
                              <a:cs typeface="B Lotus" panose="00000400000000000000" pitchFamily="2" charset="-78"/>
                            </a:rPr>
                            <a:t>VIF</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2143023305"/>
                      </a:ext>
                    </a:extLst>
                  </a:tr>
                  <a:tr h="0">
                    <a:tc>
                      <a:txBody>
                        <a:bodyPr/>
                        <a:lstStyle/>
                        <a:p>
                          <a:pPr algn="just" rtl="1">
                            <a:lnSpc>
                              <a:spcPct val="115000"/>
                            </a:lnSpc>
                            <a:spcAft>
                              <a:spcPts val="0"/>
                            </a:spcAft>
                          </a:pPr>
                          <a:r>
                            <a:rPr lang="fa-IR" sz="1200" dirty="0">
                              <a:solidFill>
                                <a:srgbClr val="FF0000"/>
                              </a:solidFill>
                              <a:effectLst/>
                            </a:rPr>
                            <a:t>عرض از مبدا</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dirty="0">
                              <a:effectLst/>
                              <a:cs typeface="B Lotus" panose="00000400000000000000" pitchFamily="2" charset="-78"/>
                            </a:rPr>
                            <a:t>C</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33114.2-</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6.62-</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0.0</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 </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4122826520"/>
                      </a:ext>
                    </a:extLst>
                  </a:tr>
                  <a:tr h="0">
                    <a:tc>
                      <a:txBody>
                        <a:bodyPr/>
                        <a:lstStyle/>
                        <a:p>
                          <a:pPr algn="just" rtl="1">
                            <a:lnSpc>
                              <a:spcPct val="115000"/>
                            </a:lnSpc>
                            <a:spcAft>
                              <a:spcPts val="0"/>
                            </a:spcAft>
                          </a:pPr>
                          <a:r>
                            <a:rPr lang="fa-IR" sz="1200" dirty="0">
                              <a:solidFill>
                                <a:srgbClr val="FF0000"/>
                              </a:solidFill>
                              <a:effectLst/>
                            </a:rPr>
                            <a:t>بازده حسابداری</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VT</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118.69</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8.19</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0.0</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1.19</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2317310317"/>
                      </a:ext>
                    </a:extLst>
                  </a:tr>
                  <a:tr h="0">
                    <a:tc>
                      <a:txBody>
                        <a:bodyPr/>
                        <a:lstStyle/>
                        <a:p>
                          <a:pPr algn="just" rtl="1">
                            <a:lnSpc>
                              <a:spcPct val="115000"/>
                            </a:lnSpc>
                            <a:spcAft>
                              <a:spcPts val="0"/>
                            </a:spcAft>
                          </a:pPr>
                          <a:r>
                            <a:rPr lang="fa-IR" sz="1200" dirty="0">
                              <a:solidFill>
                                <a:srgbClr val="FF0000"/>
                              </a:solidFill>
                              <a:effectLst/>
                            </a:rPr>
                            <a:t>بازده مازاد</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BV</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10.5</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8.01</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0.072</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1.046</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3728812651"/>
                      </a:ext>
                    </a:extLst>
                  </a:tr>
                  <a:tr h="0">
                    <a:tc>
                      <a:txBody>
                        <a:bodyPr/>
                        <a:lstStyle/>
                        <a:p>
                          <a:pPr algn="just" rtl="1">
                            <a:lnSpc>
                              <a:spcPct val="115000"/>
                            </a:lnSpc>
                            <a:spcAft>
                              <a:spcPts val="0"/>
                            </a:spcAft>
                          </a:pPr>
                          <a:r>
                            <a:rPr lang="fa-IR" sz="1200" dirty="0">
                              <a:solidFill>
                                <a:srgbClr val="FF0000"/>
                              </a:solidFill>
                              <a:effectLst/>
                            </a:rPr>
                            <a:t>حجم معاملات </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Z</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629.63-</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1.79-</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0.0</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1.065</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3809069862"/>
                      </a:ext>
                    </a:extLst>
                  </a:tr>
                  <a:tr h="0">
                    <a:tc>
                      <a:txBody>
                        <a:bodyPr/>
                        <a:lstStyle/>
                        <a:p>
                          <a:pPr algn="just" rtl="1">
                            <a:lnSpc>
                              <a:spcPct val="115000"/>
                            </a:lnSpc>
                            <a:spcAft>
                              <a:spcPts val="0"/>
                            </a:spcAft>
                          </a:pPr>
                          <a:r>
                            <a:rPr lang="fa-IR" sz="1200" dirty="0">
                              <a:solidFill>
                                <a:srgbClr val="FF0000"/>
                              </a:solidFill>
                              <a:effectLst/>
                            </a:rPr>
                            <a:t>اندازه شرکت</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Size</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2988.98</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7.03</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0.0</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1.177</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3483400547"/>
                      </a:ext>
                    </a:extLst>
                  </a:tr>
                  <a:tr h="0">
                    <a:tc>
                      <a:txBody>
                        <a:bodyPr/>
                        <a:lstStyle/>
                        <a:p>
                          <a:pPr algn="just" rtl="1">
                            <a:lnSpc>
                              <a:spcPct val="115000"/>
                            </a:lnSpc>
                            <a:spcAft>
                              <a:spcPts val="0"/>
                            </a:spcAft>
                          </a:pPr>
                          <a:r>
                            <a:rPr lang="fa-IR" sz="1200" dirty="0">
                              <a:solidFill>
                                <a:srgbClr val="FF0000"/>
                              </a:solidFill>
                              <a:effectLst/>
                            </a:rPr>
                            <a:t>بازده حقوق صاحبان سهام</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ROE</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6.47</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1.59</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0.111</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1.025</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4211500666"/>
                      </a:ext>
                    </a:extLst>
                  </a:tr>
                  <a:tr h="0">
                    <a:tc>
                      <a:txBody>
                        <a:bodyPr/>
                        <a:lstStyle/>
                        <a:p>
                          <a:pPr algn="just" rtl="1">
                            <a:lnSpc>
                              <a:spcPct val="115000"/>
                            </a:lnSpc>
                            <a:spcAft>
                              <a:spcPts val="0"/>
                            </a:spcAft>
                          </a:pPr>
                          <a:r>
                            <a:rPr lang="fa-IR" sz="1200" dirty="0">
                              <a:solidFill>
                                <a:srgbClr val="FF0000"/>
                              </a:solidFill>
                              <a:effectLst/>
                            </a:rPr>
                            <a:t>ارزش بازار به ارزش دفتری </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MB</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687.43</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10.26</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0.0</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1.023</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3897107875"/>
                      </a:ext>
                    </a:extLst>
                  </a:tr>
                  <a:tr h="0">
                    <a:tc>
                      <a:txBody>
                        <a:bodyPr/>
                        <a:lstStyle/>
                        <a:p>
                          <a:pPr algn="just" rtl="1">
                            <a:lnSpc>
                              <a:spcPct val="115000"/>
                            </a:lnSpc>
                            <a:spcAft>
                              <a:spcPts val="0"/>
                            </a:spcAft>
                          </a:pPr>
                          <a:r>
                            <a:rPr lang="en-US" sz="1200" dirty="0">
                              <a:solidFill>
                                <a:srgbClr val="FF0000"/>
                              </a:solidFill>
                              <a:effectLst/>
                            </a:rPr>
                            <a:t>R</a:t>
                          </a:r>
                          <a:r>
                            <a:rPr lang="en-US" sz="1200" baseline="30000" dirty="0">
                              <a:solidFill>
                                <a:srgbClr val="FF0000"/>
                              </a:solidFill>
                              <a:effectLst/>
                            </a:rPr>
                            <a:t>2</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14:m>
                            <m:oMathPara xmlns:m="http://schemas.openxmlformats.org/officeDocument/2006/math">
                              <m:oMathParaPr>
                                <m:jc m:val="centerGroup"/>
                              </m:oMathParaPr>
                              <m:oMath xmlns:m="http://schemas.openxmlformats.org/officeDocument/2006/math">
                                <m:r>
                                  <a:rPr lang="en-US" sz="1200" b="1" i="1">
                                    <a:effectLst/>
                                    <a:latin typeface="Cambria Math" panose="02040503050406030204" pitchFamily="18" charset="0"/>
                                  </a:rPr>
                                  <m:t>𝐚𝐝𝐣</m:t>
                                </m:r>
                                <m:r>
                                  <a:rPr lang="en-US" sz="1200" b="1">
                                    <a:effectLst/>
                                    <a:latin typeface="Cambria Math" panose="02040503050406030204" pitchFamily="18" charset="0"/>
                                  </a:rPr>
                                  <m:t> </m:t>
                                </m:r>
                                <m:sSup>
                                  <m:sSupPr>
                                    <m:ctrlPr>
                                      <a:rPr lang="en-US" sz="1200" b="1" i="1">
                                        <a:effectLst/>
                                        <a:latin typeface="Cambria Math" panose="02040503050406030204" pitchFamily="18" charset="0"/>
                                      </a:rPr>
                                    </m:ctrlPr>
                                  </m:sSupPr>
                                  <m:e>
                                    <m:r>
                                      <a:rPr lang="en-US" sz="1200" b="1" i="1">
                                        <a:effectLst/>
                                        <a:latin typeface="Cambria Math" panose="02040503050406030204" pitchFamily="18" charset="0"/>
                                      </a:rPr>
                                      <m:t>𝐑</m:t>
                                    </m:r>
                                  </m:e>
                                  <m:sup>
                                    <m:r>
                                      <a:rPr lang="en-US" sz="1200" b="1">
                                        <a:effectLst/>
                                        <a:latin typeface="Cambria Math" panose="02040503050406030204" pitchFamily="18" charset="0"/>
                                      </a:rPr>
                                      <m:t>𝟐</m:t>
                                    </m:r>
                                  </m:sup>
                                </m:sSup>
                              </m:oMath>
                            </m:oMathPara>
                          </a14:m>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آماره </a:t>
                          </a:r>
                          <a:r>
                            <a:rPr lang="en-US" sz="1200" b="1">
                              <a:effectLst/>
                              <a:cs typeface="B Lotus" panose="00000400000000000000" pitchFamily="2" charset="-78"/>
                            </a:rPr>
                            <a:t>F</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سطح معناداري (</a:t>
                          </a:r>
                          <a:r>
                            <a:rPr lang="en-US" sz="1200" b="1">
                              <a:effectLst/>
                              <a:cs typeface="B Lotus" panose="00000400000000000000" pitchFamily="2" charset="-78"/>
                            </a:rPr>
                            <a:t>F</a:t>
                          </a:r>
                          <a:r>
                            <a:rPr lang="fa-IR" sz="1200" b="1">
                              <a:effectLst/>
                              <a:cs typeface="B Lotus" panose="00000400000000000000" pitchFamily="2" charset="-78"/>
                            </a:rPr>
                            <a:t>)</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gridSpan="2">
                      <a:txBody>
                        <a:bodyPr/>
                        <a:lstStyle/>
                        <a:p>
                          <a:pPr algn="just" rtl="1">
                            <a:lnSpc>
                              <a:spcPct val="115000"/>
                            </a:lnSpc>
                            <a:spcAft>
                              <a:spcPts val="0"/>
                            </a:spcAft>
                          </a:pPr>
                          <a:r>
                            <a:rPr lang="fa-IR" sz="1400" b="1" dirty="0">
                              <a:effectLst/>
                              <a:cs typeface="B Lotus" panose="00000400000000000000" pitchFamily="2" charset="-78"/>
                            </a:rPr>
                            <a:t>آماره </a:t>
                          </a:r>
                          <a:r>
                            <a:rPr lang="en-US" sz="1400" b="1" dirty="0">
                              <a:effectLst/>
                              <a:cs typeface="B Lotus" panose="00000400000000000000" pitchFamily="2" charset="-78"/>
                            </a:rPr>
                            <a:t>DW</a:t>
                          </a:r>
                          <a:endParaRPr lang="en-US" sz="105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648928277"/>
                      </a:ext>
                    </a:extLst>
                  </a:tr>
                  <a:tr h="0">
                    <a:tc>
                      <a:txBody>
                        <a:bodyPr/>
                        <a:lstStyle/>
                        <a:p>
                          <a:pPr algn="just" rtl="1">
                            <a:lnSpc>
                              <a:spcPct val="115000"/>
                            </a:lnSpc>
                            <a:spcAft>
                              <a:spcPts val="0"/>
                            </a:spcAft>
                          </a:pPr>
                          <a:r>
                            <a:rPr lang="fa-IR" sz="1200" dirty="0">
                              <a:solidFill>
                                <a:srgbClr val="FF0000"/>
                              </a:solidFill>
                              <a:effectLst/>
                            </a:rPr>
                            <a:t>78.51</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74.77</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20.94</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0.00</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gridSpan="2">
                      <a:txBody>
                        <a:bodyPr/>
                        <a:lstStyle/>
                        <a:p>
                          <a:pPr algn="just" rtl="1">
                            <a:lnSpc>
                              <a:spcPct val="115000"/>
                            </a:lnSpc>
                            <a:spcAft>
                              <a:spcPts val="0"/>
                            </a:spcAft>
                          </a:pPr>
                          <a:r>
                            <a:rPr lang="fa-IR" sz="1200" b="1" dirty="0">
                              <a:effectLst/>
                              <a:cs typeface="B Lotus" panose="00000400000000000000" pitchFamily="2" charset="-78"/>
                            </a:rPr>
                            <a:t>1.85</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18170409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31661516"/>
                  </p:ext>
                </p:extLst>
              </p:nvPr>
            </p:nvGraphicFramePr>
            <p:xfrm>
              <a:off x="5962917" y="2729700"/>
              <a:ext cx="5541694" cy="3362516"/>
            </p:xfrm>
            <a:graphic>
              <a:graphicData uri="http://schemas.openxmlformats.org/drawingml/2006/table">
                <a:tbl>
                  <a:tblPr rtl="1" firstRow="1" firstCol="1" bandRow="1">
                    <a:tableStyleId>{5C22544A-7EE6-4342-B048-85BDC9FD1C3A}</a:tableStyleId>
                  </a:tblPr>
                  <a:tblGrid>
                    <a:gridCol w="2206065">
                      <a:extLst>
                        <a:ext uri="{9D8B030D-6E8A-4147-A177-3AD203B41FA5}">
                          <a16:colId xmlns:a16="http://schemas.microsoft.com/office/drawing/2014/main" val="356622915"/>
                        </a:ext>
                      </a:extLst>
                    </a:gridCol>
                    <a:gridCol w="695459">
                      <a:extLst>
                        <a:ext uri="{9D8B030D-6E8A-4147-A177-3AD203B41FA5}">
                          <a16:colId xmlns:a16="http://schemas.microsoft.com/office/drawing/2014/main" val="1286362292"/>
                        </a:ext>
                      </a:extLst>
                    </a:gridCol>
                    <a:gridCol w="798490">
                      <a:extLst>
                        <a:ext uri="{9D8B030D-6E8A-4147-A177-3AD203B41FA5}">
                          <a16:colId xmlns:a16="http://schemas.microsoft.com/office/drawing/2014/main" val="2895951281"/>
                        </a:ext>
                      </a:extLst>
                    </a:gridCol>
                    <a:gridCol w="592428">
                      <a:extLst>
                        <a:ext uri="{9D8B030D-6E8A-4147-A177-3AD203B41FA5}">
                          <a16:colId xmlns:a16="http://schemas.microsoft.com/office/drawing/2014/main" val="3521411965"/>
                        </a:ext>
                      </a:extLst>
                    </a:gridCol>
                    <a:gridCol w="682580">
                      <a:extLst>
                        <a:ext uri="{9D8B030D-6E8A-4147-A177-3AD203B41FA5}">
                          <a16:colId xmlns:a16="http://schemas.microsoft.com/office/drawing/2014/main" val="4016434708"/>
                        </a:ext>
                      </a:extLst>
                    </a:gridCol>
                    <a:gridCol w="566672">
                      <a:extLst>
                        <a:ext uri="{9D8B030D-6E8A-4147-A177-3AD203B41FA5}">
                          <a16:colId xmlns:a16="http://schemas.microsoft.com/office/drawing/2014/main" val="2083749483"/>
                        </a:ext>
                      </a:extLst>
                    </a:gridCol>
                  </a:tblGrid>
                  <a:tr h="202819">
                    <a:tc gridSpan="6">
                      <a:txBody>
                        <a:bodyPr/>
                        <a:lstStyle/>
                        <a:p>
                          <a:endParaRPr lang="fa-IR"/>
                        </a:p>
                      </a:txBody>
                      <a:tcPr marL="68580" marR="68580" marT="0" marB="0" anchor="ctr">
                        <a:blipFill>
                          <a:blip r:embed="rId9"/>
                          <a:stretch>
                            <a:fillRect l="-110" t="-18182" r="-440" b="-1624242"/>
                          </a:stretch>
                        </a:blip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2539850131"/>
                      </a:ext>
                    </a:extLst>
                  </a:tr>
                  <a:tr h="196088">
                    <a:tc gridSpan="6">
                      <a:txBody>
                        <a:bodyPr/>
                        <a:lstStyle/>
                        <a:p>
                          <a:pPr algn="just" rtl="1">
                            <a:lnSpc>
                              <a:spcPct val="115000"/>
                            </a:lnSpc>
                            <a:spcAft>
                              <a:spcPts val="0"/>
                            </a:spcAft>
                          </a:pPr>
                          <a:r>
                            <a:rPr lang="fa-IR" sz="1200" dirty="0">
                              <a:solidFill>
                                <a:srgbClr val="FF0000"/>
                              </a:solidFill>
                              <a:effectLst/>
                            </a:rPr>
                            <a:t>متغیر وابسته : قیمت هر سهم </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4046606715"/>
                      </a:ext>
                    </a:extLst>
                  </a:tr>
                  <a:tr h="420624">
                    <a:tc>
                      <a:txBody>
                        <a:bodyPr/>
                        <a:lstStyle/>
                        <a:p>
                          <a:pPr algn="just" rtl="1">
                            <a:lnSpc>
                              <a:spcPct val="115000"/>
                            </a:lnSpc>
                            <a:spcAft>
                              <a:spcPts val="0"/>
                            </a:spcAft>
                          </a:pPr>
                          <a:r>
                            <a:rPr lang="fa-IR" sz="1200" dirty="0">
                              <a:solidFill>
                                <a:srgbClr val="FF0000"/>
                              </a:solidFill>
                              <a:effectLst/>
                            </a:rPr>
                            <a:t>نام متغیر</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نماد متغیر</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اندازه  ضریب</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آماره </a:t>
                          </a:r>
                          <a:r>
                            <a:rPr lang="en-US" sz="1200" b="1">
                              <a:effectLst/>
                              <a:cs typeface="B Lotus" panose="00000400000000000000" pitchFamily="2" charset="-78"/>
                            </a:rPr>
                            <a:t>t</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سطح معناداري  </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400" dirty="0">
                              <a:effectLst/>
                              <a:cs typeface="B Lotus" panose="00000400000000000000" pitchFamily="2" charset="-78"/>
                            </a:rPr>
                            <a:t>VIF</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2143023305"/>
                      </a:ext>
                    </a:extLst>
                  </a:tr>
                  <a:tr h="229553">
                    <a:tc>
                      <a:txBody>
                        <a:bodyPr/>
                        <a:lstStyle/>
                        <a:p>
                          <a:pPr algn="just" rtl="1">
                            <a:lnSpc>
                              <a:spcPct val="115000"/>
                            </a:lnSpc>
                            <a:spcAft>
                              <a:spcPts val="0"/>
                            </a:spcAft>
                          </a:pPr>
                          <a:r>
                            <a:rPr lang="fa-IR" sz="1200" dirty="0">
                              <a:solidFill>
                                <a:srgbClr val="FF0000"/>
                              </a:solidFill>
                              <a:effectLst/>
                            </a:rPr>
                            <a:t>عرض از مبدا</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dirty="0">
                              <a:effectLst/>
                              <a:cs typeface="B Lotus" panose="00000400000000000000" pitchFamily="2" charset="-78"/>
                            </a:rPr>
                            <a:t>C</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33114.2-</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6.62-</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0.0</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 </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4122826520"/>
                      </a:ext>
                    </a:extLst>
                  </a:tr>
                  <a:tr h="245364">
                    <a:tc>
                      <a:txBody>
                        <a:bodyPr/>
                        <a:lstStyle/>
                        <a:p>
                          <a:pPr algn="just" rtl="1">
                            <a:lnSpc>
                              <a:spcPct val="115000"/>
                            </a:lnSpc>
                            <a:spcAft>
                              <a:spcPts val="0"/>
                            </a:spcAft>
                          </a:pPr>
                          <a:r>
                            <a:rPr lang="fa-IR" sz="1200" dirty="0">
                              <a:solidFill>
                                <a:srgbClr val="FF0000"/>
                              </a:solidFill>
                              <a:effectLst/>
                            </a:rPr>
                            <a:t>بازده حسابداری</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VT</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118.69</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8.19</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0.0</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1.19</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2317310317"/>
                      </a:ext>
                    </a:extLst>
                  </a:tr>
                  <a:tr h="245364">
                    <a:tc>
                      <a:txBody>
                        <a:bodyPr/>
                        <a:lstStyle/>
                        <a:p>
                          <a:pPr algn="just" rtl="1">
                            <a:lnSpc>
                              <a:spcPct val="115000"/>
                            </a:lnSpc>
                            <a:spcAft>
                              <a:spcPts val="0"/>
                            </a:spcAft>
                          </a:pPr>
                          <a:r>
                            <a:rPr lang="fa-IR" sz="1200" dirty="0">
                              <a:solidFill>
                                <a:srgbClr val="FF0000"/>
                              </a:solidFill>
                              <a:effectLst/>
                            </a:rPr>
                            <a:t>بازده مازاد</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BV</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10.5</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8.01</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0.072</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1.046</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3728812651"/>
                      </a:ext>
                    </a:extLst>
                  </a:tr>
                  <a:tr h="245364">
                    <a:tc>
                      <a:txBody>
                        <a:bodyPr/>
                        <a:lstStyle/>
                        <a:p>
                          <a:pPr algn="just" rtl="1">
                            <a:lnSpc>
                              <a:spcPct val="115000"/>
                            </a:lnSpc>
                            <a:spcAft>
                              <a:spcPts val="0"/>
                            </a:spcAft>
                          </a:pPr>
                          <a:r>
                            <a:rPr lang="fa-IR" sz="1200" dirty="0">
                              <a:solidFill>
                                <a:srgbClr val="FF0000"/>
                              </a:solidFill>
                              <a:effectLst/>
                            </a:rPr>
                            <a:t>حجم معاملات </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Z</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629.63-</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1.79-</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0.0</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1.065</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3809069862"/>
                      </a:ext>
                    </a:extLst>
                  </a:tr>
                  <a:tr h="245364">
                    <a:tc>
                      <a:txBody>
                        <a:bodyPr/>
                        <a:lstStyle/>
                        <a:p>
                          <a:pPr algn="just" rtl="1">
                            <a:lnSpc>
                              <a:spcPct val="115000"/>
                            </a:lnSpc>
                            <a:spcAft>
                              <a:spcPts val="0"/>
                            </a:spcAft>
                          </a:pPr>
                          <a:r>
                            <a:rPr lang="fa-IR" sz="1200" dirty="0">
                              <a:solidFill>
                                <a:srgbClr val="FF0000"/>
                              </a:solidFill>
                              <a:effectLst/>
                            </a:rPr>
                            <a:t>اندازه شرکت</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Size</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2988.98</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7.03</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0.0</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1.177</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3483400547"/>
                      </a:ext>
                    </a:extLst>
                  </a:tr>
                  <a:tr h="245364">
                    <a:tc>
                      <a:txBody>
                        <a:bodyPr/>
                        <a:lstStyle/>
                        <a:p>
                          <a:pPr algn="just" rtl="1">
                            <a:lnSpc>
                              <a:spcPct val="115000"/>
                            </a:lnSpc>
                            <a:spcAft>
                              <a:spcPts val="0"/>
                            </a:spcAft>
                          </a:pPr>
                          <a:r>
                            <a:rPr lang="fa-IR" sz="1200" dirty="0">
                              <a:solidFill>
                                <a:srgbClr val="FF0000"/>
                              </a:solidFill>
                              <a:effectLst/>
                            </a:rPr>
                            <a:t>بازده حقوق صاحبان سهام</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ROE</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6.47</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1.59</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0.111</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1.025</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4211500666"/>
                      </a:ext>
                    </a:extLst>
                  </a:tr>
                  <a:tr h="245364">
                    <a:tc>
                      <a:txBody>
                        <a:bodyPr/>
                        <a:lstStyle/>
                        <a:p>
                          <a:pPr algn="just" rtl="1">
                            <a:lnSpc>
                              <a:spcPct val="115000"/>
                            </a:lnSpc>
                            <a:spcAft>
                              <a:spcPts val="0"/>
                            </a:spcAft>
                          </a:pPr>
                          <a:r>
                            <a:rPr lang="fa-IR" sz="1200" dirty="0">
                              <a:solidFill>
                                <a:srgbClr val="FF0000"/>
                              </a:solidFill>
                              <a:effectLst/>
                            </a:rPr>
                            <a:t>ارزش بازار به ارزش دفتری </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en-US" sz="1200" b="1">
                              <a:effectLst/>
                              <a:cs typeface="B Lotus" panose="00000400000000000000" pitchFamily="2" charset="-78"/>
                            </a:rPr>
                            <a:t>MB</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687.43</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10.26</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dirty="0">
                              <a:effectLst/>
                              <a:cs typeface="B Lotus" panose="00000400000000000000" pitchFamily="2" charset="-78"/>
                            </a:rPr>
                            <a:t>0.0</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400" dirty="0">
                              <a:effectLst/>
                              <a:cs typeface="B Lotus" panose="00000400000000000000" pitchFamily="2" charset="-78"/>
                            </a:rPr>
                            <a:t>1.023</a:t>
                          </a:r>
                          <a:endParaRPr lang="en-US" sz="105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val="3897107875"/>
                      </a:ext>
                    </a:extLst>
                  </a:tr>
                  <a:tr h="630936">
                    <a:tc>
                      <a:txBody>
                        <a:bodyPr/>
                        <a:lstStyle/>
                        <a:p>
                          <a:pPr algn="just" rtl="1">
                            <a:lnSpc>
                              <a:spcPct val="115000"/>
                            </a:lnSpc>
                            <a:spcAft>
                              <a:spcPts val="0"/>
                            </a:spcAft>
                          </a:pPr>
                          <a:r>
                            <a:rPr lang="en-US" sz="1200" dirty="0">
                              <a:solidFill>
                                <a:srgbClr val="FF0000"/>
                              </a:solidFill>
                              <a:effectLst/>
                            </a:rPr>
                            <a:t>R</a:t>
                          </a:r>
                          <a:r>
                            <a:rPr lang="en-US" sz="1200" baseline="30000" dirty="0">
                              <a:solidFill>
                                <a:srgbClr val="FF0000"/>
                              </a:solidFill>
                              <a:effectLst/>
                            </a:rPr>
                            <a:t>2</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endParaRPr lang="fa-IR"/>
                        </a:p>
                      </a:txBody>
                      <a:tcPr marL="68580" marR="68580" marT="0" marB="0" anchor="ctr">
                        <a:blipFill>
                          <a:blip r:embed="rId9"/>
                          <a:stretch>
                            <a:fillRect l="-318421" t="-408738" r="-384211" b="-49515"/>
                          </a:stretch>
                        </a:blipFill>
                      </a:tcPr>
                    </a:tc>
                    <a:tc>
                      <a:txBody>
                        <a:bodyPr/>
                        <a:lstStyle/>
                        <a:p>
                          <a:pPr algn="just" rtl="1">
                            <a:lnSpc>
                              <a:spcPct val="115000"/>
                            </a:lnSpc>
                            <a:spcAft>
                              <a:spcPts val="0"/>
                            </a:spcAft>
                          </a:pPr>
                          <a:r>
                            <a:rPr lang="fa-IR" sz="1200" b="1">
                              <a:effectLst/>
                              <a:cs typeface="B Lotus" panose="00000400000000000000" pitchFamily="2" charset="-78"/>
                            </a:rPr>
                            <a:t>آماره </a:t>
                          </a:r>
                          <a:r>
                            <a:rPr lang="en-US" sz="1200" b="1">
                              <a:effectLst/>
                              <a:cs typeface="B Lotus" panose="00000400000000000000" pitchFamily="2" charset="-78"/>
                            </a:rPr>
                            <a:t>F</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سطح معناداري (</a:t>
                          </a:r>
                          <a:r>
                            <a:rPr lang="en-US" sz="1200" b="1">
                              <a:effectLst/>
                              <a:cs typeface="B Lotus" panose="00000400000000000000" pitchFamily="2" charset="-78"/>
                            </a:rPr>
                            <a:t>F</a:t>
                          </a:r>
                          <a:r>
                            <a:rPr lang="fa-IR" sz="1200" b="1">
                              <a:effectLst/>
                              <a:cs typeface="B Lotus" panose="00000400000000000000" pitchFamily="2" charset="-78"/>
                            </a:rPr>
                            <a:t>)</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gridSpan="2">
                      <a:txBody>
                        <a:bodyPr/>
                        <a:lstStyle/>
                        <a:p>
                          <a:pPr algn="just" rtl="1">
                            <a:lnSpc>
                              <a:spcPct val="115000"/>
                            </a:lnSpc>
                            <a:spcAft>
                              <a:spcPts val="0"/>
                            </a:spcAft>
                          </a:pPr>
                          <a:r>
                            <a:rPr lang="fa-IR" sz="1400" b="1" dirty="0">
                              <a:effectLst/>
                              <a:cs typeface="B Lotus" panose="00000400000000000000" pitchFamily="2" charset="-78"/>
                            </a:rPr>
                            <a:t>آماره </a:t>
                          </a:r>
                          <a:r>
                            <a:rPr lang="en-US" sz="1400" b="1" dirty="0">
                              <a:effectLst/>
                              <a:cs typeface="B Lotus" panose="00000400000000000000" pitchFamily="2" charset="-78"/>
                            </a:rPr>
                            <a:t>DW</a:t>
                          </a:r>
                          <a:endParaRPr lang="en-US" sz="105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648928277"/>
                      </a:ext>
                    </a:extLst>
                  </a:tr>
                  <a:tr h="210312">
                    <a:tc>
                      <a:txBody>
                        <a:bodyPr/>
                        <a:lstStyle/>
                        <a:p>
                          <a:pPr algn="just" rtl="1">
                            <a:lnSpc>
                              <a:spcPct val="115000"/>
                            </a:lnSpc>
                            <a:spcAft>
                              <a:spcPts val="0"/>
                            </a:spcAft>
                          </a:pPr>
                          <a:r>
                            <a:rPr lang="fa-IR" sz="1200" dirty="0">
                              <a:solidFill>
                                <a:srgbClr val="FF0000"/>
                              </a:solidFill>
                              <a:effectLst/>
                            </a:rPr>
                            <a:t>78.51</a:t>
                          </a:r>
                          <a:endParaRPr lang="en-US" sz="1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74.77</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20.94</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200" b="1">
                              <a:effectLst/>
                              <a:cs typeface="B Lotus" panose="00000400000000000000" pitchFamily="2" charset="-78"/>
                            </a:rPr>
                            <a:t>0.00</a:t>
                          </a:r>
                          <a:endParaRPr lang="en-US" sz="10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gridSpan="2">
                      <a:txBody>
                        <a:bodyPr/>
                        <a:lstStyle/>
                        <a:p>
                          <a:pPr algn="just" rtl="1">
                            <a:lnSpc>
                              <a:spcPct val="115000"/>
                            </a:lnSpc>
                            <a:spcAft>
                              <a:spcPts val="0"/>
                            </a:spcAft>
                          </a:pPr>
                          <a:r>
                            <a:rPr lang="fa-IR" sz="1200" b="1" dirty="0">
                              <a:effectLst/>
                              <a:cs typeface="B Lotus" panose="00000400000000000000" pitchFamily="2" charset="-78"/>
                            </a:rPr>
                            <a:t>1.85</a:t>
                          </a:r>
                          <a:endParaRPr lang="en-US" sz="10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181704096"/>
                      </a:ext>
                    </a:extLst>
                  </a:tr>
                </a:tbl>
              </a:graphicData>
            </a:graphic>
          </p:graphicFrame>
        </mc:Fallback>
      </mc:AlternateContent>
    </p:spTree>
    <p:extLst>
      <p:ext uri="{BB962C8B-B14F-4D97-AF65-F5344CB8AC3E}">
        <p14:creationId xmlns:p14="http://schemas.microsoft.com/office/powerpoint/2010/main" val="22002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hlinkClick r:id="rId2" action="ppaction://hlinksldjump"/>
          </p:cNvPr>
          <p:cNvSpPr txBox="1">
            <a:spLocks/>
          </p:cNvSpPr>
          <p:nvPr/>
        </p:nvSpPr>
        <p:spPr>
          <a:xfrm>
            <a:off x="853237" y="1179277"/>
            <a:ext cx="10388504" cy="47046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algn="ctr"/>
            <a:r>
              <a:rPr lang="fa-IR" sz="2400" dirty="0">
                <a:solidFill>
                  <a:srgbClr val="FF0000"/>
                </a:solidFill>
                <a:cs typeface="B Zar" panose="00000400000000000000" pitchFamily="2" charset="-78"/>
              </a:rPr>
              <a:t>نتایج آزمون فرضیه دوم با استفاده از مدل (2)</a:t>
            </a:r>
            <a:endParaRPr lang="fa-IR" sz="1800" dirty="0">
              <a:solidFill>
                <a:srgbClr val="FF0000"/>
              </a:solidFill>
              <a:cs typeface="B Zar" panose="00000400000000000000" pitchFamily="2" charset="-78"/>
            </a:endParaRPr>
          </a:p>
        </p:txBody>
      </p:sp>
      <p:sp>
        <p:nvSpPr>
          <p:cNvPr id="54273" name="Rectangle 1"/>
          <p:cNvSpPr>
            <a:spLocks noChangeArrowheads="1"/>
          </p:cNvSpPr>
          <p:nvPr/>
        </p:nvSpPr>
        <p:spPr bwMode="auto">
          <a:xfrm>
            <a:off x="496071" y="1577388"/>
            <a:ext cx="1074566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en-US" b="1" dirty="0">
                <a:cs typeface="B Lotus" panose="00000400000000000000" pitchFamily="2" charset="-78"/>
              </a:rPr>
              <a:t>H</a:t>
            </a:r>
            <a:r>
              <a:rPr lang="en-US" b="1" baseline="-25000" dirty="0">
                <a:cs typeface="B Lotus" panose="00000400000000000000" pitchFamily="2" charset="-78"/>
              </a:rPr>
              <a:t>1</a:t>
            </a:r>
            <a:r>
              <a:rPr lang="fa-IR" b="1" dirty="0">
                <a:cs typeface="B Lotus" panose="00000400000000000000" pitchFamily="2" charset="-78"/>
              </a:rPr>
              <a:t>: فرضیه دوم: </a:t>
            </a:r>
            <a:r>
              <a:rPr lang="fa-IR" dirty="0">
                <a:cs typeface="B Lotus" panose="00000400000000000000" pitchFamily="2" charset="-78"/>
              </a:rPr>
              <a:t>ارائه اطلاعات حسابداری بر مبنای ارزش بازار مانع از بازشناسی اطلاعات بازار از اطلاعات ناشی از سیستم حسابداری مبتنی بر بهای تاریخی می‌شود.</a:t>
            </a:r>
            <a:endParaRPr lang="en-US"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22</a:t>
            </a:fld>
            <a:endParaRPr lang="en-US" dirty="0"/>
          </a:p>
        </p:txBody>
      </p:sp>
      <p:sp>
        <p:nvSpPr>
          <p:cNvPr id="4" name="Rectangle 3"/>
          <p:cNvSpPr/>
          <p:nvPr/>
        </p:nvSpPr>
        <p:spPr>
          <a:xfrm>
            <a:off x="244699" y="2129931"/>
            <a:ext cx="5563546" cy="4247317"/>
          </a:xfrm>
          <a:prstGeom prst="rect">
            <a:avLst/>
          </a:prstGeom>
        </p:spPr>
        <p:txBody>
          <a:bodyPr wrap="square">
            <a:spAutoFit/>
          </a:bodyPr>
          <a:lstStyle/>
          <a:p>
            <a:pPr algn="r" rtl="1"/>
            <a:r>
              <a:rPr lang="fa-IR" dirty="0">
                <a:cs typeface="B Lotus" panose="00000400000000000000" pitchFamily="2" charset="-78"/>
              </a:rPr>
              <a:t>طبق نتایج جدول (4-6) در این مدل فرض می شود حسابداری تنها منبع اطلاعات است. و تمام اطلاعات از سیستم حسابداری منتشر می شود. نتایج جدول (4-6) بیانگر وجود رابطه آماری معنی دار بین متغیرهای مستقل و قیمت سهام برای مدل (2) می باشد. ولی از انجاییکه طبق این مدل، در حسابداری مبتنی بر ارزش بازار، تمام اطلاعات باید در گزارش های حسابداری افشاء شود پس حسابدار و سرمایه گذار تمام اطلاعات لازم برای تصمیم گیری را در این گزارشها مشاهده می نماید. با توجه به اینکه متغیر های مستقل 77.31% از تغییرات قیمت سهام را تشریح می کند، به عبارتی، </a:t>
            </a:r>
            <a:r>
              <a:rPr lang="en-US" b="1" dirty="0">
                <a:cs typeface="B Lotus" panose="00000400000000000000" pitchFamily="2" charset="-78"/>
              </a:rPr>
              <a:t>R</a:t>
            </a:r>
            <a:r>
              <a:rPr lang="en-US" b="1" baseline="30000" dirty="0">
                <a:cs typeface="B Lotus" panose="00000400000000000000" pitchFamily="2" charset="-78"/>
              </a:rPr>
              <a:t>2</a:t>
            </a:r>
            <a:r>
              <a:rPr lang="fa-IR" dirty="0">
                <a:cs typeface="B Lotus" panose="00000400000000000000" pitchFamily="2" charset="-78"/>
              </a:rPr>
              <a:t> تعدیل شده برابر با 73.31% در جدول (4-6) می باشد که این رقم در مدل (1) 78% بوده است. این موضوع می تواند ناشی از این باشد که سرمایه گذاران نتوانستند اطلاعات مندرج در صورتهای مالی را بطور کامل درک و شناسایی کنند. به همین دلایل فرضیه دوم قابل رد نیست، به عبارتی، ارائه اطلاعات حسابداری بر مبنای ارزش بازار مانع از بازشناسی اطلاعات بازار از اطلاعات ناشی از سیستم حسابداری می‌شود. آماره </a:t>
            </a:r>
            <a:r>
              <a:rPr lang="en-US" dirty="0">
                <a:cs typeface="B Lotus" panose="00000400000000000000" pitchFamily="2" charset="-78"/>
              </a:rPr>
              <a:t>F</a:t>
            </a:r>
            <a:r>
              <a:rPr lang="fa-IR" dirty="0">
                <a:cs typeface="B Lotus" panose="00000400000000000000" pitchFamily="2" charset="-78"/>
              </a:rPr>
              <a:t> و سطح اهمیت آن، رابطه خطی بین متغیر وابسته و متغییرهای توضیحی را تایید می کند. </a:t>
            </a:r>
          </a:p>
        </p:txBody>
      </p:sp>
      <p:sp>
        <p:nvSpPr>
          <p:cNvPr id="6" name="Rectangle 1"/>
          <p:cNvSpPr>
            <a:spLocks noChangeArrowheads="1"/>
          </p:cNvSpPr>
          <p:nvPr/>
        </p:nvSpPr>
        <p:spPr bwMode="auto">
          <a:xfrm>
            <a:off x="6490952" y="2123187"/>
            <a:ext cx="3982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fa-IR" dirty="0">
                <a:cs typeface="B Lotus" panose="00000400000000000000" pitchFamily="2" charset="-78"/>
              </a:rPr>
              <a:t>جدول (6-4) آزمون فرضیه دوم </a:t>
            </a:r>
            <a:endParaRPr lang="en-US" sz="1400" b="1" dirty="0">
              <a:cs typeface="B Lotus" panose="00000400000000000000" pitchFamily="2" charset="-78"/>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108984423"/>
                  </p:ext>
                </p:extLst>
              </p:nvPr>
            </p:nvGraphicFramePr>
            <p:xfrm>
              <a:off x="5843986" y="2644394"/>
              <a:ext cx="5997894" cy="4216083"/>
            </p:xfrm>
            <a:graphic>
              <a:graphicData uri="http://schemas.openxmlformats.org/drawingml/2006/table">
                <a:tbl>
                  <a:tblPr rtl="1" firstRow="1" firstCol="1" bandRow="1">
                    <a:tableStyleId>{D27102A9-8310-4765-A935-A1911B00CA55}</a:tableStyleId>
                  </a:tblPr>
                  <a:tblGrid>
                    <a:gridCol w="2491818">
                      <a:extLst>
                        <a:ext uri="{9D8B030D-6E8A-4147-A177-3AD203B41FA5}">
                          <a16:colId xmlns:a16="http://schemas.microsoft.com/office/drawing/2014/main" val="687245064"/>
                        </a:ext>
                      </a:extLst>
                    </a:gridCol>
                    <a:gridCol w="631065">
                      <a:extLst>
                        <a:ext uri="{9D8B030D-6E8A-4147-A177-3AD203B41FA5}">
                          <a16:colId xmlns:a16="http://schemas.microsoft.com/office/drawing/2014/main" val="3454664733"/>
                        </a:ext>
                      </a:extLst>
                    </a:gridCol>
                    <a:gridCol w="837127">
                      <a:extLst>
                        <a:ext uri="{9D8B030D-6E8A-4147-A177-3AD203B41FA5}">
                          <a16:colId xmlns:a16="http://schemas.microsoft.com/office/drawing/2014/main" val="1534027769"/>
                        </a:ext>
                      </a:extLst>
                    </a:gridCol>
                    <a:gridCol w="798490">
                      <a:extLst>
                        <a:ext uri="{9D8B030D-6E8A-4147-A177-3AD203B41FA5}">
                          <a16:colId xmlns:a16="http://schemas.microsoft.com/office/drawing/2014/main" val="1438347567"/>
                        </a:ext>
                      </a:extLst>
                    </a:gridCol>
                    <a:gridCol w="656822">
                      <a:extLst>
                        <a:ext uri="{9D8B030D-6E8A-4147-A177-3AD203B41FA5}">
                          <a16:colId xmlns:a16="http://schemas.microsoft.com/office/drawing/2014/main" val="2162187815"/>
                        </a:ext>
                      </a:extLst>
                    </a:gridCol>
                    <a:gridCol w="582572">
                      <a:extLst>
                        <a:ext uri="{9D8B030D-6E8A-4147-A177-3AD203B41FA5}">
                          <a16:colId xmlns:a16="http://schemas.microsoft.com/office/drawing/2014/main" val="2257764749"/>
                        </a:ext>
                      </a:extLst>
                    </a:gridCol>
                  </a:tblGrid>
                  <a:tr h="0">
                    <a:tc gridSpan="6">
                      <a:txBody>
                        <a:bodyPr/>
                        <a:lstStyle/>
                        <a:p>
                          <a:pPr algn="just" rtl="1">
                            <a:lnSpc>
                              <a:spcPct val="115000"/>
                            </a:lnSpc>
                            <a:spcAft>
                              <a:spcPts val="0"/>
                            </a:spcAft>
                          </a:pPr>
                          <a:r>
                            <a:rPr lang="fa-IR" sz="1600">
                              <a:effectLst/>
                              <a:cs typeface="B Lotus" panose="00000400000000000000" pitchFamily="2" charset="-78"/>
                            </a:rPr>
                            <a:t>مدل (1)          </a:t>
                          </a:r>
                          <a14:m>
                            <m:oMath xmlns:m="http://schemas.openxmlformats.org/officeDocument/2006/math">
                              <m:sSub>
                                <m:sSubPr>
                                  <m:ctrlPr>
                                    <a:rPr lang="en-US" sz="1600" i="1">
                                      <a:effectLst/>
                                      <a:latin typeface="Cambria Math" panose="02040503050406030204" pitchFamily="18" charset="0"/>
                                    </a:rPr>
                                  </m:ctrlPr>
                                </m:sSubPr>
                                <m:e>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𝑃</m:t>
                                      </m:r>
                                    </m:e>
                                  </m:acc>
                                </m:e>
                                <m:sub>
                                  <m:r>
                                    <a:rPr lang="en-US" sz="1600">
                                      <a:effectLst/>
                                      <a:latin typeface="Cambria Math" panose="02040503050406030204" pitchFamily="18" charset="0"/>
                                    </a:rPr>
                                    <m:t>𝑡</m:t>
                                  </m:r>
                                </m:sub>
                              </m:sSub>
                              <m:r>
                                <a:rPr lang="en-US" sz="1600">
                                  <a:effectLst/>
                                  <a:latin typeface="Cambria Math" panose="02040503050406030204" pitchFamily="18" charset="0"/>
                                </a:rPr>
                                <m:t>=</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𝜋</m:t>
                                  </m:r>
                                </m:e>
                                <m:sub>
                                  <m:r>
                                    <a:rPr lang="en-US" sz="1600">
                                      <a:effectLst/>
                                      <a:latin typeface="Cambria Math" panose="02040503050406030204" pitchFamily="18" charset="0"/>
                                    </a:rPr>
                                    <m:t>0</m:t>
                                  </m:r>
                                </m:sub>
                                <m:sup>
                                  <m:r>
                                    <a:rPr lang="en-US" sz="1600">
                                      <a:effectLst/>
                                      <a:latin typeface="Cambria Math" panose="02040503050406030204" pitchFamily="18" charset="0"/>
                                    </a:rPr>
                                    <m:t>𝑡</m:t>
                                  </m:r>
                                </m:sup>
                              </m:sSubSup>
                              <m:r>
                                <a:rPr lang="en-US" sz="1600">
                                  <a:effectLst/>
                                  <a:latin typeface="Cambria Math" panose="02040503050406030204" pitchFamily="18" charset="0"/>
                                </a:rPr>
                                <m:t>+</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𝜋</m:t>
                                  </m:r>
                                </m:e>
                                <m:sub>
                                  <m:r>
                                    <a:rPr lang="en-US" sz="1600">
                                      <a:effectLst/>
                                      <a:latin typeface="Cambria Math" panose="02040503050406030204" pitchFamily="18" charset="0"/>
                                    </a:rPr>
                                    <m:t>1</m:t>
                                  </m:r>
                                </m:sub>
                                <m:sup>
                                  <m:r>
                                    <a:rPr lang="en-US" sz="1600">
                                      <a:effectLst/>
                                      <a:latin typeface="Cambria Math" panose="02040503050406030204" pitchFamily="18" charset="0"/>
                                    </a:rPr>
                                    <m:t>𝑡</m:t>
                                  </m:r>
                                </m:sup>
                              </m:sSubSup>
                              <m:sSub>
                                <m:sSubPr>
                                  <m:ctrlPr>
                                    <a:rPr lang="en-US" sz="1600" i="1">
                                      <a:effectLst/>
                                      <a:latin typeface="Cambria Math" panose="02040503050406030204" pitchFamily="18" charset="0"/>
                                    </a:rPr>
                                  </m:ctrlPr>
                                </m:sSubPr>
                                <m:e>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𝑉</m:t>
                                      </m:r>
                                    </m:e>
                                  </m:acc>
                                </m:e>
                                <m:sub>
                                  <m:r>
                                    <a:rPr lang="en-US" sz="1600">
                                      <a:effectLst/>
                                      <a:latin typeface="Cambria Math" panose="02040503050406030204" pitchFamily="18" charset="0"/>
                                    </a:rPr>
                                    <m:t>𝑀</m:t>
                                  </m:r>
                                </m:sub>
                              </m:sSub>
                              <m:r>
                                <a:rPr lang="en-US" sz="1600">
                                  <a:effectLst/>
                                  <a:latin typeface="Cambria Math" panose="02040503050406030204" pitchFamily="18" charset="0"/>
                                </a:rPr>
                                <m:t>−</m:t>
                              </m:r>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𝛾</m:t>
                                  </m:r>
                                </m:e>
                                <m:sup>
                                  <m:r>
                                    <a:rPr lang="en-US" sz="1600">
                                      <a:effectLst/>
                                      <a:latin typeface="Cambria Math" panose="02040503050406030204" pitchFamily="18" charset="0"/>
                                    </a:rPr>
                                    <m:t>𝑡</m:t>
                                  </m:r>
                                </m:sup>
                              </m:sSup>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𝑧</m:t>
                                  </m:r>
                                </m:e>
                              </m:acc>
                              <m:r>
                                <a:rPr lang="en-US" sz="1600">
                                  <a:effectLst/>
                                  <a:latin typeface="Cambria Math" panose="02040503050406030204" pitchFamily="18" charset="0"/>
                                </a:rPr>
                                <m:t>+ +</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𝜋</m:t>
                                  </m:r>
                                </m:e>
                                <m:sub>
                                  <m:r>
                                    <a:rPr lang="en-US" sz="1600">
                                      <a:effectLst/>
                                      <a:latin typeface="Cambria Math" panose="02040503050406030204" pitchFamily="18" charset="0"/>
                                    </a:rPr>
                                    <m:t>3</m:t>
                                  </m:r>
                                </m:sub>
                                <m:sup>
                                  <m:r>
                                    <a:rPr lang="en-US" sz="1600">
                                      <a:effectLst/>
                                      <a:latin typeface="Cambria Math" panose="02040503050406030204" pitchFamily="18" charset="0"/>
                                    </a:rPr>
                                    <m:t>𝑡</m:t>
                                  </m:r>
                                </m:sup>
                              </m:sSubSup>
                              <m:r>
                                <a:rPr lang="en-US" sz="1600">
                                  <a:effectLst/>
                                  <a:latin typeface="Cambria Math" panose="02040503050406030204" pitchFamily="18" charset="0"/>
                                </a:rPr>
                                <m:t>𝑠𝑖𝑧𝑒</m:t>
                              </m:r>
                              <m:r>
                                <a:rPr lang="en-US" sz="1600">
                                  <a:effectLst/>
                                  <a:latin typeface="Cambria Math" panose="02040503050406030204" pitchFamily="18" charset="0"/>
                                </a:rPr>
                                <m:t>+ </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𝜋</m:t>
                                  </m:r>
                                </m:e>
                                <m:sub>
                                  <m:r>
                                    <a:rPr lang="en-US" sz="1600">
                                      <a:effectLst/>
                                      <a:latin typeface="Cambria Math" panose="02040503050406030204" pitchFamily="18" charset="0"/>
                                    </a:rPr>
                                    <m:t>4</m:t>
                                  </m:r>
                                </m:sub>
                                <m:sup>
                                  <m:r>
                                    <a:rPr lang="en-US" sz="1600">
                                      <a:effectLst/>
                                      <a:latin typeface="Cambria Math" panose="02040503050406030204" pitchFamily="18" charset="0"/>
                                    </a:rPr>
                                    <m:t>𝑡</m:t>
                                  </m:r>
                                </m:sup>
                              </m:sSubSup>
                              <m:r>
                                <a:rPr lang="en-US" sz="1600">
                                  <a:effectLst/>
                                  <a:latin typeface="Cambria Math" panose="02040503050406030204" pitchFamily="18" charset="0"/>
                                </a:rPr>
                                <m:t> </m:t>
                              </m:r>
                              <m:r>
                                <a:rPr lang="en-US" sz="1600">
                                  <a:effectLst/>
                                  <a:latin typeface="Cambria Math" panose="02040503050406030204" pitchFamily="18" charset="0"/>
                                </a:rPr>
                                <m:t>𝑅𝑂𝐸</m:t>
                              </m:r>
                              <m:r>
                                <a:rPr lang="en-US" sz="1600">
                                  <a:effectLst/>
                                  <a:latin typeface="Cambria Math" panose="02040503050406030204" pitchFamily="18" charset="0"/>
                                </a:rPr>
                                <m:t>+</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𝜋</m:t>
                                  </m:r>
                                </m:e>
                                <m:sub>
                                  <m:r>
                                    <a:rPr lang="en-US" sz="1600">
                                      <a:effectLst/>
                                      <a:latin typeface="Cambria Math" panose="02040503050406030204" pitchFamily="18" charset="0"/>
                                    </a:rPr>
                                    <m:t>5</m:t>
                                  </m:r>
                                </m:sub>
                                <m:sup>
                                  <m:r>
                                    <a:rPr lang="en-US" sz="1600">
                                      <a:effectLst/>
                                      <a:latin typeface="Cambria Math" panose="02040503050406030204" pitchFamily="18" charset="0"/>
                                    </a:rPr>
                                    <m:t>𝑡</m:t>
                                  </m:r>
                                </m:sup>
                              </m:sSubSup>
                              <m:r>
                                <a:rPr lang="en-US" sz="1600">
                                  <a:effectLst/>
                                  <a:latin typeface="Cambria Math" panose="02040503050406030204" pitchFamily="18" charset="0"/>
                                </a:rPr>
                                <m:t> </m:t>
                              </m:r>
                              <m:r>
                                <a:rPr lang="en-US" sz="1600">
                                  <a:effectLst/>
                                  <a:latin typeface="Cambria Math" panose="02040503050406030204" pitchFamily="18" charset="0"/>
                                </a:rPr>
                                <m:t>𝑀𝐵</m:t>
                              </m:r>
                            </m:oMath>
                          </a14:m>
                          <a:r>
                            <a:rPr lang="en-US" sz="1600">
                              <a:effectLst/>
                              <a:cs typeface="B Lotus" panose="00000400000000000000" pitchFamily="2" charset="-78"/>
                            </a:rPr>
                            <a:t>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131711536"/>
                      </a:ext>
                    </a:extLst>
                  </a:tr>
                  <a:tr h="0">
                    <a:tc gridSpan="6">
                      <a:txBody>
                        <a:bodyPr/>
                        <a:lstStyle/>
                        <a:p>
                          <a:pPr algn="just" rtl="1">
                            <a:lnSpc>
                              <a:spcPct val="115000"/>
                            </a:lnSpc>
                            <a:spcAft>
                              <a:spcPts val="0"/>
                            </a:spcAft>
                          </a:pPr>
                          <a:r>
                            <a:rPr lang="fa-IR" sz="1600" dirty="0">
                              <a:effectLst/>
                              <a:cs typeface="B Lotus" panose="00000400000000000000" pitchFamily="2" charset="-78"/>
                            </a:rPr>
                            <a:t>متغیر وابسته : قیمت هر سهم </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736020265"/>
                      </a:ext>
                    </a:extLst>
                  </a:tr>
                  <a:tr h="0">
                    <a:tc>
                      <a:txBody>
                        <a:bodyPr/>
                        <a:lstStyle/>
                        <a:p>
                          <a:pPr algn="just" rtl="1">
                            <a:lnSpc>
                              <a:spcPct val="115000"/>
                            </a:lnSpc>
                            <a:spcAft>
                              <a:spcPts val="0"/>
                            </a:spcAft>
                          </a:pPr>
                          <a:r>
                            <a:rPr lang="fa-IR" sz="1600">
                              <a:effectLst/>
                              <a:cs typeface="B Lotus" panose="00000400000000000000" pitchFamily="2" charset="-78"/>
                            </a:rPr>
                            <a:t>نام متغیر</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نماد متغیر</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اندازه  ضریب</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آماره </a:t>
                          </a:r>
                          <a:r>
                            <a:rPr lang="en-US" sz="1600">
                              <a:effectLst/>
                              <a:cs typeface="B Lotus" panose="00000400000000000000" pitchFamily="2" charset="-78"/>
                            </a:rPr>
                            <a:t>t</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سطح معناداري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VIF</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2188186753"/>
                      </a:ext>
                    </a:extLst>
                  </a:tr>
                  <a:tr h="0">
                    <a:tc>
                      <a:txBody>
                        <a:bodyPr/>
                        <a:lstStyle/>
                        <a:p>
                          <a:pPr algn="just" rtl="1">
                            <a:lnSpc>
                              <a:spcPct val="115000"/>
                            </a:lnSpc>
                            <a:spcAft>
                              <a:spcPts val="0"/>
                            </a:spcAft>
                          </a:pPr>
                          <a:r>
                            <a:rPr lang="fa-IR" sz="1600">
                              <a:effectLst/>
                              <a:cs typeface="B Lotus" panose="00000400000000000000" pitchFamily="2" charset="-78"/>
                            </a:rPr>
                            <a:t>عرض از مبدا</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C</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dirty="0">
                              <a:effectLst/>
                              <a:cs typeface="B Lotus" panose="00000400000000000000" pitchFamily="2" charset="-78"/>
                            </a:rPr>
                            <a:t>37184.7-</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7.29-</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1599776556"/>
                      </a:ext>
                    </a:extLst>
                  </a:tr>
                  <a:tr h="0">
                    <a:tc>
                      <a:txBody>
                        <a:bodyPr/>
                        <a:lstStyle/>
                        <a:p>
                          <a:pPr algn="just" rtl="1">
                            <a:lnSpc>
                              <a:spcPct val="115000"/>
                            </a:lnSpc>
                            <a:spcAft>
                              <a:spcPts val="0"/>
                            </a:spcAft>
                          </a:pPr>
                          <a:r>
                            <a:rPr lang="fa-IR" sz="1600">
                              <a:effectLst/>
                              <a:cs typeface="B Lotus" panose="00000400000000000000" pitchFamily="2" charset="-78"/>
                            </a:rPr>
                            <a:t>بازده بازار</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Vm</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12.377</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9.42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1.052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2253998918"/>
                      </a:ext>
                    </a:extLst>
                  </a:tr>
                  <a:tr h="0">
                    <a:tc>
                      <a:txBody>
                        <a:bodyPr/>
                        <a:lstStyle/>
                        <a:p>
                          <a:pPr algn="just" rtl="1">
                            <a:lnSpc>
                              <a:spcPct val="115000"/>
                            </a:lnSpc>
                            <a:spcAft>
                              <a:spcPts val="0"/>
                            </a:spcAft>
                          </a:pPr>
                          <a:r>
                            <a:rPr lang="fa-IR" sz="1600">
                              <a:effectLst/>
                              <a:cs typeface="B Lotus" panose="00000400000000000000" pitchFamily="2" charset="-78"/>
                            </a:rPr>
                            <a:t>حجم معاملات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Z</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756.03-</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2.11-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0.035</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1.051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428815672"/>
                      </a:ext>
                    </a:extLst>
                  </a:tr>
                  <a:tr h="0">
                    <a:tc>
                      <a:txBody>
                        <a:bodyPr/>
                        <a:lstStyle/>
                        <a:p>
                          <a:pPr algn="just" rtl="1">
                            <a:lnSpc>
                              <a:spcPct val="115000"/>
                            </a:lnSpc>
                            <a:spcAft>
                              <a:spcPts val="0"/>
                            </a:spcAft>
                          </a:pPr>
                          <a:r>
                            <a:rPr lang="fa-IR" sz="1600">
                              <a:effectLst/>
                              <a:cs typeface="B Lotus" panose="00000400000000000000" pitchFamily="2" charset="-78"/>
                            </a:rPr>
                            <a:t>اندازه شرکت</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Size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3398.67</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7.85</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1.05</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45062242"/>
                      </a:ext>
                    </a:extLst>
                  </a:tr>
                  <a:tr h="0">
                    <a:tc>
                      <a:txBody>
                        <a:bodyPr/>
                        <a:lstStyle/>
                        <a:p>
                          <a:pPr algn="just" rtl="1">
                            <a:lnSpc>
                              <a:spcPct val="115000"/>
                            </a:lnSpc>
                            <a:spcAft>
                              <a:spcPts val="0"/>
                            </a:spcAft>
                          </a:pPr>
                          <a:r>
                            <a:rPr lang="fa-IR" sz="1600">
                              <a:effectLst/>
                              <a:cs typeface="B Lotus" panose="00000400000000000000" pitchFamily="2" charset="-78"/>
                            </a:rPr>
                            <a:t>بازده حقوق صاحبان سهام</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ROE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18.81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4.94</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89052200"/>
                      </a:ext>
                    </a:extLst>
                  </a:tr>
                  <a:tr h="0">
                    <a:tc>
                      <a:txBody>
                        <a:bodyPr/>
                        <a:lstStyle/>
                        <a:p>
                          <a:pPr algn="just" rtl="1">
                            <a:lnSpc>
                              <a:spcPct val="115000"/>
                            </a:lnSpc>
                            <a:spcAft>
                              <a:spcPts val="0"/>
                            </a:spcAft>
                          </a:pPr>
                          <a:r>
                            <a:rPr lang="fa-IR" sz="1600">
                              <a:effectLst/>
                              <a:cs typeface="B Lotus" panose="00000400000000000000" pitchFamily="2" charset="-78"/>
                            </a:rPr>
                            <a:t>ارزش بازار به ارزش دفتری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MB</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674.59</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9.81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818858178"/>
                      </a:ext>
                    </a:extLst>
                  </a:tr>
                  <a:tr h="0">
                    <a:tc>
                      <a:txBody>
                        <a:bodyPr/>
                        <a:lstStyle/>
                        <a:p>
                          <a:pPr algn="just" rtl="1">
                            <a:lnSpc>
                              <a:spcPct val="115000"/>
                            </a:lnSpc>
                            <a:spcAft>
                              <a:spcPts val="0"/>
                            </a:spcAft>
                          </a:pPr>
                          <a:r>
                            <a:rPr lang="en-US" sz="1600">
                              <a:effectLst/>
                              <a:cs typeface="B Lotus" panose="00000400000000000000" pitchFamily="2" charset="-78"/>
                            </a:rPr>
                            <a:t>R</a:t>
                          </a:r>
                          <a:r>
                            <a:rPr lang="en-US" sz="1600" baseline="30000">
                              <a:effectLst/>
                              <a:cs typeface="B Lotus" panose="00000400000000000000" pitchFamily="2" charset="-78"/>
                            </a:rPr>
                            <a:t>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𝒂𝒅𝒋</m:t>
                                </m:r>
                                <m:r>
                                  <a:rPr lang="en-US" sz="1600">
                                    <a:effectLst/>
                                    <a:latin typeface="Cambria Math" panose="02040503050406030204" pitchFamily="18" charset="0"/>
                                  </a:rPr>
                                  <m:t> </m:t>
                                </m:r>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𝑹</m:t>
                                    </m:r>
                                  </m:e>
                                  <m:sup>
                                    <m:r>
                                      <a:rPr lang="en-US" sz="1600">
                                        <a:effectLst/>
                                        <a:latin typeface="Cambria Math" panose="02040503050406030204" pitchFamily="18" charset="0"/>
                                      </a:rPr>
                                      <m:t>𝟐</m:t>
                                    </m:r>
                                  </m:sup>
                                </m:sSup>
                              </m:oMath>
                            </m:oMathPara>
                          </a14:m>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آماره </a:t>
                          </a:r>
                          <a:r>
                            <a:rPr lang="en-US" sz="1600">
                              <a:effectLst/>
                              <a:cs typeface="B Lotus" panose="00000400000000000000" pitchFamily="2" charset="-78"/>
                            </a:rPr>
                            <a:t>F</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سطح معناداري (</a:t>
                          </a:r>
                          <a:r>
                            <a:rPr lang="en-US" sz="1600">
                              <a:effectLst/>
                              <a:cs typeface="B Lotus" panose="00000400000000000000" pitchFamily="2" charset="-78"/>
                            </a:rPr>
                            <a:t>F</a:t>
                          </a:r>
                          <a:r>
                            <a:rPr lang="fa-IR" sz="1600">
                              <a:effectLst/>
                              <a:cs typeface="B Lotus" panose="00000400000000000000" pitchFamily="2" charset="-78"/>
                            </a:rPr>
                            <a:t>)</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gridSpan="2">
                      <a:txBody>
                        <a:bodyPr/>
                        <a:lstStyle/>
                        <a:p>
                          <a:pPr algn="just" rtl="1">
                            <a:lnSpc>
                              <a:spcPct val="115000"/>
                            </a:lnSpc>
                            <a:spcAft>
                              <a:spcPts val="0"/>
                            </a:spcAft>
                          </a:pPr>
                          <a:r>
                            <a:rPr lang="fa-IR" sz="1600">
                              <a:effectLst/>
                              <a:cs typeface="B Lotus" panose="00000400000000000000" pitchFamily="2" charset="-78"/>
                            </a:rPr>
                            <a:t>آماره </a:t>
                          </a:r>
                          <a:r>
                            <a:rPr lang="en-US" sz="1600">
                              <a:effectLst/>
                              <a:cs typeface="B Lotus" panose="00000400000000000000" pitchFamily="2" charset="-78"/>
                            </a:rPr>
                            <a:t>DW</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3707252215"/>
                      </a:ext>
                    </a:extLst>
                  </a:tr>
                  <a:tr h="0">
                    <a:tc>
                      <a:txBody>
                        <a:bodyPr/>
                        <a:lstStyle/>
                        <a:p>
                          <a:pPr algn="just" rtl="1">
                            <a:lnSpc>
                              <a:spcPct val="115000"/>
                            </a:lnSpc>
                            <a:spcAft>
                              <a:spcPts val="0"/>
                            </a:spcAft>
                          </a:pPr>
                          <a:r>
                            <a:rPr lang="fa-IR" sz="1600">
                              <a:effectLst/>
                              <a:cs typeface="B Lotus" panose="00000400000000000000" pitchFamily="2" charset="-78"/>
                            </a:rPr>
                            <a:t>77.31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73.38</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19.66</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gridSpan="2">
                      <a:txBody>
                        <a:bodyPr/>
                        <a:lstStyle/>
                        <a:p>
                          <a:pPr algn="just" rtl="1">
                            <a:lnSpc>
                              <a:spcPct val="115000"/>
                            </a:lnSpc>
                            <a:spcAft>
                              <a:spcPts val="0"/>
                            </a:spcAft>
                          </a:pPr>
                          <a:r>
                            <a:rPr lang="fa-IR" sz="1600" dirty="0">
                              <a:effectLst/>
                              <a:cs typeface="B Lotus" panose="00000400000000000000" pitchFamily="2" charset="-78"/>
                            </a:rPr>
                            <a:t>1.81</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3365630438"/>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108984423"/>
                  </p:ext>
                </p:extLst>
              </p:nvPr>
            </p:nvGraphicFramePr>
            <p:xfrm>
              <a:off x="5843986" y="2644394"/>
              <a:ext cx="5997894" cy="4216083"/>
            </p:xfrm>
            <a:graphic>
              <a:graphicData uri="http://schemas.openxmlformats.org/drawingml/2006/table">
                <a:tbl>
                  <a:tblPr rtl="1" firstRow="1" firstCol="1" bandRow="1">
                    <a:tableStyleId>{D27102A9-8310-4765-A935-A1911B00CA55}</a:tableStyleId>
                  </a:tblPr>
                  <a:tblGrid>
                    <a:gridCol w="2491818">
                      <a:extLst>
                        <a:ext uri="{9D8B030D-6E8A-4147-A177-3AD203B41FA5}">
                          <a16:colId xmlns:a16="http://schemas.microsoft.com/office/drawing/2014/main" val="687245064"/>
                        </a:ext>
                      </a:extLst>
                    </a:gridCol>
                    <a:gridCol w="631065">
                      <a:extLst>
                        <a:ext uri="{9D8B030D-6E8A-4147-A177-3AD203B41FA5}">
                          <a16:colId xmlns:a16="http://schemas.microsoft.com/office/drawing/2014/main" val="3454664733"/>
                        </a:ext>
                      </a:extLst>
                    </a:gridCol>
                    <a:gridCol w="837127">
                      <a:extLst>
                        <a:ext uri="{9D8B030D-6E8A-4147-A177-3AD203B41FA5}">
                          <a16:colId xmlns:a16="http://schemas.microsoft.com/office/drawing/2014/main" val="1534027769"/>
                        </a:ext>
                      </a:extLst>
                    </a:gridCol>
                    <a:gridCol w="798490">
                      <a:extLst>
                        <a:ext uri="{9D8B030D-6E8A-4147-A177-3AD203B41FA5}">
                          <a16:colId xmlns:a16="http://schemas.microsoft.com/office/drawing/2014/main" val="1438347567"/>
                        </a:ext>
                      </a:extLst>
                    </a:gridCol>
                    <a:gridCol w="656822">
                      <a:extLst>
                        <a:ext uri="{9D8B030D-6E8A-4147-A177-3AD203B41FA5}">
                          <a16:colId xmlns:a16="http://schemas.microsoft.com/office/drawing/2014/main" val="2162187815"/>
                        </a:ext>
                      </a:extLst>
                    </a:gridCol>
                    <a:gridCol w="582572">
                      <a:extLst>
                        <a:ext uri="{9D8B030D-6E8A-4147-A177-3AD203B41FA5}">
                          <a16:colId xmlns:a16="http://schemas.microsoft.com/office/drawing/2014/main" val="2257764749"/>
                        </a:ext>
                      </a:extLst>
                    </a:gridCol>
                  </a:tblGrid>
                  <a:tr h="290259">
                    <a:tc gridSpan="6">
                      <a:txBody>
                        <a:bodyPr/>
                        <a:lstStyle/>
                        <a:p>
                          <a:endParaRPr lang="fa-IR"/>
                        </a:p>
                      </a:txBody>
                      <a:tcPr marL="68580" marR="68580" marT="0" marB="0" anchor="ctr">
                        <a:blipFill>
                          <a:blip r:embed="rId9"/>
                          <a:stretch>
                            <a:fillRect t="-8333" r="-102" b="-1391667"/>
                          </a:stretch>
                        </a:blip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131711536"/>
                      </a:ext>
                    </a:extLst>
                  </a:tr>
                  <a:tr h="280416">
                    <a:tc gridSpan="6">
                      <a:txBody>
                        <a:bodyPr/>
                        <a:lstStyle/>
                        <a:p>
                          <a:pPr algn="just" rtl="1">
                            <a:lnSpc>
                              <a:spcPct val="115000"/>
                            </a:lnSpc>
                            <a:spcAft>
                              <a:spcPts val="0"/>
                            </a:spcAft>
                          </a:pPr>
                          <a:r>
                            <a:rPr lang="fa-IR" sz="1600" dirty="0">
                              <a:effectLst/>
                              <a:cs typeface="B Lotus" panose="00000400000000000000" pitchFamily="2" charset="-78"/>
                            </a:rPr>
                            <a:t>متغیر وابسته : قیمت هر سهم </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736020265"/>
                      </a:ext>
                    </a:extLst>
                  </a:tr>
                  <a:tr h="841248">
                    <a:tc>
                      <a:txBody>
                        <a:bodyPr/>
                        <a:lstStyle/>
                        <a:p>
                          <a:pPr algn="just" rtl="1">
                            <a:lnSpc>
                              <a:spcPct val="115000"/>
                            </a:lnSpc>
                            <a:spcAft>
                              <a:spcPts val="0"/>
                            </a:spcAft>
                          </a:pPr>
                          <a:r>
                            <a:rPr lang="fa-IR" sz="1600">
                              <a:effectLst/>
                              <a:cs typeface="B Lotus" panose="00000400000000000000" pitchFamily="2" charset="-78"/>
                            </a:rPr>
                            <a:t>نام متغیر</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نماد متغیر</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اندازه  ضریب</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آماره </a:t>
                          </a:r>
                          <a:r>
                            <a:rPr lang="en-US" sz="1600">
                              <a:effectLst/>
                              <a:cs typeface="B Lotus" panose="00000400000000000000" pitchFamily="2" charset="-78"/>
                            </a:rPr>
                            <a:t>t</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سطح معناداري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VIF</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2188186753"/>
                      </a:ext>
                    </a:extLst>
                  </a:tr>
                  <a:tr h="280416">
                    <a:tc>
                      <a:txBody>
                        <a:bodyPr/>
                        <a:lstStyle/>
                        <a:p>
                          <a:pPr algn="just" rtl="1">
                            <a:lnSpc>
                              <a:spcPct val="115000"/>
                            </a:lnSpc>
                            <a:spcAft>
                              <a:spcPts val="0"/>
                            </a:spcAft>
                          </a:pPr>
                          <a:r>
                            <a:rPr lang="fa-IR" sz="1600">
                              <a:effectLst/>
                              <a:cs typeface="B Lotus" panose="00000400000000000000" pitchFamily="2" charset="-78"/>
                            </a:rPr>
                            <a:t>عرض از مبدا</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C</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dirty="0">
                              <a:effectLst/>
                              <a:cs typeface="B Lotus" panose="00000400000000000000" pitchFamily="2" charset="-78"/>
                            </a:rPr>
                            <a:t>37184.7-</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7.29-</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1599776556"/>
                      </a:ext>
                    </a:extLst>
                  </a:tr>
                  <a:tr h="280416">
                    <a:tc>
                      <a:txBody>
                        <a:bodyPr/>
                        <a:lstStyle/>
                        <a:p>
                          <a:pPr algn="just" rtl="1">
                            <a:lnSpc>
                              <a:spcPct val="115000"/>
                            </a:lnSpc>
                            <a:spcAft>
                              <a:spcPts val="0"/>
                            </a:spcAft>
                          </a:pPr>
                          <a:r>
                            <a:rPr lang="fa-IR" sz="1600">
                              <a:effectLst/>
                              <a:cs typeface="B Lotus" panose="00000400000000000000" pitchFamily="2" charset="-78"/>
                            </a:rPr>
                            <a:t>بازده بازار</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Vm</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12.377</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9.42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1.052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2253998918"/>
                      </a:ext>
                    </a:extLst>
                  </a:tr>
                  <a:tr h="280416">
                    <a:tc>
                      <a:txBody>
                        <a:bodyPr/>
                        <a:lstStyle/>
                        <a:p>
                          <a:pPr algn="just" rtl="1">
                            <a:lnSpc>
                              <a:spcPct val="115000"/>
                            </a:lnSpc>
                            <a:spcAft>
                              <a:spcPts val="0"/>
                            </a:spcAft>
                          </a:pPr>
                          <a:r>
                            <a:rPr lang="fa-IR" sz="1600">
                              <a:effectLst/>
                              <a:cs typeface="B Lotus" panose="00000400000000000000" pitchFamily="2" charset="-78"/>
                            </a:rPr>
                            <a:t>حجم معاملات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Z</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756.03-</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2.11-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0.035</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1.051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428815672"/>
                      </a:ext>
                    </a:extLst>
                  </a:tr>
                  <a:tr h="280416">
                    <a:tc>
                      <a:txBody>
                        <a:bodyPr/>
                        <a:lstStyle/>
                        <a:p>
                          <a:pPr algn="just" rtl="1">
                            <a:lnSpc>
                              <a:spcPct val="115000"/>
                            </a:lnSpc>
                            <a:spcAft>
                              <a:spcPts val="0"/>
                            </a:spcAft>
                          </a:pPr>
                          <a:r>
                            <a:rPr lang="fa-IR" sz="1600">
                              <a:effectLst/>
                              <a:cs typeface="B Lotus" panose="00000400000000000000" pitchFamily="2" charset="-78"/>
                            </a:rPr>
                            <a:t>اندازه شرکت</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Size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3398.67</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7.85</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1.05</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45062242"/>
                      </a:ext>
                    </a:extLst>
                  </a:tr>
                  <a:tr h="280416">
                    <a:tc>
                      <a:txBody>
                        <a:bodyPr/>
                        <a:lstStyle/>
                        <a:p>
                          <a:pPr algn="just" rtl="1">
                            <a:lnSpc>
                              <a:spcPct val="115000"/>
                            </a:lnSpc>
                            <a:spcAft>
                              <a:spcPts val="0"/>
                            </a:spcAft>
                          </a:pPr>
                          <a:r>
                            <a:rPr lang="fa-IR" sz="1600">
                              <a:effectLst/>
                              <a:cs typeface="B Lotus" panose="00000400000000000000" pitchFamily="2" charset="-78"/>
                            </a:rPr>
                            <a:t>بازده حقوق صاحبان سهام</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ROE</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18.81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4.94</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89052200"/>
                      </a:ext>
                    </a:extLst>
                  </a:tr>
                  <a:tr h="280416">
                    <a:tc>
                      <a:txBody>
                        <a:bodyPr/>
                        <a:lstStyle/>
                        <a:p>
                          <a:pPr algn="just" rtl="1">
                            <a:lnSpc>
                              <a:spcPct val="115000"/>
                            </a:lnSpc>
                            <a:spcAft>
                              <a:spcPts val="0"/>
                            </a:spcAft>
                          </a:pPr>
                          <a:r>
                            <a:rPr lang="fa-IR" sz="1600">
                              <a:effectLst/>
                              <a:cs typeface="B Lotus" panose="00000400000000000000" pitchFamily="2" charset="-78"/>
                            </a:rPr>
                            <a:t>ارزش بازار به ارزش دفتری </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en-US" sz="1600">
                              <a:effectLst/>
                              <a:cs typeface="B Lotus" panose="00000400000000000000" pitchFamily="2" charset="-78"/>
                            </a:rPr>
                            <a:t>MB</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674.59</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9.81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1.02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818858178"/>
                      </a:ext>
                    </a:extLst>
                  </a:tr>
                  <a:tr h="841248">
                    <a:tc>
                      <a:txBody>
                        <a:bodyPr/>
                        <a:lstStyle/>
                        <a:p>
                          <a:pPr algn="just" rtl="1">
                            <a:lnSpc>
                              <a:spcPct val="115000"/>
                            </a:lnSpc>
                            <a:spcAft>
                              <a:spcPts val="0"/>
                            </a:spcAft>
                          </a:pPr>
                          <a:r>
                            <a:rPr lang="en-US" sz="1600">
                              <a:effectLst/>
                              <a:cs typeface="B Lotus" panose="00000400000000000000" pitchFamily="2" charset="-78"/>
                            </a:rPr>
                            <a:t>R</a:t>
                          </a:r>
                          <a:r>
                            <a:rPr lang="en-US" sz="1600" baseline="30000">
                              <a:effectLst/>
                              <a:cs typeface="B Lotus" panose="00000400000000000000" pitchFamily="2" charset="-78"/>
                            </a:rPr>
                            <a:t>2</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endParaRPr lang="fa-IR"/>
                        </a:p>
                      </a:txBody>
                      <a:tcPr marL="68580" marR="68580" marT="0" marB="0" anchor="ctr">
                        <a:blipFill>
                          <a:blip r:embed="rId9"/>
                          <a:stretch>
                            <a:fillRect l="-393269" t="-371739" r="-454808" b="-50000"/>
                          </a:stretch>
                        </a:blipFill>
                      </a:tcPr>
                    </a:tc>
                    <a:tc>
                      <a:txBody>
                        <a:bodyPr/>
                        <a:lstStyle/>
                        <a:p>
                          <a:pPr algn="just" rtl="1">
                            <a:lnSpc>
                              <a:spcPct val="115000"/>
                            </a:lnSpc>
                            <a:spcAft>
                              <a:spcPts val="0"/>
                            </a:spcAft>
                          </a:pPr>
                          <a:r>
                            <a:rPr lang="fa-IR" sz="1600">
                              <a:effectLst/>
                              <a:cs typeface="B Lotus" panose="00000400000000000000" pitchFamily="2" charset="-78"/>
                            </a:rPr>
                            <a:t>آماره </a:t>
                          </a:r>
                          <a:r>
                            <a:rPr lang="en-US" sz="1600">
                              <a:effectLst/>
                              <a:cs typeface="B Lotus" panose="00000400000000000000" pitchFamily="2" charset="-78"/>
                            </a:rPr>
                            <a:t>F</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سطح معناداري (</a:t>
                          </a:r>
                          <a:r>
                            <a:rPr lang="en-US" sz="1600">
                              <a:effectLst/>
                              <a:cs typeface="B Lotus" panose="00000400000000000000" pitchFamily="2" charset="-78"/>
                            </a:rPr>
                            <a:t>F</a:t>
                          </a:r>
                          <a:r>
                            <a:rPr lang="fa-IR" sz="1600">
                              <a:effectLst/>
                              <a:cs typeface="B Lotus" panose="00000400000000000000" pitchFamily="2" charset="-78"/>
                            </a:rPr>
                            <a:t>)</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gridSpan="2">
                      <a:txBody>
                        <a:bodyPr/>
                        <a:lstStyle/>
                        <a:p>
                          <a:pPr algn="just" rtl="1">
                            <a:lnSpc>
                              <a:spcPct val="115000"/>
                            </a:lnSpc>
                            <a:spcAft>
                              <a:spcPts val="0"/>
                            </a:spcAft>
                          </a:pPr>
                          <a:r>
                            <a:rPr lang="fa-IR" sz="1600">
                              <a:effectLst/>
                              <a:cs typeface="B Lotus" panose="00000400000000000000" pitchFamily="2" charset="-78"/>
                            </a:rPr>
                            <a:t>آماره </a:t>
                          </a:r>
                          <a:r>
                            <a:rPr lang="en-US" sz="1600">
                              <a:effectLst/>
                              <a:cs typeface="B Lotus" panose="00000400000000000000" pitchFamily="2" charset="-78"/>
                            </a:rPr>
                            <a:t>DW</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3707252215"/>
                      </a:ext>
                    </a:extLst>
                  </a:tr>
                  <a:tr h="280416">
                    <a:tc>
                      <a:txBody>
                        <a:bodyPr/>
                        <a:lstStyle/>
                        <a:p>
                          <a:pPr algn="just" rtl="1">
                            <a:lnSpc>
                              <a:spcPct val="115000"/>
                            </a:lnSpc>
                            <a:spcAft>
                              <a:spcPts val="0"/>
                            </a:spcAft>
                          </a:pPr>
                          <a:r>
                            <a:rPr lang="fa-IR" sz="1600">
                              <a:effectLst/>
                              <a:cs typeface="B Lotus" panose="00000400000000000000" pitchFamily="2" charset="-78"/>
                            </a:rPr>
                            <a:t>77.31</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73.38</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19.66</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just" rtl="1">
                            <a:lnSpc>
                              <a:spcPct val="115000"/>
                            </a:lnSpc>
                            <a:spcAft>
                              <a:spcPts val="0"/>
                            </a:spcAft>
                          </a:pPr>
                          <a:r>
                            <a:rPr lang="fa-IR" sz="1600">
                              <a:effectLst/>
                              <a:cs typeface="B Lotus" panose="00000400000000000000" pitchFamily="2" charset="-78"/>
                            </a:rPr>
                            <a:t>0.00</a:t>
                          </a:r>
                          <a:endParaRPr lang="en-US" sz="11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gridSpan="2">
                      <a:txBody>
                        <a:bodyPr/>
                        <a:lstStyle/>
                        <a:p>
                          <a:pPr algn="just" rtl="1">
                            <a:lnSpc>
                              <a:spcPct val="115000"/>
                            </a:lnSpc>
                            <a:spcAft>
                              <a:spcPts val="0"/>
                            </a:spcAft>
                          </a:pPr>
                          <a:r>
                            <a:rPr lang="fa-IR" sz="1600" dirty="0">
                              <a:effectLst/>
                              <a:cs typeface="B Lotus" panose="00000400000000000000" pitchFamily="2" charset="-78"/>
                            </a:rPr>
                            <a:t>1.81</a:t>
                          </a:r>
                          <a:endParaRPr lang="en-US" sz="11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3365630438"/>
                      </a:ext>
                    </a:extLst>
                  </a:tr>
                </a:tbl>
              </a:graphicData>
            </a:graphic>
          </p:graphicFrame>
        </mc:Fallback>
      </mc:AlternateContent>
    </p:spTree>
    <p:extLst>
      <p:ext uri="{BB962C8B-B14F-4D97-AF65-F5344CB8AC3E}">
        <p14:creationId xmlns:p14="http://schemas.microsoft.com/office/powerpoint/2010/main" val="37319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hlinkClick r:id="rId2" action="ppaction://hlinksldjump"/>
          </p:cNvPr>
          <p:cNvSpPr txBox="1">
            <a:spLocks/>
          </p:cNvSpPr>
          <p:nvPr/>
        </p:nvSpPr>
        <p:spPr>
          <a:xfrm>
            <a:off x="853237" y="1343205"/>
            <a:ext cx="10388504" cy="470467"/>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t">
            <a:normAutofit/>
          </a:bodyPr>
          <a:lstStyle>
            <a:defPPr>
              <a:defRPr lang="en-US"/>
            </a:defPPr>
            <a:lvl1pPr algn="ctr" rtl="1">
              <a:spcBef>
                <a:spcPct val="0"/>
              </a:spcBef>
              <a:buNone/>
              <a:defRPr sz="2400">
                <a:cs typeface="B Titr" panose="00000700000000000000" pitchFamily="2" charset="-78"/>
              </a:defRPr>
            </a:lvl1pPr>
            <a:lvl2pPr rtl="1"/>
            <a:lvl3pPr rtl="1"/>
            <a:lvl4pPr rtl="1"/>
            <a:lvl5pPr rtl="1"/>
            <a:lvl6pPr rtl="1"/>
            <a:lvl7pPr rtl="1"/>
            <a:lvl8pPr rtl="1"/>
            <a:lvl9pPr rtl="1"/>
          </a:lstStyle>
          <a:p>
            <a:r>
              <a:rPr lang="fa-IR" dirty="0"/>
              <a:t>تفسیر نتایج </a:t>
            </a:r>
          </a:p>
        </p:txBody>
      </p:sp>
      <p:sp>
        <p:nvSpPr>
          <p:cNvPr id="2" name="Rectangle 1"/>
          <p:cNvSpPr/>
          <p:nvPr/>
        </p:nvSpPr>
        <p:spPr>
          <a:xfrm>
            <a:off x="1" y="1940841"/>
            <a:ext cx="11831782" cy="3416320"/>
          </a:xfrm>
          <a:prstGeom prst="rect">
            <a:avLst/>
          </a:prstGeom>
        </p:spPr>
        <p:txBody>
          <a:bodyPr wrap="square">
            <a:spAutoFit/>
          </a:bodyPr>
          <a:lstStyle/>
          <a:p>
            <a:pPr algn="r" rtl="1"/>
            <a:r>
              <a:rPr lang="fa-IR" sz="2400" dirty="0">
                <a:cs typeface="B Lotus" panose="00000400000000000000" pitchFamily="2" charset="-78"/>
              </a:rPr>
              <a:t>بالا بودن میزان پراکندگی بازده مازاد غیر حسابداری نشان می دهد که سرمایه گذاران توان لازم برای بازشناسی اطلاعات حسابداری از اطلاعات بازار را ندارند. </a:t>
            </a:r>
          </a:p>
          <a:p>
            <a:pPr algn="r" rtl="1"/>
            <a:r>
              <a:rPr lang="fa-IR" sz="2400" dirty="0">
                <a:cs typeface="B Lotus" panose="00000400000000000000" pitchFamily="2" charset="-78"/>
              </a:rPr>
              <a:t>بطور کلی استفاده از حسابداری بهای تمام شده موجب بهبود تراکم اطلاعات می شود، اما زمانیکه پراکندگی بازده مازاد مذکور کاهش می یابد، حسابداری ارزش بازار حالت خاصی از سیستم بهای تمام شده است، بنابراین، در برخی شرایط بکارگیری حسابداری ارزش بازار سبب بهبود تراکم اطلاعات می گردد </a:t>
            </a:r>
          </a:p>
          <a:p>
            <a:pPr algn="r" rtl="1"/>
            <a:r>
              <a:rPr lang="fa-IR" sz="2400" dirty="0">
                <a:cs typeface="B Lotus" panose="00000400000000000000" pitchFamily="2" charset="-78"/>
              </a:rPr>
              <a:t>به عبارتی، در برخی شرایط میزان تراکم اطلاعات با بکارگیری حسابداری ارزش بازار - که یک مدل خاصی از حسابداری بهای تمام شده می باشد- بهبود می یابد ولی بطور کل با استفاده از حسابداری بهای تمام شده ، ترکیب اطلاعات حسابداری با اطلاعات سایر منابع، سبب بهبود تراکم اطلاعات کل بازار می گردد.</a:t>
            </a:r>
            <a:endParaRPr lang="en-US" sz="2400" dirty="0">
              <a:cs typeface="B Lotus" panose="00000400000000000000" pitchFamily="2" charset="-78"/>
            </a:endParaRPr>
          </a:p>
          <a:p>
            <a:pPr algn="r" rtl="1"/>
            <a:endParaRPr lang="fa-IR" sz="2400"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3" name="Slide Number Placeholder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27946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hlinkClick r:id="rId2" action="ppaction://hlinksldjump"/>
          </p:cNvPr>
          <p:cNvSpPr txBox="1">
            <a:spLocks/>
          </p:cNvSpPr>
          <p:nvPr/>
        </p:nvSpPr>
        <p:spPr>
          <a:xfrm>
            <a:off x="853237" y="1343205"/>
            <a:ext cx="10388504" cy="470467"/>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t">
            <a:normAutofit/>
          </a:bodyPr>
          <a:lstStyle>
            <a:defPPr>
              <a:defRPr lang="en-US"/>
            </a:defPPr>
            <a:lvl1pPr algn="ctr" rtl="1">
              <a:spcBef>
                <a:spcPct val="0"/>
              </a:spcBef>
              <a:buNone/>
              <a:defRPr sz="2400">
                <a:cs typeface="B Titr" panose="00000700000000000000" pitchFamily="2" charset="-78"/>
              </a:defRPr>
            </a:lvl1pPr>
            <a:lvl2pPr rtl="1"/>
            <a:lvl3pPr rtl="1"/>
            <a:lvl4pPr rtl="1"/>
            <a:lvl5pPr rtl="1"/>
            <a:lvl6pPr rtl="1"/>
            <a:lvl7pPr rtl="1"/>
            <a:lvl8pPr rtl="1"/>
            <a:lvl9pPr rtl="1"/>
          </a:lstStyle>
          <a:p>
            <a:r>
              <a:rPr lang="fa-IR" dirty="0"/>
              <a:t>پیشنهادهای کاربردی تحقیق</a:t>
            </a:r>
          </a:p>
        </p:txBody>
      </p:sp>
      <p:sp>
        <p:nvSpPr>
          <p:cNvPr id="2" name="Rectangle 1"/>
          <p:cNvSpPr/>
          <p:nvPr/>
        </p:nvSpPr>
        <p:spPr>
          <a:xfrm>
            <a:off x="531813" y="2005719"/>
            <a:ext cx="11558828" cy="4893647"/>
          </a:xfrm>
          <a:prstGeom prst="rect">
            <a:avLst/>
          </a:prstGeom>
        </p:spPr>
        <p:txBody>
          <a:bodyPr wrap="square">
            <a:spAutoFit/>
          </a:bodyPr>
          <a:lstStyle/>
          <a:p>
            <a:pPr marL="457200" lvl="0" indent="-457200" algn="r" rtl="1">
              <a:buFont typeface="+mj-lt"/>
              <a:buAutoNum type="arabicPeriod"/>
            </a:pPr>
            <a:r>
              <a:rPr lang="fa-IR" sz="2400" dirty="0">
                <a:cs typeface="B Lotus" panose="00000400000000000000" pitchFamily="2" charset="-78"/>
              </a:rPr>
              <a:t> با توجه به جنبه کاربردی ارزش گذاری سهام شرکتها و اهمیت فوق العاده قیمت سهام، با توجه به اینکه در استفاده از روش ارزش منصفانه در ارزشیابی داراییهای ثابت قدرت توضیح دهندگی سود و هم چنین همزمان سود و ارزش دفتری نسبت به استفاده از نظام بهای تمام شده بیشتر می باشد بنابراین به مدیران و دست اندر کاران بازار سرمایه پیشنهاد می گردد جهت کمک به تصمیم گیری سرمایه گذاران در بازارهای مالی، تسریع جایگزینی یا افزایش استفاده از روش اندازه گیری ارزش منصفانه با نظام بهای تمام شده را در شرکت های مختلف مد نظر قرار دهند و در ایجاد و تسهیل ساز و کارهای لازم كوشا باشند. هم چنین با توجه به این که ارزش اطلاعاتی ارقام مبتنی بر ارزش بازار بیشتر از ارزش بهای تمام شده است لذا به تحلیل گران بورس و سرمایه گذاران بالفعل و بالقوه، توجه بیشتر به ارزش اطلاعاتی ارقام حسابداری مبتنی بر ارزش بازار توصیه می گردد. </a:t>
            </a:r>
          </a:p>
          <a:p>
            <a:pPr marL="457200" indent="-457200" algn="r" rtl="1">
              <a:buFont typeface="+mj-lt"/>
              <a:buAutoNum type="arabicPeriod"/>
            </a:pPr>
            <a:r>
              <a:rPr lang="fa-IR" sz="2400" dirty="0">
                <a:cs typeface="B Lotus" panose="00000400000000000000" pitchFamily="2" charset="-78"/>
              </a:rPr>
              <a:t>در ایران با توجه به حرکت به سمت ایجاد بازار سرمایه بین المللی، بورس اوراق بهادار در نظر دارد تا استفاده از این استاندارد را از سال 1395 در شرکت های بورسی اجرایی کند. به این ترتیب تمام شرکتها و نهادهای ثبت شده در بورس و شرکت های فرعی و وابسته آنها مجاز به ارائه صورتهای مالی تلفیقی </a:t>
            </a:r>
            <a:r>
              <a:rPr lang="en-US" sz="2400" dirty="0">
                <a:cs typeface="B Lotus" panose="00000400000000000000" pitchFamily="2" charset="-78"/>
              </a:rPr>
              <a:t>IFRS</a:t>
            </a:r>
            <a:r>
              <a:rPr lang="fa-IR" sz="2400" dirty="0">
                <a:cs typeface="B Lotus" panose="00000400000000000000" pitchFamily="2" charset="-78"/>
              </a:rPr>
              <a:t> هستند و لزومی به ارائه صورتهای مالی تلفیقی بر اساس استانداردهای ایران ندارند (حجازی و میهمی، 1396).</a:t>
            </a:r>
            <a:endParaRPr lang="en-US" sz="2400" dirty="0">
              <a:cs typeface="B Lotus" panose="00000400000000000000" pitchFamily="2" charset="-78"/>
            </a:endParaRPr>
          </a:p>
          <a:p>
            <a:pPr marL="457200" lvl="0" indent="-457200" algn="r" rtl="1">
              <a:buFont typeface="+mj-lt"/>
              <a:buAutoNum type="arabicPeriod"/>
            </a:pPr>
            <a:endParaRPr lang="en-US" sz="2400"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3" name="Slide Number Placeholder 2"/>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6014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hlinkClick r:id="rId2" action="ppaction://hlinksldjump"/>
          </p:cNvPr>
          <p:cNvSpPr txBox="1">
            <a:spLocks/>
          </p:cNvSpPr>
          <p:nvPr/>
        </p:nvSpPr>
        <p:spPr>
          <a:xfrm>
            <a:off x="853237" y="1343205"/>
            <a:ext cx="10388504" cy="470467"/>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t">
            <a:normAutofit/>
          </a:bodyPr>
          <a:lstStyle>
            <a:defPPr>
              <a:defRPr lang="en-US"/>
            </a:defPPr>
            <a:lvl1pPr algn="ctr" rtl="1">
              <a:spcBef>
                <a:spcPct val="0"/>
              </a:spcBef>
              <a:buNone/>
              <a:defRPr sz="2400">
                <a:cs typeface="B Titr" panose="00000700000000000000" pitchFamily="2" charset="-78"/>
              </a:defRPr>
            </a:lvl1pPr>
            <a:lvl2pPr rtl="1"/>
            <a:lvl3pPr rtl="1"/>
            <a:lvl4pPr rtl="1"/>
            <a:lvl5pPr rtl="1"/>
            <a:lvl6pPr rtl="1"/>
            <a:lvl7pPr rtl="1"/>
            <a:lvl8pPr rtl="1"/>
            <a:lvl9pPr rtl="1"/>
          </a:lstStyle>
          <a:p>
            <a:r>
              <a:rPr lang="fa-IR" dirty="0" err="1"/>
              <a:t>پیشنهادهایی</a:t>
            </a:r>
            <a:r>
              <a:rPr lang="fa-IR" dirty="0"/>
              <a:t> برای  تحقیقات آتی</a:t>
            </a:r>
          </a:p>
        </p:txBody>
      </p:sp>
      <p:sp>
        <p:nvSpPr>
          <p:cNvPr id="2" name="Rectangle 1"/>
          <p:cNvSpPr/>
          <p:nvPr/>
        </p:nvSpPr>
        <p:spPr>
          <a:xfrm>
            <a:off x="531813" y="2191873"/>
            <a:ext cx="11346873" cy="2677656"/>
          </a:xfrm>
          <a:prstGeom prst="rect">
            <a:avLst/>
          </a:prstGeom>
        </p:spPr>
        <p:txBody>
          <a:bodyPr wrap="square">
            <a:spAutoFit/>
          </a:bodyPr>
          <a:lstStyle/>
          <a:p>
            <a:pPr algn="r" rtl="1"/>
            <a:r>
              <a:rPr lang="fa-IR" sz="2400" dirty="0">
                <a:cs typeface="B Lotus" panose="00000400000000000000" pitchFamily="2" charset="-78"/>
              </a:rPr>
              <a:t>جهت تکمیل این تحقیق و انجام تحقیقات بیشتر در حوزه های مرتبط با این پژوهش پیشنهادات زیر ارائه می شود: </a:t>
            </a:r>
            <a:endParaRPr lang="en-US" sz="2400" dirty="0">
              <a:cs typeface="B Lotus" panose="00000400000000000000" pitchFamily="2" charset="-78"/>
            </a:endParaRPr>
          </a:p>
          <a:p>
            <a:pPr algn="r" rtl="1"/>
            <a:r>
              <a:rPr lang="fa-IR" sz="2400" dirty="0">
                <a:cs typeface="B Lotus" panose="00000400000000000000" pitchFamily="2" charset="-78"/>
              </a:rPr>
              <a:t>1) در تحقیق جداگانه ای بررسی شود که آیا استفاده کنندگان از صورتهای مالی، هنگامی که اطلاعات ارزش منصفانه و صورتهای مالی تهیه شده در اختیار آنان قرار گیرد، واقعا می توانند تصمیم گیری های صحیح انجام دهند. روش این تحقیق باید به صورت آزمایشگاهی و در شاخه تحقیقات رفتاری باشد.</a:t>
            </a:r>
            <a:endParaRPr lang="en-US" sz="2400" dirty="0">
              <a:cs typeface="B Lotus" panose="00000400000000000000" pitchFamily="2" charset="-78"/>
            </a:endParaRPr>
          </a:p>
          <a:p>
            <a:pPr algn="r" rtl="1"/>
            <a:r>
              <a:rPr lang="fa-IR" sz="2400" dirty="0">
                <a:cs typeface="B Lotus" panose="00000400000000000000" pitchFamily="2" charset="-78"/>
              </a:rPr>
              <a:t>2) با تحلیل ترکیب دارایی ها و بدهی های شرکتهای ایرانی و به ویژه بانکها و بیمه ها، اولویت کاری استانداردگذاری در حوزه ارزشگذاری و تحت نظارت در آمدن آن مشخص شود. که باید به کمک تحلیل ترازنامه و اطلاعات مالی شرکتها انجام شود. </a:t>
            </a:r>
            <a:endParaRPr lang="en-US" sz="3200"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3" name="Slide Number Placeholder 2"/>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35329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hlinkClick r:id="rId2" action="ppaction://hlinksldjump"/>
          </p:cNvPr>
          <p:cNvSpPr txBox="1">
            <a:spLocks/>
          </p:cNvSpPr>
          <p:nvPr/>
        </p:nvSpPr>
        <p:spPr>
          <a:xfrm>
            <a:off x="853237" y="1343205"/>
            <a:ext cx="10388504" cy="470467"/>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t">
            <a:normAutofit/>
          </a:bodyPr>
          <a:lstStyle>
            <a:defPPr>
              <a:defRPr lang="en-US"/>
            </a:defPPr>
            <a:lvl1pPr algn="ctr" rtl="1">
              <a:spcBef>
                <a:spcPct val="0"/>
              </a:spcBef>
              <a:buNone/>
              <a:defRPr sz="2400">
                <a:cs typeface="B Titr" panose="00000700000000000000" pitchFamily="2" charset="-78"/>
              </a:defRPr>
            </a:lvl1pPr>
            <a:lvl2pPr rtl="1"/>
            <a:lvl3pPr rtl="1"/>
            <a:lvl4pPr rtl="1"/>
            <a:lvl5pPr rtl="1"/>
            <a:lvl6pPr rtl="1"/>
            <a:lvl7pPr rtl="1"/>
            <a:lvl8pPr rtl="1"/>
            <a:lvl9pPr rtl="1"/>
          </a:lstStyle>
          <a:p>
            <a:r>
              <a:rPr lang="fa-IR" dirty="0"/>
              <a:t>محدودیتهای پژوهش</a:t>
            </a:r>
          </a:p>
        </p:txBody>
      </p:sp>
      <p:sp>
        <p:nvSpPr>
          <p:cNvPr id="2" name="Rectangle 1"/>
          <p:cNvSpPr/>
          <p:nvPr/>
        </p:nvSpPr>
        <p:spPr>
          <a:xfrm>
            <a:off x="531813" y="2191873"/>
            <a:ext cx="11346873" cy="2308324"/>
          </a:xfrm>
          <a:prstGeom prst="rect">
            <a:avLst/>
          </a:prstGeom>
        </p:spPr>
        <p:txBody>
          <a:bodyPr wrap="square">
            <a:spAutoFit/>
          </a:bodyPr>
          <a:lstStyle/>
          <a:p>
            <a:pPr algn="r" rtl="1"/>
            <a:r>
              <a:rPr lang="fa-IR" sz="2400" dirty="0">
                <a:cs typeface="B Lotus" panose="00000400000000000000" pitchFamily="2" charset="-78"/>
              </a:rPr>
              <a:t>حجازی و میهمی (1396) تحقیقات علمی و پژوهشی غالبا با محدودیت هایی مواجه است که به ثبات و روایی یافته های پژوهش لطمه می زند و تعمیم پذیری آن را دچار مشکل می سازد. توجه به این محدودیت ها می تواند ذهن خواننده را در برداشت از نتایج و تعمیم آن به نتایج مشابه، آماده سازد. تحقیق حاضر نیز از این موارد مستثنی نبوده و از جمله محدودیت های حاکم بر آن می توان به موارد زیر اشاره نمود:</a:t>
            </a:r>
            <a:endParaRPr lang="en-US" sz="2400" dirty="0">
              <a:cs typeface="B Lotus" panose="00000400000000000000" pitchFamily="2" charset="-78"/>
            </a:endParaRPr>
          </a:p>
          <a:p>
            <a:pPr algn="r" rtl="1"/>
            <a:r>
              <a:rPr lang="fa-IR" sz="2400" dirty="0">
                <a:cs typeface="B Lotus" panose="00000400000000000000" pitchFamily="2" charset="-78"/>
              </a:rPr>
              <a:t>در تعمیم نتایج پژوهش ، باید توجه نمود که نتایج این پژوهش در سطح شرکت های پذیرفته شده در بورس اوراق بهادار تهران بدست آمده است، هنگام تسری نتایج حاصل شده به سایر شرکتها باید با احتیاط عمل شود. </a:t>
            </a:r>
            <a:endParaRPr lang="en-US" sz="3200"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3" name="Slide Number Placeholder 2"/>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3367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8871" y="2420472"/>
            <a:ext cx="9964271" cy="646331"/>
          </a:xfrm>
          <a:prstGeom prst="rect">
            <a:avLst/>
          </a:prstGeom>
          <a:noFill/>
        </p:spPr>
        <p:txBody>
          <a:bodyPr wrap="square" rtlCol="1">
            <a:spAutoFit/>
          </a:bodyPr>
          <a:lstStyle/>
          <a:p>
            <a:pPr algn="ctr"/>
            <a:endParaRPr lang="fa-IR" sz="3600" b="1" dirty="0">
              <a:cs typeface="B Nazanin" panose="00000400000000000000" pitchFamily="2" charset="-78"/>
            </a:endParaRPr>
          </a:p>
        </p:txBody>
      </p:sp>
      <p:sp>
        <p:nvSpPr>
          <p:cNvPr id="4" name="Rectangle 3"/>
          <p:cNvSpPr/>
          <p:nvPr/>
        </p:nvSpPr>
        <p:spPr>
          <a:xfrm>
            <a:off x="1702525" y="631767"/>
            <a:ext cx="8307977" cy="4031873"/>
          </a:xfrm>
          <a:prstGeom prst="rect">
            <a:avLst/>
          </a:prstGeom>
        </p:spPr>
        <p:txBody>
          <a:bodyPr wrap="square">
            <a:spAutoFit/>
          </a:bodyPr>
          <a:lstStyle/>
          <a:p>
            <a:pPr algn="ctr" defTabSz="914359" rtl="1">
              <a:lnSpc>
                <a:spcPct val="200000"/>
              </a:lnSpc>
              <a:spcBef>
                <a:spcPct val="0"/>
              </a:spcBef>
              <a:defRPr/>
            </a:pPr>
            <a:r>
              <a:rPr lang="fa-IR" sz="3200" b="1" dirty="0">
                <a:solidFill>
                  <a:schemeClr val="tx1">
                    <a:lumMod val="85000"/>
                    <a:lumOff val="15000"/>
                  </a:schemeClr>
                </a:solidFill>
                <a:cs typeface="B Nazanin" pitchFamily="2" charset="-78"/>
              </a:rPr>
              <a:t>با سپاس</a:t>
            </a:r>
          </a:p>
          <a:p>
            <a:pPr algn="ctr" defTabSz="914359" rtl="1">
              <a:lnSpc>
                <a:spcPct val="200000"/>
              </a:lnSpc>
              <a:spcBef>
                <a:spcPct val="0"/>
              </a:spcBef>
              <a:defRPr/>
            </a:pPr>
            <a:r>
              <a:rPr lang="fa-IR" sz="3200" b="1" dirty="0">
                <a:solidFill>
                  <a:schemeClr val="tx1">
                    <a:lumMod val="85000"/>
                    <a:lumOff val="15000"/>
                  </a:schemeClr>
                </a:solidFill>
                <a:cs typeface="B Nazanin" pitchFamily="2" charset="-78"/>
              </a:rPr>
              <a:t> از استاد راهنما </a:t>
            </a:r>
          </a:p>
          <a:p>
            <a:pPr algn="ctr" defTabSz="914359" rtl="1">
              <a:lnSpc>
                <a:spcPct val="200000"/>
              </a:lnSpc>
              <a:spcBef>
                <a:spcPct val="0"/>
              </a:spcBef>
              <a:defRPr/>
            </a:pPr>
            <a:r>
              <a:rPr lang="fa-IR" sz="3200" b="1" dirty="0">
                <a:solidFill>
                  <a:schemeClr val="tx1">
                    <a:lumMod val="85000"/>
                    <a:lumOff val="15000"/>
                  </a:schemeClr>
                </a:solidFill>
                <a:cs typeface="B Nazanin" pitchFamily="2" charset="-78"/>
              </a:rPr>
              <a:t>و استادان داور</a:t>
            </a:r>
          </a:p>
          <a:p>
            <a:pPr algn="just" defTabSz="914359" rtl="1">
              <a:lnSpc>
                <a:spcPct val="200000"/>
              </a:lnSpc>
              <a:spcBef>
                <a:spcPct val="0"/>
              </a:spcBef>
              <a:defRPr/>
            </a:pPr>
            <a:endParaRPr lang="en-US" sz="3200" b="1" dirty="0">
              <a:solidFill>
                <a:schemeClr val="tx1">
                  <a:lumMod val="85000"/>
                  <a:lumOff val="15000"/>
                </a:schemeClr>
              </a:solidFill>
              <a:cs typeface="B Nazanin" pitchFamily="2" charset="-78"/>
            </a:endParaRPr>
          </a:p>
        </p:txBody>
      </p:sp>
      <p:sp>
        <p:nvSpPr>
          <p:cNvPr id="5" name="Rectangle 4"/>
          <p:cNvSpPr/>
          <p:nvPr/>
        </p:nvSpPr>
        <p:spPr>
          <a:xfrm>
            <a:off x="1702525" y="4334367"/>
            <a:ext cx="8307977" cy="1938992"/>
          </a:xfrm>
          <a:prstGeom prst="rect">
            <a:avLst/>
          </a:prstGeom>
        </p:spPr>
        <p:txBody>
          <a:bodyPr wrap="square">
            <a:spAutoFit/>
          </a:bodyPr>
          <a:lstStyle/>
          <a:p>
            <a:pPr algn="ctr" defTabSz="914359" rtl="1">
              <a:lnSpc>
                <a:spcPct val="200000"/>
              </a:lnSpc>
              <a:spcBef>
                <a:spcPct val="0"/>
              </a:spcBef>
              <a:defRPr/>
            </a:pPr>
            <a:r>
              <a:rPr lang="fa-IR" sz="3200" b="1">
                <a:solidFill>
                  <a:srgbClr val="FF0000"/>
                </a:solidFill>
                <a:cs typeface="B Nazanin" pitchFamily="2" charset="-78"/>
              </a:rPr>
              <a:t>امیرعلی</a:t>
            </a:r>
            <a:endParaRPr lang="fa-IR" sz="3200" b="1" dirty="0">
              <a:solidFill>
                <a:srgbClr val="FF0000"/>
              </a:solidFill>
              <a:cs typeface="B Nazanin" pitchFamily="2" charset="-78"/>
            </a:endParaRPr>
          </a:p>
          <a:p>
            <a:pPr algn="ctr" defTabSz="914359" rtl="1">
              <a:lnSpc>
                <a:spcPct val="200000"/>
              </a:lnSpc>
              <a:spcBef>
                <a:spcPct val="0"/>
              </a:spcBef>
              <a:defRPr/>
            </a:pPr>
            <a:r>
              <a:rPr lang="fa-IR" sz="3200" b="1" dirty="0">
                <a:solidFill>
                  <a:srgbClr val="FF0000"/>
                </a:solidFill>
                <a:cs typeface="B Nazanin" pitchFamily="2" charset="-78"/>
              </a:rPr>
              <a:t>زمستان 1397</a:t>
            </a:r>
            <a:endParaRPr lang="en-US" sz="3200" b="1" dirty="0">
              <a:solidFill>
                <a:srgbClr val="FF0000"/>
              </a:solidFill>
              <a:cs typeface="B Nazanin" pitchFamily="2" charset="-78"/>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40605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25" y="1371781"/>
            <a:ext cx="10388504" cy="470467"/>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fa-IR" sz="2400" dirty="0">
                <a:cs typeface="B Titr" panose="00000700000000000000" pitchFamily="2" charset="-78"/>
              </a:rPr>
              <a:t>چکیده</a:t>
            </a:r>
          </a:p>
        </p:txBody>
      </p:sp>
      <p:sp>
        <p:nvSpPr>
          <p:cNvPr id="13" name="Content Placeholder 12"/>
          <p:cNvSpPr>
            <a:spLocks noGrp="1"/>
          </p:cNvSpPr>
          <p:nvPr>
            <p:ph idx="1"/>
          </p:nvPr>
        </p:nvSpPr>
        <p:spPr>
          <a:xfrm>
            <a:off x="526474" y="1919098"/>
            <a:ext cx="10925297" cy="4684901"/>
          </a:xfrm>
        </p:spPr>
        <p:txBody>
          <a:bodyPr>
            <a:noAutofit/>
          </a:bodyPr>
          <a:lstStyle/>
          <a:p>
            <a:pPr algn="just"/>
            <a:r>
              <a:rPr lang="fa-IR" sz="1800" b="1" dirty="0">
                <a:solidFill>
                  <a:srgbClr val="FF0000"/>
                </a:solidFill>
                <a:cs typeface="B Lotus" panose="00000400000000000000" pitchFamily="2" charset="-78"/>
              </a:rPr>
              <a:t>ضرورت و اهمیت</a:t>
            </a:r>
            <a:r>
              <a:rPr lang="fa-IR" sz="1800" dirty="0">
                <a:cs typeface="B Lotus" panose="00000400000000000000" pitchFamily="2" charset="-78"/>
              </a:rPr>
              <a:t>:</a:t>
            </a:r>
            <a:r>
              <a:rPr lang="fa-IR" dirty="0">
                <a:cs typeface="B Lotus" panose="00000400000000000000" pitchFamily="2" charset="-78"/>
              </a:rPr>
              <a:t>ورود حسابداری ارزش منصفانه، گویای راه حلی جدید بر مسئله انباشت اطلاعات حسابداری است، زیرا اطلاعات بازار با اطلاعات سیستم حسابداری ترکیب میشود. منابع اطلاعات مختلف برای شرکت کنندگان بازار در دسترس است و اطلاعات حسابداری یکی از این منابع است. اطلاعات انباشته موجود در اقتصاد به عبارتی، آگاهی دهنده بودن انباشتگی اطلاعات، به  ترکیب اطلاعات حسابداری و اطلاعاتی منابع دیگر منتهی میشود. فرایند قیمت باید آگاهی دهنده و متاثر از سیاست انتخاب شده برای حسابداری نیز باشد. </a:t>
            </a:r>
          </a:p>
          <a:p>
            <a:pPr algn="just"/>
            <a:endParaRPr lang="fa-IR" dirty="0">
              <a:cs typeface="B Lotus" panose="00000400000000000000" pitchFamily="2" charset="-78"/>
            </a:endParaRPr>
          </a:p>
          <a:p>
            <a:pPr algn="just"/>
            <a:r>
              <a:rPr lang="fa-IR" sz="1800" b="1" dirty="0">
                <a:solidFill>
                  <a:srgbClr val="FF0000"/>
                </a:solidFill>
                <a:cs typeface="B Lotus" panose="00000400000000000000" pitchFamily="2" charset="-78"/>
              </a:rPr>
              <a:t>هدف</a:t>
            </a:r>
            <a:r>
              <a:rPr lang="fa-IR" sz="1800" dirty="0">
                <a:cs typeface="B Lotus" panose="00000400000000000000" pitchFamily="2" charset="-78"/>
              </a:rPr>
              <a:t>؛ منظور بررسي اینکه </a:t>
            </a:r>
            <a:r>
              <a:rPr lang="fa-IR" dirty="0">
                <a:cs typeface="B Lotus" panose="00000400000000000000" pitchFamily="2" charset="-78"/>
              </a:rPr>
              <a:t>آیا ورود حسابداری ارزش منصفانه منجر به ارتقای آگاهی دهندگی انباشتگی اطلاعات می‌شود یا خیر. حسابداری ارزش منصفانه ممکن است مکانیزم انباشتگی بازار را برهم زند. </a:t>
            </a:r>
            <a:endParaRPr lang="fa-IR" sz="1800" dirty="0">
              <a:cs typeface="B Lotus" panose="00000400000000000000" pitchFamily="2" charset="-78"/>
            </a:endParaRPr>
          </a:p>
          <a:p>
            <a:pPr algn="just"/>
            <a:r>
              <a:rPr lang="fa-IR" sz="1800" b="1" dirty="0">
                <a:solidFill>
                  <a:srgbClr val="FF0000"/>
                </a:solidFill>
                <a:cs typeface="B Lotus" panose="00000400000000000000" pitchFamily="2" charset="-78"/>
              </a:rPr>
              <a:t>نمونه آماری و روش پژوهش</a:t>
            </a:r>
            <a:r>
              <a:rPr lang="fa-IR" sz="1800" dirty="0">
                <a:cs typeface="B Lotus" panose="00000400000000000000" pitchFamily="2" charset="-78"/>
              </a:rPr>
              <a:t>؛ </a:t>
            </a:r>
            <a:r>
              <a:rPr lang="fa-IR" dirty="0">
                <a:cs typeface="B Lotus" panose="00000400000000000000" pitchFamily="2" charset="-78"/>
              </a:rPr>
              <a:t>تعداد مشاهدات تحقیق حاضر 1092 سال-شرکت است. این مشاهدات ناشی از ترکیب داده های 156 شرکت پذیرفته شده در بورس اوراق بهادار تهران، به عنوان نمونه آماری در طول 7 سال (1390 تا 1396) در مدل های (1) و (2) مورد آزمون قرار گرفت. </a:t>
            </a:r>
          </a:p>
          <a:p>
            <a:pPr algn="just"/>
            <a:r>
              <a:rPr lang="fa-IR" sz="1800" b="1" dirty="0">
                <a:solidFill>
                  <a:srgbClr val="FF0000"/>
                </a:solidFill>
                <a:cs typeface="B Lotus" panose="00000400000000000000" pitchFamily="2" charset="-78"/>
              </a:rPr>
              <a:t>نتایج : </a:t>
            </a:r>
            <a:r>
              <a:rPr lang="fa-IR" dirty="0">
                <a:cs typeface="B Lotus" panose="00000400000000000000" pitchFamily="2" charset="-78"/>
              </a:rPr>
              <a:t>وجود منابع مختلف اطلاعاتی سبب بهبود انباشتگی اطلاعات می شود،  و اگر اطلاعات در یک گزارش مالی یگانه ارایه شود، استفاده کنندگان نمی توانند اطلاعات منابع مختلف را از هم تمیز دهند.</a:t>
            </a:r>
            <a:endParaRPr lang="fa-IR" sz="1800" b="1" dirty="0">
              <a:solidFill>
                <a:srgbClr val="FF0000"/>
              </a:solidFill>
              <a:cs typeface="B Lotus" panose="00000400000000000000" pitchFamily="2" charset="-78"/>
            </a:endParaRPr>
          </a:p>
          <a:p>
            <a:pPr algn="just"/>
            <a:r>
              <a:rPr lang="fa-IR" sz="1800" dirty="0">
                <a:cs typeface="B Lotus" panose="00000400000000000000" pitchFamily="2" charset="-78"/>
              </a:rPr>
              <a:t> </a:t>
            </a:r>
            <a:endParaRPr lang="en-US" sz="1800" dirty="0">
              <a:cs typeface="B Lotus" panose="00000400000000000000" pitchFamily="2" charset="-78"/>
            </a:endParaRPr>
          </a:p>
        </p:txBody>
      </p:sp>
      <p:grpSp>
        <p:nvGrpSpPr>
          <p:cNvPr id="17" name="Group 25"/>
          <p:cNvGrpSpPr/>
          <p:nvPr/>
        </p:nvGrpSpPr>
        <p:grpSpPr>
          <a:xfrm>
            <a:off x="806825" y="213476"/>
            <a:ext cx="10434916" cy="950307"/>
            <a:chOff x="357158" y="357166"/>
            <a:chExt cx="8501122" cy="796023"/>
          </a:xfrm>
        </p:grpSpPr>
        <p:grpSp>
          <p:nvGrpSpPr>
            <p:cNvPr id="18" name="Group 17"/>
            <p:cNvGrpSpPr/>
            <p:nvPr/>
          </p:nvGrpSpPr>
          <p:grpSpPr>
            <a:xfrm>
              <a:off x="357158" y="357166"/>
              <a:ext cx="8501122" cy="714380"/>
              <a:chOff x="285720" y="928670"/>
              <a:chExt cx="8501122" cy="714380"/>
            </a:xfrm>
          </p:grpSpPr>
          <p:sp>
            <p:nvSpPr>
              <p:cNvPr id="20" name="Rounded Rectangle 19">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1" name="Rounded Rectangle 20">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2" name="Rounded Rectangle 21">
                <a:hlinkClick r:id="rId4" action="ppaction://hlinksldjump"/>
              </p:cNvPr>
              <p:cNvSpPr/>
              <p:nvPr/>
            </p:nvSpPr>
            <p:spPr>
              <a:xfrm>
                <a:off x="7143768"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3" name="Rounded Rectangle 22">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4" name="Rounded Rectangle 23">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روش ‌شناسی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25" name="Straight Connector 24"/>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19" name="Straight Connector 18"/>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145710891"/>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fade">
                                      <p:cBhvr>
                                        <p:cTn id="24" dur="500"/>
                                        <p:tgtEl>
                                          <p:spTgt spid="1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fade">
                                      <p:cBhvr>
                                        <p:cTn id="29" dur="500"/>
                                        <p:tgtEl>
                                          <p:spTgt spid="1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fade">
                                      <p:cBhvr>
                                        <p:cTn id="3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5"/>
          <p:cNvGrpSpPr/>
          <p:nvPr/>
        </p:nvGrpSpPr>
        <p:grpSpPr>
          <a:xfrm>
            <a:off x="806825" y="429492"/>
            <a:ext cx="10434916" cy="834542"/>
            <a:chOff x="357158" y="1071546"/>
            <a:chExt cx="8501122" cy="81643"/>
          </a:xfrm>
        </p:grpSpPr>
        <p:cxnSp>
          <p:nvCxnSpPr>
            <p:cNvPr id="12" name="Straight Connector 11"/>
            <p:cNvCxnSpPr/>
            <p:nvPr/>
          </p:nvCxnSpPr>
          <p:spPr>
            <a:xfrm>
              <a:off x="357158" y="1071546"/>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cxnSp>
          <p:nvCxnSpPr>
            <p:cNvPr id="6" name="Straight Connector 5"/>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3" name="Title 2"/>
          <p:cNvSpPr>
            <a:spLocks noGrp="1"/>
          </p:cNvSpPr>
          <p:nvPr>
            <p:ph type="title"/>
          </p:nvPr>
        </p:nvSpPr>
        <p:spPr>
          <a:xfrm>
            <a:off x="806825" y="1371781"/>
            <a:ext cx="10388504" cy="470467"/>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fa-IR" sz="2400" dirty="0">
                <a:cs typeface="B Titr" panose="00000700000000000000" pitchFamily="2" charset="-78"/>
              </a:rPr>
              <a:t>بیان مسئله</a:t>
            </a:r>
          </a:p>
        </p:txBody>
      </p:sp>
      <p:sp>
        <p:nvSpPr>
          <p:cNvPr id="13" name="Content Placeholder 12"/>
          <p:cNvSpPr>
            <a:spLocks noGrp="1"/>
          </p:cNvSpPr>
          <p:nvPr>
            <p:ph idx="1"/>
          </p:nvPr>
        </p:nvSpPr>
        <p:spPr>
          <a:xfrm>
            <a:off x="806825" y="1967345"/>
            <a:ext cx="10581611" cy="4059968"/>
          </a:xfrm>
        </p:spPr>
        <p:txBody>
          <a:bodyPr>
            <a:noAutofit/>
          </a:bodyPr>
          <a:lstStyle/>
          <a:p>
            <a:r>
              <a:rPr lang="fa-IR" sz="1800" dirty="0">
                <a:cs typeface="B Lotus" panose="00000400000000000000" pitchFamily="2" charset="-78"/>
              </a:rPr>
              <a:t>مساله مورد نظر این پژوهش اینست که  </a:t>
            </a:r>
          </a:p>
          <a:p>
            <a:r>
              <a:rPr lang="fa-IR" dirty="0">
                <a:cs typeface="B Lotus" panose="00000400000000000000" pitchFamily="2" charset="-78"/>
              </a:rPr>
              <a:t>آیا در یک سیستم حسابداری مبتنی بر بهای تاریخی در مقایسه با سیستم حسابداری مبتنی بر بازار، انباشتگی محتوای اطلاعاتی بیشتر است؟ </a:t>
            </a:r>
          </a:p>
          <a:p>
            <a:r>
              <a:rPr lang="fa-IR" dirty="0">
                <a:cs typeface="B Lotus" panose="00000400000000000000" pitchFamily="2" charset="-78"/>
              </a:rPr>
              <a:t>و اینکه آیا ارائه اطلاعات حسابداری بر مبنای ارزش بازار توان تمیز اطلاعات بازار از اطلاعات ناشی از سیستم حسابداری را کاهش می دهد؟ </a:t>
            </a:r>
            <a:endParaRPr lang="en-US" dirty="0">
              <a:cs typeface="B Lotus" panose="00000400000000000000" pitchFamily="2" charset="-78"/>
            </a:endParaRPr>
          </a:p>
          <a:p>
            <a:endParaRPr lang="en-US" sz="1800" dirty="0">
              <a:cs typeface="B Lotus" panose="00000400000000000000" pitchFamily="2" charset="-78"/>
            </a:endParaRPr>
          </a:p>
        </p:txBody>
      </p:sp>
      <p:grpSp>
        <p:nvGrpSpPr>
          <p:cNvPr id="42" name="Group 25"/>
          <p:cNvGrpSpPr/>
          <p:nvPr/>
        </p:nvGrpSpPr>
        <p:grpSpPr>
          <a:xfrm>
            <a:off x="806825" y="213476"/>
            <a:ext cx="10434916" cy="950307"/>
            <a:chOff x="357158" y="357166"/>
            <a:chExt cx="8501122" cy="796023"/>
          </a:xfrm>
        </p:grpSpPr>
        <p:grpSp>
          <p:nvGrpSpPr>
            <p:cNvPr id="43" name="Group 42"/>
            <p:cNvGrpSpPr/>
            <p:nvPr/>
          </p:nvGrpSpPr>
          <p:grpSpPr>
            <a:xfrm>
              <a:off x="357158" y="357166"/>
              <a:ext cx="8501122" cy="714380"/>
              <a:chOff x="285720" y="928670"/>
              <a:chExt cx="8501122" cy="714380"/>
            </a:xfrm>
          </p:grpSpPr>
          <p:sp>
            <p:nvSpPr>
              <p:cNvPr id="45" name="Rounded Rectangle 44">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6" name="Rounded Rectangle 45">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7" name="Rounded Rectangle 46">
                <a:hlinkClick r:id="rId4" action="ppaction://hlinksldjump"/>
              </p:cNvPr>
              <p:cNvSpPr/>
              <p:nvPr/>
            </p:nvSpPr>
            <p:spPr>
              <a:xfrm>
                <a:off x="7143768" y="928670"/>
                <a:ext cx="1643074" cy="714356"/>
              </a:xfrm>
              <a:prstGeom prst="roundRect">
                <a:avLst/>
              </a:prstGeom>
              <a:effectLst>
                <a:outerShdw blurRad="50800" dist="38100" dir="5400000" rotWithShape="0">
                  <a:srgbClr val="000000">
                    <a:alpha val="60000"/>
                  </a:srgbClr>
                </a:outerShdw>
                <a:softEdge rad="31750"/>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8" name="Rounded Rectangle 47">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9" name="Rounded Rectangle 48">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50" name="Straight Connector 49"/>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44" name="Straight Connector 43"/>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14571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25" y="1371781"/>
            <a:ext cx="10388504" cy="470467"/>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fa-IR" sz="2400" dirty="0">
                <a:cs typeface="B Titr" panose="00000700000000000000" pitchFamily="2" charset="-78"/>
              </a:rPr>
              <a:t>اهمیت تحقیق</a:t>
            </a:r>
          </a:p>
        </p:txBody>
      </p:sp>
      <p:sp>
        <p:nvSpPr>
          <p:cNvPr id="13" name="Content Placeholder 12"/>
          <p:cNvSpPr>
            <a:spLocks noGrp="1"/>
          </p:cNvSpPr>
          <p:nvPr>
            <p:ph idx="1"/>
          </p:nvPr>
        </p:nvSpPr>
        <p:spPr>
          <a:xfrm>
            <a:off x="531814" y="2005719"/>
            <a:ext cx="11137022" cy="4695332"/>
          </a:xfrm>
        </p:spPr>
        <p:txBody>
          <a:bodyPr>
            <a:noAutofit/>
          </a:bodyPr>
          <a:lstStyle/>
          <a:p>
            <a:r>
              <a:rPr lang="fa-IR" dirty="0">
                <a:cs typeface="B Lotus" panose="00000400000000000000" pitchFamily="2" charset="-78"/>
              </a:rPr>
              <a:t>با توجه به اینکه امروزه دیدگاه های مختلفی در مورد دو سیاست، یعنی حسابداری مبتنی بر بهای تاریخی و حسابداری ارزش بازار، وجود دارد. </a:t>
            </a:r>
          </a:p>
          <a:p>
            <a:r>
              <a:rPr lang="fa-IR" dirty="0">
                <a:cs typeface="B Lotus" panose="00000400000000000000" pitchFamily="2" charset="-78"/>
              </a:rPr>
              <a:t>این پژوهش به آزمون میزان تاثیر سیاست های حسابداری در تراکم اطلاعات در بازار و نقش آنها در ارزش‌گذاری سهام شرکت‌ها می پردازد، به طوری که با وجود منابع مختلف اطلاعات، اطلاعاتی که سیستم حسابداری مبتنی بر بهای تاریخی ارائه می‌کند با اهمیت و ضروری می‌باشد</a:t>
            </a:r>
            <a:endParaRPr lang="en-US" sz="2400"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8094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25" y="1371781"/>
            <a:ext cx="10388504" cy="470467"/>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fa-IR" sz="2400" dirty="0">
                <a:cs typeface="B Titr" panose="00000700000000000000" pitchFamily="2" charset="-78"/>
              </a:rPr>
              <a:t>اهداف تحقیق</a:t>
            </a:r>
          </a:p>
        </p:txBody>
      </p:sp>
      <p:sp>
        <p:nvSpPr>
          <p:cNvPr id="13" name="Content Placeholder 12"/>
          <p:cNvSpPr>
            <a:spLocks noGrp="1"/>
          </p:cNvSpPr>
          <p:nvPr>
            <p:ph idx="1"/>
          </p:nvPr>
        </p:nvSpPr>
        <p:spPr>
          <a:xfrm>
            <a:off x="1" y="2036618"/>
            <a:ext cx="11793071" cy="4518727"/>
          </a:xfrm>
        </p:spPr>
        <p:txBody>
          <a:bodyPr>
            <a:noAutofit/>
          </a:bodyPr>
          <a:lstStyle/>
          <a:p>
            <a:r>
              <a:rPr lang="fa-IR" sz="2800" b="1" dirty="0">
                <a:solidFill>
                  <a:srgbClr val="FF0000"/>
                </a:solidFill>
                <a:effectLst>
                  <a:outerShdw blurRad="38100" dist="38100" dir="2700000" algn="tl">
                    <a:srgbClr val="000000">
                      <a:alpha val="43137"/>
                    </a:srgbClr>
                  </a:outerShdw>
                </a:effectLst>
                <a:cs typeface="B Lotus" panose="00000400000000000000" pitchFamily="2" charset="-78"/>
              </a:rPr>
              <a:t>اهداف : </a:t>
            </a:r>
          </a:p>
          <a:p>
            <a:r>
              <a:rPr lang="fa-IR" sz="1800" dirty="0">
                <a:cs typeface="B Lotus" panose="00000400000000000000" pitchFamily="2" charset="-78"/>
              </a:rPr>
              <a:t> </a:t>
            </a:r>
            <a:r>
              <a:rPr lang="fa-IR" dirty="0">
                <a:cs typeface="B Lotus" panose="00000400000000000000" pitchFamily="2" charset="-78"/>
              </a:rPr>
              <a:t>با آمیختن منابع مختلف اطلاعاتی و به دلیل تعامل مزبور ممکن است افزودن ارزش‌های منصفانه اثر منفی بر سیستم حسابداری داشته باشد و در نتیجه آن، سرمایه‌گذاران ممکن است نتوانند انباشتگی اطلاعات حسابداری و اطلاعات بازار را تفکیک نمایند، به عبارتی فعالان بازار نمی توانند انباشتگی اطلاعات را «بازشناسی» نمایند (رونن، 2008؛ کریتنسن و فریُمر، 2006). اهداف پژوهش حاضر بدین شرح می باشد:</a:t>
            </a:r>
            <a:endParaRPr lang="en-US" dirty="0">
              <a:cs typeface="B Lotus" panose="00000400000000000000" pitchFamily="2" charset="-78"/>
            </a:endParaRPr>
          </a:p>
          <a:p>
            <a:r>
              <a:rPr lang="fa-IR" b="1" dirty="0">
                <a:cs typeface="B Lotus" panose="00000400000000000000" pitchFamily="2" charset="-78"/>
              </a:rPr>
              <a:t>هدف اول: انباشتگی محتوای اطلاعاتی در یک سیستم حسابداری مبتنی بر معامله در مقایسه با سیستم حسابداری مبتنی بر بازار بیشتر است.</a:t>
            </a:r>
            <a:endParaRPr lang="en-US" dirty="0">
              <a:cs typeface="B Lotus" panose="00000400000000000000" pitchFamily="2" charset="-78"/>
            </a:endParaRPr>
          </a:p>
          <a:p>
            <a:r>
              <a:rPr lang="fa-IR" b="1" dirty="0">
                <a:cs typeface="B Lotus" panose="00000400000000000000" pitchFamily="2" charset="-78"/>
              </a:rPr>
              <a:t>هدف دوم: ارائه اطلاعات حسابداری بر مبنای ارزش بازار مانع از بازشناسی اطلاعات بازار از اطلاعات ناشی از سیستم حسابداری می‌شود. </a:t>
            </a:r>
            <a:endParaRPr lang="en-US" dirty="0">
              <a:cs typeface="B Lotus" panose="00000400000000000000" pitchFamily="2" charset="-78"/>
            </a:endParaRPr>
          </a:p>
          <a:p>
            <a:endParaRPr lang="en-US" sz="1800" dirty="0">
              <a:cs typeface="B Lotus" panose="00000400000000000000" pitchFamily="2" charset="-78"/>
            </a:endParaRPr>
          </a:p>
        </p:txBody>
      </p:sp>
      <p:grpSp>
        <p:nvGrpSpPr>
          <p:cNvPr id="23" name="Group 25"/>
          <p:cNvGrpSpPr/>
          <p:nvPr/>
        </p:nvGrpSpPr>
        <p:grpSpPr>
          <a:xfrm>
            <a:off x="806825" y="213476"/>
            <a:ext cx="10434916" cy="950307"/>
            <a:chOff x="357158" y="357166"/>
            <a:chExt cx="8501122" cy="796023"/>
          </a:xfrm>
        </p:grpSpPr>
        <p:grpSp>
          <p:nvGrpSpPr>
            <p:cNvPr id="24" name="Group 23"/>
            <p:cNvGrpSpPr/>
            <p:nvPr/>
          </p:nvGrpSpPr>
          <p:grpSpPr>
            <a:xfrm>
              <a:off x="357158" y="357166"/>
              <a:ext cx="8501122" cy="714380"/>
              <a:chOff x="285720" y="928670"/>
              <a:chExt cx="8501122" cy="714380"/>
            </a:xfrm>
          </p:grpSpPr>
          <p:sp>
            <p:nvSpPr>
              <p:cNvPr id="26" name="Rounded Rectangle 25">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7" name="Rounded Rectangle 26">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8" name="Rounded Rectangle 27">
                <a:hlinkClick r:id="rId4" action="ppaction://hlinksldjump"/>
              </p:cNvPr>
              <p:cNvSpPr/>
              <p:nvPr/>
            </p:nvSpPr>
            <p:spPr>
              <a:xfrm>
                <a:off x="7143768"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29" name="Rounded Rectangle 28">
                <a:hlinkClick r:id="rId6" action="ppaction://hlinksldjump"/>
              </p:cNvPr>
              <p:cNvSpPr/>
              <p:nvPr/>
            </p:nvSpPr>
            <p:spPr>
              <a:xfrm>
                <a:off x="5429256"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30" name="Rounded Rectangle 29">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31" name="Straight Connector 30"/>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25" name="Straight Connector 24"/>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4820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3378" y="862237"/>
            <a:ext cx="10434916" cy="470467"/>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fa-IR" sz="2400" dirty="0">
                <a:cs typeface="B Titr" panose="00000700000000000000" pitchFamily="2" charset="-78"/>
              </a:rPr>
              <a:t>خلاصه مبانی نظری پژوهش </a:t>
            </a:r>
          </a:p>
        </p:txBody>
      </p:sp>
      <p:grpSp>
        <p:nvGrpSpPr>
          <p:cNvPr id="42" name="Group 25"/>
          <p:cNvGrpSpPr/>
          <p:nvPr/>
        </p:nvGrpSpPr>
        <p:grpSpPr>
          <a:xfrm>
            <a:off x="806825" y="-105190"/>
            <a:ext cx="10434916" cy="950307"/>
            <a:chOff x="357158" y="357166"/>
            <a:chExt cx="8501122" cy="796023"/>
          </a:xfrm>
        </p:grpSpPr>
        <p:grpSp>
          <p:nvGrpSpPr>
            <p:cNvPr id="43" name="Group 42"/>
            <p:cNvGrpSpPr/>
            <p:nvPr/>
          </p:nvGrpSpPr>
          <p:grpSpPr>
            <a:xfrm>
              <a:off x="357158" y="357166"/>
              <a:ext cx="8501122" cy="714380"/>
              <a:chOff x="285720" y="928670"/>
              <a:chExt cx="8501122" cy="714380"/>
            </a:xfrm>
          </p:grpSpPr>
          <p:sp>
            <p:nvSpPr>
              <p:cNvPr id="45" name="Rounded Rectangle 44">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6" name="Rounded Rectangle 45">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7" name="Rounded Rectangle 46">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8" name="Rounded Rectangle 47">
                <a:hlinkClick r:id="rId6" action="ppaction://hlinksldjump"/>
              </p:cNvPr>
              <p:cNvSpPr/>
              <p:nvPr/>
            </p:nvSpPr>
            <p:spPr>
              <a:xfrm>
                <a:off x="5429256"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9" name="Rounded Rectangle 48">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50" name="Straight Connector 49"/>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44" name="Straight Connector 43"/>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sp>
        <p:nvSpPr>
          <p:cNvPr id="4" name="Rectangle 3"/>
          <p:cNvSpPr/>
          <p:nvPr/>
        </p:nvSpPr>
        <p:spPr>
          <a:xfrm>
            <a:off x="921696" y="1449246"/>
            <a:ext cx="10889306" cy="2646878"/>
          </a:xfrm>
          <a:prstGeom prst="rect">
            <a:avLst/>
          </a:prstGeom>
        </p:spPr>
        <p:txBody>
          <a:bodyPr wrap="square">
            <a:spAutoFit/>
          </a:bodyPr>
          <a:lstStyle/>
          <a:p>
            <a:pPr algn="r" rtl="1"/>
            <a:r>
              <a:rPr lang="fa-IR" dirty="0">
                <a:cs typeface="B Lotus" panose="00000400000000000000" pitchFamily="2" charset="-78"/>
              </a:rPr>
              <a:t>با وجود منابع مختلف اطلاعاتی، سیستم حسابداری تنها می‌تواند اطلاعاتی را پردازش کند که در دسترس می باشند و منجر به گزارش اطلاعاتی می شود که آن را منعکس می‌کند. علاوه بر این، سیستم حسابداری، اطلاعات را انباشته می‌کند. </a:t>
            </a:r>
          </a:p>
          <a:p>
            <a:pPr algn="r" rtl="1"/>
            <a:r>
              <a:rPr lang="fa-IR" dirty="0">
                <a:cs typeface="B Lotus" panose="00000400000000000000" pitchFamily="2" charset="-78"/>
              </a:rPr>
              <a:t>با وجود منابع مختلف اطلاعات، این موضوع مهم می گردد که چگونه اطلاعات خصوصی سرمایه‌گذاران و اطلاعات حسابداری تحت رژیم‌های مختلف با هم تعامل دارند. </a:t>
            </a:r>
          </a:p>
          <a:p>
            <a:pPr algn="r" rtl="1"/>
            <a:r>
              <a:rPr lang="fa-IR" dirty="0">
                <a:cs typeface="B Lotus" panose="00000400000000000000" pitchFamily="2" charset="-78"/>
              </a:rPr>
              <a:t>با آمیختن منابع مختلف اطلاعاتی و به دلیل تعامل مزبور ممکن است افزودن ارزش‌های منصفانه اثر منفی بر سیستم حسابداری داشته باشد و در نتیجه آن، سرمایه‌گذاران ممکن است نتوانند انباشتگی اطلاعات حسابداری و اطلاعات بازار را تفکیک نمایند، به عبارتی فعالان بازار نمی توانند انباشتگی اطلاعات را «بازشناسی» نمایند (رونن، 2008؛ کریتنسن و فریُمر، 2006).</a:t>
            </a:r>
            <a:r>
              <a:rPr lang="en-US" sz="2000" dirty="0">
                <a:cs typeface="B Lotus" panose="00000400000000000000" pitchFamily="2" charset="-78"/>
              </a:rPr>
              <a:t> </a:t>
            </a:r>
            <a:endParaRPr lang="en-US" dirty="0">
              <a:cs typeface="B Lotus" panose="00000400000000000000" pitchFamily="2" charset="-78"/>
            </a:endParaRPr>
          </a:p>
          <a:p>
            <a:r>
              <a:rPr lang="en-US" dirty="0">
                <a:cs typeface="B Lotus" panose="00000400000000000000" pitchFamily="2" charset="-78"/>
              </a:rPr>
              <a:t> </a:t>
            </a:r>
          </a:p>
          <a:p>
            <a:pPr algn="just" rtl="1"/>
            <a:endParaRPr lang="fa-IR" sz="2000" dirty="0">
              <a:cs typeface="B Lotus" panose="00000400000000000000" pitchFamily="2" charset="-78"/>
            </a:endParaRPr>
          </a:p>
        </p:txBody>
      </p:sp>
    </p:spTree>
    <p:extLst>
      <p:ext uri="{BB962C8B-B14F-4D97-AF65-F5344CB8AC3E}">
        <p14:creationId xmlns:p14="http://schemas.microsoft.com/office/powerpoint/2010/main" val="94255680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3378" y="862237"/>
            <a:ext cx="10434916" cy="470467"/>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fa-IR" sz="2400" dirty="0">
                <a:cs typeface="B Titr" panose="00000700000000000000" pitchFamily="2" charset="-78"/>
              </a:rPr>
              <a:t>خلاصه مبانی نظری پژوهش </a:t>
            </a:r>
          </a:p>
        </p:txBody>
      </p:sp>
      <p:grpSp>
        <p:nvGrpSpPr>
          <p:cNvPr id="42" name="Group 25"/>
          <p:cNvGrpSpPr/>
          <p:nvPr/>
        </p:nvGrpSpPr>
        <p:grpSpPr>
          <a:xfrm>
            <a:off x="806825" y="-105190"/>
            <a:ext cx="10434916" cy="950307"/>
            <a:chOff x="357158" y="357166"/>
            <a:chExt cx="8501122" cy="796023"/>
          </a:xfrm>
        </p:grpSpPr>
        <p:grpSp>
          <p:nvGrpSpPr>
            <p:cNvPr id="43" name="Group 42"/>
            <p:cNvGrpSpPr/>
            <p:nvPr/>
          </p:nvGrpSpPr>
          <p:grpSpPr>
            <a:xfrm>
              <a:off x="357158" y="357166"/>
              <a:ext cx="8501122" cy="714380"/>
              <a:chOff x="285720" y="928670"/>
              <a:chExt cx="8501122" cy="714380"/>
            </a:xfrm>
          </p:grpSpPr>
          <p:sp>
            <p:nvSpPr>
              <p:cNvPr id="45" name="Rounded Rectangle 44">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6" name="Rounded Rectangle 45">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7" name="Rounded Rectangle 46">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8" name="Rounded Rectangle 47">
                <a:hlinkClick r:id="rId6" action="ppaction://hlinksldjump"/>
              </p:cNvPr>
              <p:cNvSpPr/>
              <p:nvPr/>
            </p:nvSpPr>
            <p:spPr>
              <a:xfrm>
                <a:off x="5429256"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9" name="Rounded Rectangle 48">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50" name="Straight Connector 49"/>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44" name="Straight Connector 43"/>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13864068"/>
              </p:ext>
            </p:extLst>
          </p:nvPr>
        </p:nvGraphicFramePr>
        <p:xfrm>
          <a:off x="3103808" y="1600432"/>
          <a:ext cx="7378175" cy="2389253"/>
        </p:xfrm>
        <a:graphic>
          <a:graphicData uri="http://schemas.openxmlformats.org/drawingml/2006/table">
            <a:tbl>
              <a:tblPr rtl="1" firstRow="1" firstCol="1" bandRow="1">
                <a:tableStyleId>{5940675A-B579-460E-94D1-54222C63F5DA}</a:tableStyleId>
              </a:tblPr>
              <a:tblGrid>
                <a:gridCol w="2088344">
                  <a:extLst>
                    <a:ext uri="{9D8B030D-6E8A-4147-A177-3AD203B41FA5}">
                      <a16:colId xmlns:a16="http://schemas.microsoft.com/office/drawing/2014/main" val="3835365537"/>
                    </a:ext>
                  </a:extLst>
                </a:gridCol>
                <a:gridCol w="5289831">
                  <a:extLst>
                    <a:ext uri="{9D8B030D-6E8A-4147-A177-3AD203B41FA5}">
                      <a16:colId xmlns:a16="http://schemas.microsoft.com/office/drawing/2014/main" val="2324779321"/>
                    </a:ext>
                  </a:extLst>
                </a:gridCol>
              </a:tblGrid>
              <a:tr h="0">
                <a:tc>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r" rtl="1">
                        <a:lnSpc>
                          <a:spcPct val="107000"/>
                        </a:lnSpc>
                        <a:spcAft>
                          <a:spcPts val="0"/>
                        </a:spcAft>
                      </a:pPr>
                      <a:r>
                        <a:rPr lang="fa-IR" sz="1600" dirty="0">
                          <a:effectLst/>
                          <a:cs typeface="B Lotus" panose="00000400000000000000" pitchFamily="2" charset="-78"/>
                        </a:rPr>
                        <a:t> </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926140022"/>
                  </a:ext>
                </a:extLst>
              </a:tr>
              <a:tr h="0">
                <a:tc rowSpan="5">
                  <a:txBody>
                    <a:bodyPr/>
                    <a:lstStyle/>
                    <a:p>
                      <a:pPr algn="r" rtl="1">
                        <a:lnSpc>
                          <a:spcPct val="107000"/>
                        </a:lnSpc>
                        <a:spcAft>
                          <a:spcPts val="0"/>
                        </a:spcAft>
                      </a:pPr>
                      <a:r>
                        <a:rPr lang="fa-IR" sz="1600" dirty="0">
                          <a:effectLst/>
                          <a:latin typeface="Calibri" panose="020F0502020204030204" pitchFamily="34" charset="0"/>
                          <a:ea typeface="Calibri" panose="020F0502020204030204" pitchFamily="34" charset="0"/>
                          <a:cs typeface="B Lotus" panose="00000400000000000000" pitchFamily="2" charset="-78"/>
                        </a:rPr>
                        <a:t>حسابداری</a:t>
                      </a:r>
                      <a:r>
                        <a:rPr lang="fa-IR" sz="1600" baseline="0" dirty="0">
                          <a:effectLst/>
                          <a:latin typeface="Calibri" panose="020F0502020204030204" pitchFamily="34" charset="0"/>
                          <a:ea typeface="Calibri" panose="020F0502020204030204" pitchFamily="34" charset="0"/>
                          <a:cs typeface="B Lotus" panose="00000400000000000000" pitchFamily="2" charset="-78"/>
                        </a:rPr>
                        <a:t> ارزش منصفانه </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r" rtl="1">
                        <a:lnSpc>
                          <a:spcPct val="107000"/>
                        </a:lnSpc>
                        <a:spcAft>
                          <a:spcPts val="0"/>
                        </a:spcAft>
                      </a:pPr>
                      <a:r>
                        <a:rPr lang="fa-IR" sz="1799" kern="1200" dirty="0">
                          <a:solidFill>
                            <a:schemeClr val="tx1"/>
                          </a:solidFill>
                          <a:effectLst/>
                          <a:latin typeface="+mn-lt"/>
                          <a:ea typeface="+mn-ea"/>
                          <a:cs typeface="B Lotus" panose="00000400000000000000" pitchFamily="2" charset="-78"/>
                        </a:rPr>
                        <a:t>قیمت گذاری</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755502"/>
                  </a:ext>
                </a:extLst>
              </a:tr>
              <a:tr h="0">
                <a:tc vMerge="1">
                  <a:txBody>
                    <a:bodyPr/>
                    <a:lstStyle/>
                    <a:p>
                      <a:pPr rtl="1"/>
                      <a:endParaRPr lang="fa-IR"/>
                    </a:p>
                  </a:txBody>
                  <a:tcPr/>
                </a:tc>
                <a:tc>
                  <a:txBody>
                    <a:bodyPr/>
                    <a:lstStyle/>
                    <a:p>
                      <a:pPr algn="r" rtl="1">
                        <a:lnSpc>
                          <a:spcPct val="107000"/>
                        </a:lnSpc>
                        <a:spcAft>
                          <a:spcPts val="0"/>
                        </a:spcAft>
                      </a:pPr>
                      <a:r>
                        <a:rPr lang="fa-IR" sz="1799" kern="1200" dirty="0">
                          <a:solidFill>
                            <a:schemeClr val="tx1"/>
                          </a:solidFill>
                          <a:effectLst/>
                          <a:latin typeface="+mn-lt"/>
                          <a:ea typeface="+mn-ea"/>
                          <a:cs typeface="B Lotus" panose="00000400000000000000" pitchFamily="2" charset="-78"/>
                        </a:rPr>
                        <a:t>محتوای اطلاعاتی انباشته </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722756"/>
                  </a:ext>
                </a:extLst>
              </a:tr>
              <a:tr h="0">
                <a:tc vMerge="1">
                  <a:txBody>
                    <a:bodyPr/>
                    <a:lstStyle/>
                    <a:p>
                      <a:pPr rtl="1"/>
                      <a:endParaRPr lang="fa-IR"/>
                    </a:p>
                  </a:txBody>
                  <a:tcPr/>
                </a:tc>
                <a:tc>
                  <a:txBody>
                    <a:bodyPr/>
                    <a:lstStyle/>
                    <a:p>
                      <a:pPr algn="r" rtl="1">
                        <a:lnSpc>
                          <a:spcPct val="107000"/>
                        </a:lnSpc>
                        <a:spcAft>
                          <a:spcPts val="0"/>
                        </a:spcAft>
                      </a:pPr>
                      <a:r>
                        <a:rPr lang="fa-IR" sz="1799" kern="1200" dirty="0">
                          <a:solidFill>
                            <a:schemeClr val="tx1"/>
                          </a:solidFill>
                          <a:effectLst/>
                          <a:latin typeface="+mn-lt"/>
                          <a:ea typeface="+mn-ea"/>
                          <a:cs typeface="B Lotus" panose="00000400000000000000" pitchFamily="2" charset="-78"/>
                        </a:rPr>
                        <a:t>کاربرد ارزش منصفانه در گزارش های مالی</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911871"/>
                  </a:ext>
                </a:extLst>
              </a:tr>
              <a:tr h="646495">
                <a:tc vMerge="1">
                  <a:txBody>
                    <a:bodyPr/>
                    <a:lstStyle/>
                    <a:p>
                      <a:pPr rtl="1"/>
                      <a:endParaRPr lang="fa-IR"/>
                    </a:p>
                  </a:txBody>
                  <a:tcPr/>
                </a:tc>
                <a:tc>
                  <a:txBody>
                    <a:bodyPr/>
                    <a:lstStyle/>
                    <a:p>
                      <a:pPr algn="r" rtl="1">
                        <a:lnSpc>
                          <a:spcPct val="107000"/>
                        </a:lnSpc>
                        <a:spcAft>
                          <a:spcPts val="0"/>
                        </a:spcAft>
                      </a:pPr>
                      <a:r>
                        <a:rPr lang="fa-IR" sz="1799" kern="1200" dirty="0">
                          <a:solidFill>
                            <a:schemeClr val="tx1"/>
                          </a:solidFill>
                          <a:effectLst/>
                          <a:latin typeface="+mn-lt"/>
                          <a:ea typeface="+mn-ea"/>
                          <a:cs typeface="B Lotus" panose="00000400000000000000" pitchFamily="2" charset="-78"/>
                        </a:rPr>
                        <a:t>پیاده سازی نظام ارزشهای منصفانه</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98506560"/>
                  </a:ext>
                </a:extLst>
              </a:tr>
              <a:tr h="613347">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marL="0" marR="0" indent="0" algn="r" defTabSz="457179" rtl="1" eaLnBrk="1" fontAlgn="auto" latinLnBrk="0" hangingPunct="1">
                        <a:lnSpc>
                          <a:spcPct val="107000"/>
                        </a:lnSpc>
                        <a:spcBef>
                          <a:spcPts val="0"/>
                        </a:spcBef>
                        <a:spcAft>
                          <a:spcPts val="0"/>
                        </a:spcAft>
                        <a:buClrTx/>
                        <a:buSzTx/>
                        <a:buFontTx/>
                        <a:buNone/>
                        <a:tabLst/>
                        <a:defRPr/>
                      </a:pPr>
                      <a:r>
                        <a:rPr lang="fa-IR" sz="1799" b="1" kern="1200" dirty="0">
                          <a:solidFill>
                            <a:schemeClr val="tx1"/>
                          </a:solidFill>
                          <a:effectLst/>
                          <a:latin typeface="+mn-lt"/>
                          <a:ea typeface="+mn-ea"/>
                          <a:cs typeface="B Lotus" panose="00000400000000000000" pitchFamily="2" charset="-78"/>
                        </a:rPr>
                        <a:t>اندازه گیری و حسابداری ارزش منصفانه</a:t>
                      </a:r>
                      <a:endParaRPr lang="en-US" sz="1799" b="1" kern="1200" dirty="0">
                        <a:solidFill>
                          <a:schemeClr val="tx1"/>
                        </a:solidFill>
                        <a:effectLst/>
                        <a:latin typeface="+mn-lt"/>
                        <a:ea typeface="+mn-ea"/>
                        <a:cs typeface="B Lotus" panose="00000400000000000000" pitchFamily="2" charset="-78"/>
                      </a:endParaRPr>
                    </a:p>
                  </a:txBody>
                  <a:tcPr marL="68580" marR="68580" marT="0" marB="0" anchor="ctr"/>
                </a:tc>
                <a:extLst>
                  <a:ext uri="{0D108BD9-81ED-4DB2-BD59-A6C34878D82A}">
                    <a16:rowId xmlns:a16="http://schemas.microsoft.com/office/drawing/2014/main" val="1812097969"/>
                  </a:ext>
                </a:extLst>
              </a:tr>
            </a:tbl>
          </a:graphicData>
        </a:graphic>
      </p:graphicFrame>
    </p:spTree>
    <p:extLst>
      <p:ext uri="{BB962C8B-B14F-4D97-AF65-F5344CB8AC3E}">
        <p14:creationId xmlns:p14="http://schemas.microsoft.com/office/powerpoint/2010/main" val="1850818898"/>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3378" y="862237"/>
            <a:ext cx="10434916" cy="470467"/>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fa-IR" sz="2400" dirty="0">
                <a:cs typeface="B Titr" panose="00000700000000000000" pitchFamily="2" charset="-78"/>
              </a:rPr>
              <a:t>خلاصه مبانی نظری پژوهش </a:t>
            </a:r>
          </a:p>
        </p:txBody>
      </p:sp>
      <p:grpSp>
        <p:nvGrpSpPr>
          <p:cNvPr id="42" name="Group 25"/>
          <p:cNvGrpSpPr/>
          <p:nvPr/>
        </p:nvGrpSpPr>
        <p:grpSpPr>
          <a:xfrm>
            <a:off x="806825" y="-105190"/>
            <a:ext cx="10434916" cy="950307"/>
            <a:chOff x="357158" y="357166"/>
            <a:chExt cx="8501122" cy="796023"/>
          </a:xfrm>
        </p:grpSpPr>
        <p:grpSp>
          <p:nvGrpSpPr>
            <p:cNvPr id="43" name="Group 42"/>
            <p:cNvGrpSpPr/>
            <p:nvPr/>
          </p:nvGrpSpPr>
          <p:grpSpPr>
            <a:xfrm>
              <a:off x="357158" y="357166"/>
              <a:ext cx="8501122" cy="714380"/>
              <a:chOff x="285720" y="928670"/>
              <a:chExt cx="8501122" cy="714380"/>
            </a:xfrm>
          </p:grpSpPr>
          <p:sp>
            <p:nvSpPr>
              <p:cNvPr id="45" name="Rounded Rectangle 44">
                <a:hlinkClick r:id="" action="ppaction://noaction"/>
              </p:cNvPr>
              <p:cNvSpPr/>
              <p:nvPr/>
            </p:nvSpPr>
            <p:spPr>
              <a:xfrm>
                <a:off x="285720"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 action="ppaction://noaction"/>
                  </a:rPr>
                  <a:t>نتیجه گیری و پیشنهادات</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6" name="Rounded Rectangle 45">
                <a:hlinkClick r:id="" action="ppaction://noaction"/>
              </p:cNvPr>
              <p:cNvSpPr/>
              <p:nvPr/>
            </p:nvSpPr>
            <p:spPr>
              <a:xfrm>
                <a:off x="2000232" y="928694"/>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3" action="ppaction://hlinksldjump"/>
                  </a:rPr>
                  <a:t>تجزیه و تحلیل داده‌ها</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7" name="Rounded Rectangle 46">
                <a:hlinkClick r:id="rId4" action="ppaction://hlinksldjump"/>
              </p:cNvPr>
              <p:cNvSpPr/>
              <p:nvPr/>
            </p:nvSpPr>
            <p:spPr>
              <a:xfrm>
                <a:off x="7143768"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5" action="ppaction://hlinksldjump"/>
                  </a:rPr>
                  <a:t>کلیات تحقیق</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8" name="Rounded Rectangle 47">
                <a:hlinkClick r:id="rId6" action="ppaction://hlinksldjump"/>
              </p:cNvPr>
              <p:cNvSpPr/>
              <p:nvPr/>
            </p:nvSpPr>
            <p:spPr>
              <a:xfrm>
                <a:off x="5429256" y="928670"/>
                <a:ext cx="1643074" cy="7143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854" b="1" dirty="0">
                    <a:ln w="18415" cmpd="sng">
                      <a:noFill/>
                      <a:prstDash val="solid"/>
                    </a:ln>
                    <a:solidFill>
                      <a:srgbClr val="FF0000"/>
                    </a:solidFill>
                    <a:latin typeface="IranNastaliq" pitchFamily="18" charset="0"/>
                    <a:cs typeface="B Nazanin" pitchFamily="2" charset="-78"/>
                    <a:hlinkClick r:id="rId7" action="ppaction://hlinksldjump"/>
                  </a:rPr>
                  <a:t>مبانی نظری و پیشینه</a:t>
                </a:r>
                <a:endParaRPr lang="en-GB" sz="1854" b="1" dirty="0">
                  <a:ln w="18415" cmpd="sng">
                    <a:noFill/>
                    <a:prstDash val="solid"/>
                  </a:ln>
                  <a:solidFill>
                    <a:srgbClr val="FF0000"/>
                  </a:solidFill>
                  <a:latin typeface="IranNastaliq" pitchFamily="18" charset="0"/>
                  <a:cs typeface="B Nazanin" pitchFamily="2" charset="-78"/>
                </a:endParaRPr>
              </a:p>
            </p:txBody>
          </p:sp>
          <p:sp>
            <p:nvSpPr>
              <p:cNvPr id="49" name="Rounded Rectangle 48">
                <a:hlinkClick r:id="rId3" action="ppaction://hlinksldjump"/>
              </p:cNvPr>
              <p:cNvSpPr/>
              <p:nvPr/>
            </p:nvSpPr>
            <p:spPr>
              <a:xfrm>
                <a:off x="3714744" y="928670"/>
                <a:ext cx="1643074" cy="7143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rtl="1"/>
                <a:r>
                  <a:rPr lang="fa-IR" sz="1854" b="1" dirty="0">
                    <a:ln w="18415" cmpd="sng">
                      <a:noFill/>
                      <a:prstDash val="solid"/>
                    </a:ln>
                    <a:solidFill>
                      <a:srgbClr val="FF0000"/>
                    </a:solidFill>
                    <a:latin typeface="IranNastaliq" pitchFamily="18" charset="0"/>
                    <a:cs typeface="B Nazanin" pitchFamily="2" charset="-78"/>
                    <a:hlinkClick r:id="rId8" action="ppaction://hlinksldjump"/>
                  </a:rPr>
                  <a:t>فرضیه ها و </a:t>
                </a:r>
                <a:r>
                  <a:rPr lang="fa-IR" sz="1854" b="1" dirty="0" err="1">
                    <a:ln w="18415" cmpd="sng">
                      <a:noFill/>
                      <a:prstDash val="solid"/>
                    </a:ln>
                    <a:solidFill>
                      <a:srgbClr val="FF0000"/>
                    </a:solidFill>
                    <a:latin typeface="IranNastaliq" pitchFamily="18" charset="0"/>
                    <a:cs typeface="B Nazanin" pitchFamily="2" charset="-78"/>
                    <a:hlinkClick r:id="rId8" action="ppaction://hlinksldjump"/>
                  </a:rPr>
                  <a:t>روش‌شناسی</a:t>
                </a:r>
                <a:endParaRPr lang="en-GB" sz="1854" b="1" dirty="0">
                  <a:ln w="18415" cmpd="sng">
                    <a:noFill/>
                    <a:prstDash val="solid"/>
                  </a:ln>
                  <a:solidFill>
                    <a:srgbClr val="FF0000"/>
                  </a:solidFill>
                  <a:latin typeface="IranNastaliq" pitchFamily="18" charset="0"/>
                  <a:cs typeface="B Nazanin" pitchFamily="2" charset="-78"/>
                </a:endParaRPr>
              </a:p>
            </p:txBody>
          </p:sp>
          <p:cxnSp>
            <p:nvCxnSpPr>
              <p:cNvPr id="50" name="Straight Connector 49"/>
              <p:cNvCxnSpPr/>
              <p:nvPr/>
            </p:nvCxnSpPr>
            <p:spPr>
              <a:xfrm>
                <a:off x="285720" y="1643050"/>
                <a:ext cx="8501122" cy="0"/>
              </a:xfrm>
              <a:prstGeom prst="line">
                <a:avLst/>
              </a:prstGeom>
              <a:solidFill>
                <a:srgbClr val="BC0808"/>
              </a:solidFill>
            </p:spPr>
            <p:style>
              <a:lnRef idx="0">
                <a:schemeClr val="accent2"/>
              </a:lnRef>
              <a:fillRef idx="3">
                <a:schemeClr val="accent2"/>
              </a:fillRef>
              <a:effectRef idx="3">
                <a:schemeClr val="accent2"/>
              </a:effectRef>
              <a:fontRef idx="minor">
                <a:schemeClr val="lt1"/>
              </a:fontRef>
            </p:style>
          </p:cxnSp>
        </p:grpSp>
        <p:cxnSp>
          <p:nvCxnSpPr>
            <p:cNvPr id="44" name="Straight Connector 43"/>
            <p:cNvCxnSpPr/>
            <p:nvPr/>
          </p:nvCxnSpPr>
          <p:spPr>
            <a:xfrm>
              <a:off x="357158" y="1153189"/>
              <a:ext cx="8501122"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 name="Slide Number Placeholder 1"/>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82307587"/>
              </p:ext>
            </p:extLst>
          </p:nvPr>
        </p:nvGraphicFramePr>
        <p:xfrm>
          <a:off x="2356834" y="1600432"/>
          <a:ext cx="8125149" cy="3170745"/>
        </p:xfrm>
        <a:graphic>
          <a:graphicData uri="http://schemas.openxmlformats.org/drawingml/2006/table">
            <a:tbl>
              <a:tblPr rtl="1" firstRow="1" firstCol="1" bandRow="1">
                <a:tableStyleId>{5940675A-B579-460E-94D1-54222C63F5DA}</a:tableStyleId>
              </a:tblPr>
              <a:tblGrid>
                <a:gridCol w="3825580">
                  <a:extLst>
                    <a:ext uri="{9D8B030D-6E8A-4147-A177-3AD203B41FA5}">
                      <a16:colId xmlns:a16="http://schemas.microsoft.com/office/drawing/2014/main" val="3835365537"/>
                    </a:ext>
                  </a:extLst>
                </a:gridCol>
                <a:gridCol w="4299569">
                  <a:extLst>
                    <a:ext uri="{9D8B030D-6E8A-4147-A177-3AD203B41FA5}">
                      <a16:colId xmlns:a16="http://schemas.microsoft.com/office/drawing/2014/main" val="2324779321"/>
                    </a:ext>
                  </a:extLst>
                </a:gridCol>
              </a:tblGrid>
              <a:tr h="0">
                <a:tc>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r" rtl="1">
                        <a:lnSpc>
                          <a:spcPct val="107000"/>
                        </a:lnSpc>
                        <a:spcAft>
                          <a:spcPts val="0"/>
                        </a:spcAft>
                      </a:pPr>
                      <a:r>
                        <a:rPr lang="fa-IR" sz="1600" dirty="0">
                          <a:effectLst/>
                          <a:cs typeface="B Lotus" panose="00000400000000000000" pitchFamily="2" charset="-78"/>
                        </a:rPr>
                        <a:t> </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926140022"/>
                  </a:ext>
                </a:extLst>
              </a:tr>
              <a:tr h="0">
                <a:tc rowSpan="7">
                  <a:txBody>
                    <a:bodyPr/>
                    <a:lstStyle/>
                    <a:p>
                      <a:pPr algn="r" rtl="1">
                        <a:lnSpc>
                          <a:spcPct val="107000"/>
                        </a:lnSpc>
                        <a:spcAft>
                          <a:spcPts val="0"/>
                        </a:spcAft>
                      </a:pPr>
                      <a:r>
                        <a:rPr lang="fa-IR" sz="1799" kern="1200" dirty="0">
                          <a:solidFill>
                            <a:schemeClr val="tx1"/>
                          </a:solidFill>
                          <a:effectLst/>
                          <a:latin typeface="+mn-lt"/>
                          <a:ea typeface="+mn-ea"/>
                          <a:cs typeface="B Lotus" panose="00000400000000000000" pitchFamily="2" charset="-78"/>
                        </a:rPr>
                        <a:t>عوامل موثر بر بکارگیری ارزش منصفانه </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الف) منبع اصلی تأمین مالی</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755502"/>
                  </a:ext>
                </a:extLst>
              </a:tr>
              <a:tr h="0">
                <a:tc vMerge="1">
                  <a:txBody>
                    <a:bodyPr/>
                    <a:lstStyle/>
                    <a:p>
                      <a:pPr rtl="1"/>
                      <a:endParaRPr lang="fa-IR"/>
                    </a:p>
                  </a:txBody>
                  <a:tcPr/>
                </a:tc>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ب) سیستم های قانونی </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722756"/>
                  </a:ext>
                </a:extLst>
              </a:tr>
              <a:tr h="0">
                <a:tc vMerge="1">
                  <a:txBody>
                    <a:bodyPr/>
                    <a:lstStyle/>
                    <a:p>
                      <a:pPr rtl="1"/>
                      <a:endParaRPr lang="fa-IR"/>
                    </a:p>
                  </a:txBody>
                  <a:tcPr/>
                </a:tc>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ج) مالیات</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911871"/>
                  </a:ext>
                </a:extLst>
              </a:tr>
              <a:tr h="465984">
                <a:tc vMerge="1">
                  <a:txBody>
                    <a:bodyPr/>
                    <a:lstStyle/>
                    <a:p>
                      <a:pPr rtl="1"/>
                      <a:endParaRPr lang="fa-IR"/>
                    </a:p>
                  </a:txBody>
                  <a:tcPr/>
                </a:tc>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د) عوامل اقتصادی و سیاسی</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98506560"/>
                  </a:ext>
                </a:extLst>
              </a:tr>
              <a:tr h="572050">
                <a:tc vMerge="1">
                  <a:txBody>
                    <a:bodyPr/>
                    <a:lstStyle/>
                    <a:p>
                      <a:pPr algn="r" rtl="1">
                        <a:lnSpc>
                          <a:spcPct val="107000"/>
                        </a:lnSpc>
                        <a:spcAft>
                          <a:spcPts val="0"/>
                        </a:spcAft>
                      </a:pPr>
                      <a:endParaRPr lang="fa-IR" sz="1799" kern="1200" dirty="0">
                        <a:solidFill>
                          <a:schemeClr val="tx1"/>
                        </a:solidFill>
                        <a:effectLst/>
                        <a:latin typeface="+mn-lt"/>
                        <a:ea typeface="+mn-ea"/>
                        <a:cs typeface="B Zar" panose="00000400000000000000" pitchFamily="2" charset="-78"/>
                      </a:endParaRPr>
                    </a:p>
                  </a:txBody>
                  <a:tcPr marL="68580" marR="68580" marT="0" marB="0" anchor="ctr"/>
                </a:tc>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ه) تورم</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1812097969"/>
                  </a:ext>
                </a:extLst>
              </a:tr>
              <a:tr h="431250">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ر) آموزش </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2123955266"/>
                  </a:ext>
                </a:extLst>
              </a:tr>
              <a:tr h="572050">
                <a:tc vMerge="1">
                  <a:txBody>
                    <a:bodyPr/>
                    <a:lstStyle/>
                    <a:p>
                      <a:pPr algn="r" rtl="1">
                        <a:lnSpc>
                          <a:spcPct val="107000"/>
                        </a:lnSpc>
                        <a:spcAft>
                          <a:spcPts val="0"/>
                        </a:spcAft>
                      </a:pP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r" rtl="1">
                        <a:lnSpc>
                          <a:spcPct val="107000"/>
                        </a:lnSpc>
                        <a:spcAft>
                          <a:spcPts val="0"/>
                        </a:spcAft>
                      </a:pPr>
                      <a:r>
                        <a:rPr lang="fa-IR" sz="1799" b="1" kern="1200" dirty="0">
                          <a:solidFill>
                            <a:schemeClr val="tx1"/>
                          </a:solidFill>
                          <a:effectLst/>
                          <a:latin typeface="+mn-lt"/>
                          <a:ea typeface="+mn-ea"/>
                          <a:cs typeface="B Lotus" panose="00000400000000000000" pitchFamily="2" charset="-78"/>
                        </a:rPr>
                        <a:t>ز) فرهنگ </a:t>
                      </a:r>
                      <a:endParaRPr lang="en-US" sz="16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val="3391161153"/>
                  </a:ext>
                </a:extLst>
              </a:tr>
            </a:tbl>
          </a:graphicData>
        </a:graphic>
      </p:graphicFrame>
    </p:spTree>
    <p:extLst>
      <p:ext uri="{BB962C8B-B14F-4D97-AF65-F5344CB8AC3E}">
        <p14:creationId xmlns:p14="http://schemas.microsoft.com/office/powerpoint/2010/main" val="3068485758"/>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4239</TotalTime>
  <Words>4472</Words>
  <Application>Microsoft Office PowerPoint</Application>
  <PresentationFormat>Widescreen</PresentationFormat>
  <Paragraphs>868</Paragraphs>
  <Slides>27</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B Lotus</vt:lpstr>
      <vt:lpstr>B Zar</vt:lpstr>
      <vt:lpstr>B Zar </vt:lpstr>
      <vt:lpstr>Calibri</vt:lpstr>
      <vt:lpstr>Calibri Light</vt:lpstr>
      <vt:lpstr>Cambria Math</vt:lpstr>
      <vt:lpstr>Century Gothic</vt:lpstr>
      <vt:lpstr>IranNastaliq</vt:lpstr>
      <vt:lpstr>Times New Roman</vt:lpstr>
      <vt:lpstr>Wingdings</vt:lpstr>
      <vt:lpstr>Wingdings 3</vt:lpstr>
      <vt:lpstr>Wisp</vt:lpstr>
      <vt:lpstr>PowerPoint Presentation</vt:lpstr>
      <vt:lpstr>PowerPoint Presentation</vt:lpstr>
      <vt:lpstr>چکیده</vt:lpstr>
      <vt:lpstr>بیان مسئله</vt:lpstr>
      <vt:lpstr>اهمیت تحقیق</vt:lpstr>
      <vt:lpstr>اهداف تحقیق</vt:lpstr>
      <vt:lpstr>خلاصه مبانی نظری پژوهش </vt:lpstr>
      <vt:lpstr>خلاصه مبانی نظری پژوهش </vt:lpstr>
      <vt:lpstr>خلاصه مبانی نظری پژوهش </vt:lpstr>
      <vt:lpstr>پیشینه پژوهش در ایران</vt:lpstr>
      <vt:lpstr>پیشینه پژوهش در خارج از ایران</vt:lpstr>
      <vt:lpstr>فرضیه‌های تحقیق</vt:lpstr>
      <vt:lpstr>قلمرو پژوهش</vt:lpstr>
      <vt:lpstr>PowerPoint Presentation</vt:lpstr>
      <vt:lpstr>PowerPoint Presentation</vt:lpstr>
      <vt:lpstr>تعریف متغیر ها</vt:lpstr>
      <vt:lpstr>PowerPoint Presentation</vt:lpstr>
      <vt:lpstr>توصیف داده ها (آمار توصیفی) جدول 4-2 : آمار توصيفي متغیرهای تحقیق بعد از نرمال سازی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cp:lastModifiedBy>
  <cp:revision>180</cp:revision>
  <dcterms:created xsi:type="dcterms:W3CDTF">2014-01-23T14:22:54Z</dcterms:created>
  <dcterms:modified xsi:type="dcterms:W3CDTF">2022-07-17T14:21:25Z</dcterms:modified>
</cp:coreProperties>
</file>