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8" r:id="rId2"/>
    <p:sldId id="257" r:id="rId3"/>
    <p:sldId id="266" r:id="rId4"/>
    <p:sldId id="274" r:id="rId5"/>
    <p:sldId id="267" r:id="rId6"/>
    <p:sldId id="269" r:id="rId7"/>
    <p:sldId id="270" r:id="rId8"/>
    <p:sldId id="259" r:id="rId9"/>
    <p:sldId id="282" r:id="rId10"/>
    <p:sldId id="313" r:id="rId11"/>
    <p:sldId id="283" r:id="rId12"/>
    <p:sldId id="310" r:id="rId13"/>
    <p:sldId id="289" r:id="rId14"/>
    <p:sldId id="290" r:id="rId15"/>
    <p:sldId id="291" r:id="rId16"/>
    <p:sldId id="292" r:id="rId17"/>
    <p:sldId id="293" r:id="rId18"/>
    <p:sldId id="262" r:id="rId19"/>
    <p:sldId id="294" r:id="rId20"/>
    <p:sldId id="295" r:id="rId21"/>
    <p:sldId id="296" r:id="rId22"/>
    <p:sldId id="297" r:id="rId23"/>
    <p:sldId id="298" r:id="rId24"/>
    <p:sldId id="299" r:id="rId25"/>
    <p:sldId id="300" r:id="rId26"/>
    <p:sldId id="301" r:id="rId27"/>
    <p:sldId id="302" r:id="rId28"/>
    <p:sldId id="303" r:id="rId29"/>
    <p:sldId id="304" r:id="rId30"/>
    <p:sldId id="305" r:id="rId31"/>
    <p:sldId id="306" r:id="rId32"/>
    <p:sldId id="307" r:id="rId33"/>
    <p:sldId id="308" r:id="rId34"/>
    <p:sldId id="261" r:id="rId35"/>
    <p:sldId id="309" r:id="rId36"/>
    <p:sldId id="265" r:id="rId37"/>
    <p:sldId id="312"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02" autoAdjust="0"/>
    <p:restoredTop sz="94660"/>
  </p:normalViewPr>
  <p:slideViewPr>
    <p:cSldViewPr snapToGrid="0">
      <p:cViewPr varScale="1">
        <p:scale>
          <a:sx n="68" d="100"/>
          <a:sy n="68" d="100"/>
        </p:scale>
        <p:origin x="65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F6C2C06-34EE-42C7-9319-AF2701CD8579}" type="datetimeFigureOut">
              <a:rPr lang="en-US" smtClean="0"/>
              <a:t>11/23/2023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9E4FD-7209-47EF-BDC4-9D5CD4D8CA82}" type="slidenum">
              <a:rPr lang="en-US" smtClean="0"/>
              <a:t>‹#›</a:t>
            </a:fld>
            <a:endParaRPr lang="en-US"/>
          </a:p>
        </p:txBody>
      </p:sp>
    </p:spTree>
    <p:extLst>
      <p:ext uri="{BB962C8B-B14F-4D97-AF65-F5344CB8AC3E}">
        <p14:creationId xmlns:p14="http://schemas.microsoft.com/office/powerpoint/2010/main" val="326156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6C2C06-34EE-42C7-9319-AF2701CD8579}" type="datetimeFigureOut">
              <a:rPr lang="en-US" smtClean="0"/>
              <a:t>11/23/2023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9E4FD-7209-47EF-BDC4-9D5CD4D8CA82}" type="slidenum">
              <a:rPr lang="en-US" smtClean="0"/>
              <a:t>‹#›</a:t>
            </a:fld>
            <a:endParaRPr lang="en-US"/>
          </a:p>
        </p:txBody>
      </p:sp>
    </p:spTree>
    <p:extLst>
      <p:ext uri="{BB962C8B-B14F-4D97-AF65-F5344CB8AC3E}">
        <p14:creationId xmlns:p14="http://schemas.microsoft.com/office/powerpoint/2010/main" val="1128908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6C2C06-34EE-42C7-9319-AF2701CD8579}" type="datetimeFigureOut">
              <a:rPr lang="en-US" smtClean="0"/>
              <a:t>11/23/2023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9E4FD-7209-47EF-BDC4-9D5CD4D8CA82}" type="slidenum">
              <a:rPr lang="en-US" smtClean="0"/>
              <a:t>‹#›</a:t>
            </a:fld>
            <a:endParaRPr lang="en-US"/>
          </a:p>
        </p:txBody>
      </p:sp>
    </p:spTree>
    <p:extLst>
      <p:ext uri="{BB962C8B-B14F-4D97-AF65-F5344CB8AC3E}">
        <p14:creationId xmlns:p14="http://schemas.microsoft.com/office/powerpoint/2010/main" val="2329851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6C2C06-34EE-42C7-9319-AF2701CD8579}" type="datetimeFigureOut">
              <a:rPr lang="en-US" smtClean="0"/>
              <a:t>11/23/2023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9E4FD-7209-47EF-BDC4-9D5CD4D8CA82}" type="slidenum">
              <a:rPr lang="en-US" smtClean="0"/>
              <a:t>‹#›</a:t>
            </a:fld>
            <a:endParaRPr lang="en-US"/>
          </a:p>
        </p:txBody>
      </p:sp>
    </p:spTree>
    <p:extLst>
      <p:ext uri="{BB962C8B-B14F-4D97-AF65-F5344CB8AC3E}">
        <p14:creationId xmlns:p14="http://schemas.microsoft.com/office/powerpoint/2010/main" val="3608455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6C2C06-34EE-42C7-9319-AF2701CD8579}" type="datetimeFigureOut">
              <a:rPr lang="en-US" smtClean="0"/>
              <a:t>11/23/2023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9E4FD-7209-47EF-BDC4-9D5CD4D8CA82}" type="slidenum">
              <a:rPr lang="en-US" smtClean="0"/>
              <a:t>‹#›</a:t>
            </a:fld>
            <a:endParaRPr lang="en-US"/>
          </a:p>
        </p:txBody>
      </p:sp>
    </p:spTree>
    <p:extLst>
      <p:ext uri="{BB962C8B-B14F-4D97-AF65-F5344CB8AC3E}">
        <p14:creationId xmlns:p14="http://schemas.microsoft.com/office/powerpoint/2010/main" val="3471937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F6C2C06-34EE-42C7-9319-AF2701CD8579}" type="datetimeFigureOut">
              <a:rPr lang="en-US" smtClean="0"/>
              <a:t>11/23/2023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C9E4FD-7209-47EF-BDC4-9D5CD4D8CA82}" type="slidenum">
              <a:rPr lang="en-US" smtClean="0"/>
              <a:t>‹#›</a:t>
            </a:fld>
            <a:endParaRPr lang="en-US"/>
          </a:p>
        </p:txBody>
      </p:sp>
    </p:spTree>
    <p:extLst>
      <p:ext uri="{BB962C8B-B14F-4D97-AF65-F5344CB8AC3E}">
        <p14:creationId xmlns:p14="http://schemas.microsoft.com/office/powerpoint/2010/main" val="3953034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F6C2C06-34EE-42C7-9319-AF2701CD8579}" type="datetimeFigureOut">
              <a:rPr lang="en-US" smtClean="0"/>
              <a:t>11/23/2023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C9E4FD-7209-47EF-BDC4-9D5CD4D8CA82}" type="slidenum">
              <a:rPr lang="en-US" smtClean="0"/>
              <a:t>‹#›</a:t>
            </a:fld>
            <a:endParaRPr lang="en-US"/>
          </a:p>
        </p:txBody>
      </p:sp>
    </p:spTree>
    <p:extLst>
      <p:ext uri="{BB962C8B-B14F-4D97-AF65-F5344CB8AC3E}">
        <p14:creationId xmlns:p14="http://schemas.microsoft.com/office/powerpoint/2010/main" val="2849197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F6C2C06-34EE-42C7-9319-AF2701CD8579}" type="datetimeFigureOut">
              <a:rPr lang="en-US" smtClean="0"/>
              <a:t>11/23/2023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C9E4FD-7209-47EF-BDC4-9D5CD4D8CA82}" type="slidenum">
              <a:rPr lang="en-US" smtClean="0"/>
              <a:t>‹#›</a:t>
            </a:fld>
            <a:endParaRPr lang="en-US"/>
          </a:p>
        </p:txBody>
      </p:sp>
    </p:spTree>
    <p:extLst>
      <p:ext uri="{BB962C8B-B14F-4D97-AF65-F5344CB8AC3E}">
        <p14:creationId xmlns:p14="http://schemas.microsoft.com/office/powerpoint/2010/main" val="3767126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6C2C06-34EE-42C7-9319-AF2701CD8579}" type="datetimeFigureOut">
              <a:rPr lang="en-US" smtClean="0"/>
              <a:t>11/23/2023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C9E4FD-7209-47EF-BDC4-9D5CD4D8CA82}" type="slidenum">
              <a:rPr lang="en-US" smtClean="0"/>
              <a:t>‹#›</a:t>
            </a:fld>
            <a:endParaRPr lang="en-US"/>
          </a:p>
        </p:txBody>
      </p:sp>
    </p:spTree>
    <p:extLst>
      <p:ext uri="{BB962C8B-B14F-4D97-AF65-F5344CB8AC3E}">
        <p14:creationId xmlns:p14="http://schemas.microsoft.com/office/powerpoint/2010/main" val="535180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F6C2C06-34EE-42C7-9319-AF2701CD8579}" type="datetimeFigureOut">
              <a:rPr lang="en-US" smtClean="0"/>
              <a:t>11/23/2023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C9E4FD-7209-47EF-BDC4-9D5CD4D8CA82}" type="slidenum">
              <a:rPr lang="en-US" smtClean="0"/>
              <a:t>‹#›</a:t>
            </a:fld>
            <a:endParaRPr lang="en-US"/>
          </a:p>
        </p:txBody>
      </p:sp>
    </p:spTree>
    <p:extLst>
      <p:ext uri="{BB962C8B-B14F-4D97-AF65-F5344CB8AC3E}">
        <p14:creationId xmlns:p14="http://schemas.microsoft.com/office/powerpoint/2010/main" val="2056135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F6C2C06-34EE-42C7-9319-AF2701CD8579}" type="datetimeFigureOut">
              <a:rPr lang="en-US" smtClean="0"/>
              <a:t>11/23/2023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C9E4FD-7209-47EF-BDC4-9D5CD4D8CA82}" type="slidenum">
              <a:rPr lang="en-US" smtClean="0"/>
              <a:t>‹#›</a:t>
            </a:fld>
            <a:endParaRPr lang="en-US"/>
          </a:p>
        </p:txBody>
      </p:sp>
    </p:spTree>
    <p:extLst>
      <p:ext uri="{BB962C8B-B14F-4D97-AF65-F5344CB8AC3E}">
        <p14:creationId xmlns:p14="http://schemas.microsoft.com/office/powerpoint/2010/main" val="650632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6C2C06-34EE-42C7-9319-AF2701CD8579}" type="datetimeFigureOut">
              <a:rPr lang="en-US" smtClean="0"/>
              <a:t>11/23/2023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C9E4FD-7209-47EF-BDC4-9D5CD4D8CA82}" type="slidenum">
              <a:rPr lang="en-US" smtClean="0"/>
              <a:t>‹#›</a:t>
            </a:fld>
            <a:endParaRPr lang="en-US"/>
          </a:p>
        </p:txBody>
      </p:sp>
    </p:spTree>
    <p:extLst>
      <p:ext uri="{BB962C8B-B14F-4D97-AF65-F5344CB8AC3E}">
        <p14:creationId xmlns:p14="http://schemas.microsoft.com/office/powerpoint/2010/main" val="25922318"/>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7" name="Rectangle 6"/>
          <p:cNvSpPr/>
          <p:nvPr/>
        </p:nvSpPr>
        <p:spPr>
          <a:xfrm>
            <a:off x="3369940" y="2967335"/>
            <a:ext cx="5452134" cy="1754326"/>
          </a:xfrm>
          <a:prstGeom prst="rect">
            <a:avLst/>
          </a:prstGeom>
          <a:noFill/>
        </p:spPr>
        <p:txBody>
          <a:bodyPr wrap="none" lIns="91440" tIns="45720" rIns="91440" bIns="45720">
            <a:spAutoFit/>
          </a:bodyPr>
          <a:lstStyle/>
          <a:p>
            <a:pPr algn="ctr"/>
            <a:r>
              <a:rPr lang="fa-IR"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بسم الله الرحمن الرحیم</a:t>
            </a:r>
          </a:p>
          <a:p>
            <a:pPr algn="ctr"/>
            <a:endPar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30154932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2426208"/>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TextBox 4"/>
          <p:cNvSpPr txBox="1"/>
          <p:nvPr/>
        </p:nvSpPr>
        <p:spPr>
          <a:xfrm>
            <a:off x="207264" y="256032"/>
            <a:ext cx="9570720" cy="647455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r" rtl="1">
              <a:lnSpc>
                <a:spcPct val="150000"/>
              </a:lnSpc>
            </a:pPr>
            <a:endParaRPr lang="fa-IR" b="1" dirty="0">
              <a:cs typeface="B Nazanin" panose="00000400000000000000" pitchFamily="2" charset="-78"/>
            </a:endParaRPr>
          </a:p>
          <a:p>
            <a:pPr algn="r" rtl="1">
              <a:lnSpc>
                <a:spcPct val="150000"/>
              </a:lnSpc>
            </a:pPr>
            <a:endParaRPr lang="fa-IR" b="1" dirty="0">
              <a:cs typeface="B Nazanin" panose="00000400000000000000" pitchFamily="2" charset="-78"/>
            </a:endParaRPr>
          </a:p>
          <a:p>
            <a:pPr marL="285750" indent="-285750" algn="r" rtl="1">
              <a:lnSpc>
                <a:spcPct val="150000"/>
              </a:lnSpc>
              <a:buFont typeface="Arial" panose="020B0604020202020204" pitchFamily="34" charset="0"/>
              <a:buChar char="•"/>
            </a:pPr>
            <a:r>
              <a:rPr lang="fa-IR" sz="2000" b="1" dirty="0">
                <a:solidFill>
                  <a:schemeClr val="accent2">
                    <a:lumMod val="75000"/>
                  </a:schemeClr>
                </a:solidFill>
                <a:cs typeface="B Nazanin" panose="00000400000000000000" pitchFamily="2" charset="-78"/>
              </a:rPr>
              <a:t>جامعه آماری </a:t>
            </a:r>
            <a:r>
              <a:rPr lang="fa-IR" sz="2000" b="1" dirty="0">
                <a:cs typeface="B Nazanin" panose="00000400000000000000" pitchFamily="2" charset="-78"/>
              </a:rPr>
              <a:t>این پژوهش شرکت­های پذیرفته شده در بورس اوراق بهادار تهران می­باشد. </a:t>
            </a:r>
          </a:p>
          <a:p>
            <a:pPr marL="285750" indent="-285750" algn="r" rtl="1">
              <a:lnSpc>
                <a:spcPct val="150000"/>
              </a:lnSpc>
              <a:buFont typeface="Arial" panose="020B0604020202020204" pitchFamily="34" charset="0"/>
              <a:buChar char="•"/>
            </a:pPr>
            <a:r>
              <a:rPr lang="fa-IR" sz="2000" b="1" dirty="0">
                <a:solidFill>
                  <a:schemeClr val="accent2">
                    <a:lumMod val="75000"/>
                  </a:schemeClr>
                </a:solidFill>
                <a:cs typeface="B Nazanin" panose="00000400000000000000" pitchFamily="2" charset="-78"/>
              </a:rPr>
              <a:t>نمونه گیری آماری </a:t>
            </a:r>
            <a:r>
              <a:rPr lang="fa-IR" sz="2000" b="1" dirty="0">
                <a:cs typeface="B Nazanin" panose="00000400000000000000" pitchFamily="2" charset="-78"/>
              </a:rPr>
              <a:t>به روش </a:t>
            </a:r>
            <a:r>
              <a:rPr lang="fa-IR" sz="2000" b="1" dirty="0">
                <a:solidFill>
                  <a:schemeClr val="accent2">
                    <a:lumMod val="75000"/>
                  </a:schemeClr>
                </a:solidFill>
                <a:cs typeface="B Nazanin" panose="00000400000000000000" pitchFamily="2" charset="-78"/>
              </a:rPr>
              <a:t>حذف سیستماتیک </a:t>
            </a:r>
            <a:r>
              <a:rPr lang="fa-IR" sz="2000" b="1" dirty="0">
                <a:cs typeface="B Nazanin" panose="00000400000000000000" pitchFamily="2" charset="-78"/>
              </a:rPr>
              <a:t>است و شرکت هایی که حائز شرایط زیر باشند به عنوان نمونه انتخاب می شوند :</a:t>
            </a:r>
          </a:p>
          <a:p>
            <a:pPr algn="r" rtl="1">
              <a:lnSpc>
                <a:spcPct val="150000"/>
              </a:lnSpc>
            </a:pPr>
            <a:r>
              <a:rPr lang="fa-IR" sz="2000" b="1" dirty="0">
                <a:cs typeface="B Nazanin" panose="00000400000000000000" pitchFamily="2" charset="-78"/>
              </a:rPr>
              <a:t>1) شرکت قبل از سال 1393 در بورس پذیرفته شده و تا پایان سال 1399در بورس فعال باشد.</a:t>
            </a:r>
            <a:endParaRPr lang="en-US" sz="2000" b="1" dirty="0">
              <a:cs typeface="B Nazanin" panose="00000400000000000000" pitchFamily="2" charset="-78"/>
            </a:endParaRPr>
          </a:p>
          <a:p>
            <a:pPr algn="r" rtl="1">
              <a:lnSpc>
                <a:spcPct val="150000"/>
              </a:lnSpc>
            </a:pPr>
            <a:r>
              <a:rPr lang="fa-IR" sz="2000" b="1" dirty="0">
                <a:cs typeface="B Nazanin" panose="00000400000000000000" pitchFamily="2" charset="-78"/>
              </a:rPr>
              <a:t>2) به دلیل ماهیت خاص فعالیت شرکت های هلدینگ، بیمه، لیزینگ، بانکها، موسسات مالی و سرمایه گذاری و تفاوت قابل ملاحظه آنها با شرکت های تولیدی و بازرگانی، شرکت انتخابی جز شرکتهای یاد شده نباشد.</a:t>
            </a:r>
            <a:endParaRPr lang="en-US" sz="2000" b="1" dirty="0">
              <a:cs typeface="B Nazanin" panose="00000400000000000000" pitchFamily="2" charset="-78"/>
            </a:endParaRPr>
          </a:p>
          <a:p>
            <a:pPr algn="r" rtl="1">
              <a:lnSpc>
                <a:spcPct val="150000"/>
              </a:lnSpc>
            </a:pPr>
            <a:r>
              <a:rPr lang="fa-IR" sz="2000" b="1" dirty="0">
                <a:cs typeface="B Nazanin" panose="00000400000000000000" pitchFamily="2" charset="-78"/>
              </a:rPr>
              <a:t>3) از منظر افزایش قابلیت مقایسه، سال مالی شرکت منتهی به 29 اسفند باشد و طی بازه زمانی پژوهش تغییر سال مالی نداشته باشد.</a:t>
            </a:r>
            <a:endParaRPr lang="en-US" sz="2000" b="1" dirty="0">
              <a:cs typeface="B Nazanin" panose="00000400000000000000" pitchFamily="2" charset="-78"/>
            </a:endParaRPr>
          </a:p>
          <a:p>
            <a:pPr algn="r" rtl="1">
              <a:lnSpc>
                <a:spcPct val="150000"/>
              </a:lnSpc>
            </a:pPr>
            <a:r>
              <a:rPr lang="fa-IR" sz="2000" b="1" dirty="0">
                <a:cs typeface="B Nazanin" panose="00000400000000000000" pitchFamily="2" charset="-78"/>
              </a:rPr>
              <a:t>4) سهام شرکت ها در طول هر یک از سال های دوره پژوهش معامله شده باشد.</a:t>
            </a:r>
            <a:endParaRPr lang="en-US" sz="2000" b="1" dirty="0">
              <a:cs typeface="B Nazanin" panose="00000400000000000000" pitchFamily="2" charset="-78"/>
            </a:endParaRPr>
          </a:p>
          <a:p>
            <a:pPr algn="r" rtl="1">
              <a:lnSpc>
                <a:spcPct val="150000"/>
              </a:lnSpc>
            </a:pPr>
            <a:r>
              <a:rPr lang="fa-IR" sz="2000" b="1" dirty="0">
                <a:cs typeface="B Nazanin" panose="00000400000000000000" pitchFamily="2" charset="-78"/>
              </a:rPr>
              <a:t>5) اطلاعات مالی شرکتها در دسترس باشد.</a:t>
            </a:r>
          </a:p>
          <a:p>
            <a:pPr marL="285750" indent="-285750" algn="r" rtl="1">
              <a:lnSpc>
                <a:spcPct val="150000"/>
              </a:lnSpc>
              <a:buFont typeface="Arial" panose="020B0604020202020204" pitchFamily="34" charset="0"/>
              <a:buChar char="•"/>
            </a:pPr>
            <a:r>
              <a:rPr lang="fa-IR" sz="2000" b="1" dirty="0">
                <a:solidFill>
                  <a:schemeClr val="accent2">
                    <a:lumMod val="75000"/>
                  </a:schemeClr>
                </a:solidFill>
                <a:cs typeface="B Nazanin" panose="00000400000000000000" pitchFamily="2" charset="-78"/>
              </a:rPr>
              <a:t>که در نهایت  102 شرکت طی هفت سال و تعداد 714 سال - شرکت  در اختیار پژوهش قرار داده شد.</a:t>
            </a:r>
            <a:endParaRPr lang="en-US" sz="2000" b="1" dirty="0">
              <a:solidFill>
                <a:schemeClr val="accent2">
                  <a:lumMod val="75000"/>
                </a:schemeClr>
              </a:solidFill>
              <a:cs typeface="B Nazanin" panose="00000400000000000000" pitchFamily="2" charset="-78"/>
            </a:endParaRPr>
          </a:p>
        </p:txBody>
      </p:sp>
      <p:sp>
        <p:nvSpPr>
          <p:cNvPr id="7" name="Oval 6"/>
          <p:cNvSpPr/>
          <p:nvPr/>
        </p:nvSpPr>
        <p:spPr>
          <a:xfrm>
            <a:off x="1798820" y="509666"/>
            <a:ext cx="7000406" cy="624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500" b="1" dirty="0">
                <a:solidFill>
                  <a:schemeClr val="tx1"/>
                </a:solidFill>
                <a:cs typeface="B Nazanin" panose="00000400000000000000" pitchFamily="2" charset="-78"/>
              </a:rPr>
              <a:t>جامعه و نمونه آماری:</a:t>
            </a:r>
            <a:endParaRPr lang="en-US" sz="25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3303765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p:tgtEl>
                                          <p:spTgt spid="7"/>
                                        </p:tgtEl>
                                        <p:attrNameLst>
                                          <p:attrName>ppt_y</p:attrName>
                                        </p:attrNameLst>
                                      </p:cBhvr>
                                      <p:tavLst>
                                        <p:tav tm="0">
                                          <p:val>
                                            <p:strVal val="#ppt_y+#ppt_h*1.125000"/>
                                          </p:val>
                                        </p:tav>
                                        <p:tav tm="100000">
                                          <p:val>
                                            <p:strVal val="#ppt_y"/>
                                          </p:val>
                                        </p:tav>
                                      </p:tavLst>
                                    </p:anim>
                                    <p:animEffect transition="in" filter="wipe(up)">
                                      <p:cBhvr>
                                        <p:cTn id="8" dur="500"/>
                                        <p:tgtEl>
                                          <p:spTgt spid="7"/>
                                        </p:tgtEl>
                                      </p:cBhvr>
                                    </p:animEffect>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1000"/>
                                        <p:tgtEl>
                                          <p:spTgt spid="5">
                                            <p:txEl>
                                              <p:pRg st="2" end="2"/>
                                            </p:txEl>
                                          </p:spTgt>
                                        </p:tgtEl>
                                      </p:cBhvr>
                                    </p:animEffect>
                                    <p:anim calcmode="lin" valueType="num">
                                      <p:cBhvr>
                                        <p:cTn id="14"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5">
                                            <p:txEl>
                                              <p:pRg st="2" end="2"/>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fade">
                                      <p:cBhvr>
                                        <p:cTn id="18" dur="1000"/>
                                        <p:tgtEl>
                                          <p:spTgt spid="5">
                                            <p:txEl>
                                              <p:pRg st="3" end="3"/>
                                            </p:txEl>
                                          </p:spTgt>
                                        </p:tgtEl>
                                      </p:cBhvr>
                                    </p:animEffect>
                                    <p:anim calcmode="lin" valueType="num">
                                      <p:cBhvr>
                                        <p:cTn id="1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0" dur="1000" fill="hold"/>
                                        <p:tgtEl>
                                          <p:spTgt spid="5">
                                            <p:txEl>
                                              <p:pRg st="3" end="3"/>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fade">
                                      <p:cBhvr>
                                        <p:cTn id="23" dur="1000"/>
                                        <p:tgtEl>
                                          <p:spTgt spid="5">
                                            <p:txEl>
                                              <p:pRg st="4" end="4"/>
                                            </p:txEl>
                                          </p:spTgt>
                                        </p:tgtEl>
                                      </p:cBhvr>
                                    </p:animEffect>
                                    <p:anim calcmode="lin" valueType="num">
                                      <p:cBhvr>
                                        <p:cTn id="24"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5" dur="1000" fill="hold"/>
                                        <p:tgtEl>
                                          <p:spTgt spid="5">
                                            <p:txEl>
                                              <p:pRg st="4" end="4"/>
                                            </p:txEl>
                                          </p:spTgt>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Effect transition="in" filter="fade">
                                      <p:cBhvr>
                                        <p:cTn id="28" dur="1000"/>
                                        <p:tgtEl>
                                          <p:spTgt spid="5">
                                            <p:txEl>
                                              <p:pRg st="5" end="5"/>
                                            </p:txEl>
                                          </p:spTgt>
                                        </p:tgtEl>
                                      </p:cBhvr>
                                    </p:animEffect>
                                    <p:anim calcmode="lin" valueType="num">
                                      <p:cBhvr>
                                        <p:cTn id="29"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5" end="5"/>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5">
                                            <p:txEl>
                                              <p:pRg st="6" end="6"/>
                                            </p:txEl>
                                          </p:spTgt>
                                        </p:tgtEl>
                                        <p:attrNameLst>
                                          <p:attrName>style.visibility</p:attrName>
                                        </p:attrNameLst>
                                      </p:cBhvr>
                                      <p:to>
                                        <p:strVal val="visible"/>
                                      </p:to>
                                    </p:set>
                                    <p:animEffect transition="in" filter="fade">
                                      <p:cBhvr>
                                        <p:cTn id="33" dur="1000"/>
                                        <p:tgtEl>
                                          <p:spTgt spid="5">
                                            <p:txEl>
                                              <p:pRg st="6" end="6"/>
                                            </p:txEl>
                                          </p:spTgt>
                                        </p:tgtEl>
                                      </p:cBhvr>
                                    </p:animEffect>
                                    <p:anim calcmode="lin" valueType="num">
                                      <p:cBhvr>
                                        <p:cTn id="34"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35" dur="1000" fill="hold"/>
                                        <p:tgtEl>
                                          <p:spTgt spid="5">
                                            <p:txEl>
                                              <p:pRg st="6" end="6"/>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5">
                                            <p:txEl>
                                              <p:pRg st="7" end="7"/>
                                            </p:txEl>
                                          </p:spTgt>
                                        </p:tgtEl>
                                        <p:attrNameLst>
                                          <p:attrName>style.visibility</p:attrName>
                                        </p:attrNameLst>
                                      </p:cBhvr>
                                      <p:to>
                                        <p:strVal val="visible"/>
                                      </p:to>
                                    </p:set>
                                    <p:animEffect transition="in" filter="fade">
                                      <p:cBhvr>
                                        <p:cTn id="38" dur="1000"/>
                                        <p:tgtEl>
                                          <p:spTgt spid="5">
                                            <p:txEl>
                                              <p:pRg st="7" end="7"/>
                                            </p:txEl>
                                          </p:spTgt>
                                        </p:tgtEl>
                                      </p:cBhvr>
                                    </p:animEffect>
                                    <p:anim calcmode="lin" valueType="num">
                                      <p:cBhvr>
                                        <p:cTn id="39"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40" dur="1000" fill="hold"/>
                                        <p:tgtEl>
                                          <p:spTgt spid="5">
                                            <p:txEl>
                                              <p:pRg st="7" end="7"/>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5">
                                            <p:txEl>
                                              <p:pRg st="8" end="8"/>
                                            </p:txEl>
                                          </p:spTgt>
                                        </p:tgtEl>
                                        <p:attrNameLst>
                                          <p:attrName>style.visibility</p:attrName>
                                        </p:attrNameLst>
                                      </p:cBhvr>
                                      <p:to>
                                        <p:strVal val="visible"/>
                                      </p:to>
                                    </p:set>
                                    <p:animEffect transition="in" filter="fade">
                                      <p:cBhvr>
                                        <p:cTn id="43" dur="1000"/>
                                        <p:tgtEl>
                                          <p:spTgt spid="5">
                                            <p:txEl>
                                              <p:pRg st="8" end="8"/>
                                            </p:txEl>
                                          </p:spTgt>
                                        </p:tgtEl>
                                      </p:cBhvr>
                                    </p:animEffect>
                                    <p:anim calcmode="lin" valueType="num">
                                      <p:cBhvr>
                                        <p:cTn id="44"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45" dur="1000" fill="hold"/>
                                        <p:tgtEl>
                                          <p:spTgt spid="5">
                                            <p:txEl>
                                              <p:pRg st="8" end="8"/>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5">
                                            <p:txEl>
                                              <p:pRg st="9" end="9"/>
                                            </p:txEl>
                                          </p:spTgt>
                                        </p:tgtEl>
                                        <p:attrNameLst>
                                          <p:attrName>style.visibility</p:attrName>
                                        </p:attrNameLst>
                                      </p:cBhvr>
                                      <p:to>
                                        <p:strVal val="visible"/>
                                      </p:to>
                                    </p:set>
                                    <p:animEffect transition="in" filter="fade">
                                      <p:cBhvr>
                                        <p:cTn id="48" dur="1000"/>
                                        <p:tgtEl>
                                          <p:spTgt spid="5">
                                            <p:txEl>
                                              <p:pRg st="9" end="9"/>
                                            </p:txEl>
                                          </p:spTgt>
                                        </p:tgtEl>
                                      </p:cBhvr>
                                    </p:animEffect>
                                    <p:anim calcmode="lin" valueType="num">
                                      <p:cBhvr>
                                        <p:cTn id="49"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50" dur="1000" fill="hold"/>
                                        <p:tgtEl>
                                          <p:spTgt spid="5">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2426208"/>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TextBox 4"/>
          <p:cNvSpPr txBox="1"/>
          <p:nvPr/>
        </p:nvSpPr>
        <p:spPr>
          <a:xfrm>
            <a:off x="207264" y="256032"/>
            <a:ext cx="9570720" cy="647455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r" rtl="1">
              <a:lnSpc>
                <a:spcPct val="150000"/>
              </a:lnSpc>
            </a:pPr>
            <a:endParaRPr lang="fa-IR" b="1" dirty="0">
              <a:cs typeface="B Nazanin" panose="00000400000000000000" pitchFamily="2" charset="-78"/>
            </a:endParaRPr>
          </a:p>
        </p:txBody>
      </p:sp>
      <p:graphicFrame>
        <p:nvGraphicFramePr>
          <p:cNvPr id="8" name="Table 7"/>
          <p:cNvGraphicFramePr>
            <a:graphicFrameLocks noGrp="1"/>
          </p:cNvGraphicFramePr>
          <p:nvPr>
            <p:extLst>
              <p:ext uri="{D42A27DB-BD31-4B8C-83A1-F6EECF244321}">
                <p14:modId xmlns:p14="http://schemas.microsoft.com/office/powerpoint/2010/main" val="1756832349"/>
              </p:ext>
            </p:extLst>
          </p:nvPr>
        </p:nvGraphicFramePr>
        <p:xfrm>
          <a:off x="509666" y="1873769"/>
          <a:ext cx="8814215" cy="4706910"/>
        </p:xfrm>
        <a:graphic>
          <a:graphicData uri="http://schemas.openxmlformats.org/drawingml/2006/table">
            <a:tbl>
              <a:tblPr rtl="1" firstRow="1" firstCol="1" bandRow="1">
                <a:tableStyleId>{5C22544A-7EE6-4342-B048-85BDC9FD1C3A}</a:tableStyleId>
              </a:tblPr>
              <a:tblGrid>
                <a:gridCol w="7603572">
                  <a:extLst>
                    <a:ext uri="{9D8B030D-6E8A-4147-A177-3AD203B41FA5}">
                      <a16:colId xmlns:a16="http://schemas.microsoft.com/office/drawing/2014/main" val="2994931914"/>
                    </a:ext>
                  </a:extLst>
                </a:gridCol>
                <a:gridCol w="1210643">
                  <a:extLst>
                    <a:ext uri="{9D8B030D-6E8A-4147-A177-3AD203B41FA5}">
                      <a16:colId xmlns:a16="http://schemas.microsoft.com/office/drawing/2014/main" val="2344811353"/>
                    </a:ext>
                  </a:extLst>
                </a:gridCol>
              </a:tblGrid>
              <a:tr h="470691">
                <a:tc>
                  <a:txBody>
                    <a:bodyPr/>
                    <a:lstStyle/>
                    <a:p>
                      <a:pPr marL="0" marR="0" algn="just" rtl="1">
                        <a:lnSpc>
                          <a:spcPct val="107000"/>
                        </a:lnSpc>
                        <a:spcBef>
                          <a:spcPts val="0"/>
                        </a:spcBef>
                        <a:spcAft>
                          <a:spcPts val="0"/>
                        </a:spcAft>
                      </a:pPr>
                      <a:r>
                        <a:rPr lang="fa-IR" sz="2000" b="1" dirty="0">
                          <a:solidFill>
                            <a:schemeClr val="tx1"/>
                          </a:solidFill>
                          <a:effectLst/>
                          <a:cs typeface="B Nazanin" panose="00000400000000000000" pitchFamily="2" charset="-78"/>
                        </a:rPr>
                        <a:t>معیارهای حذف سیستماتیک</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تعداد</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2563508529"/>
                  </a:ext>
                </a:extLst>
              </a:tr>
              <a:tr h="470691">
                <a:tc>
                  <a:txBody>
                    <a:bodyPr/>
                    <a:lstStyle/>
                    <a:p>
                      <a:pPr marL="0" marR="0" algn="just" rtl="1">
                        <a:lnSpc>
                          <a:spcPct val="107000"/>
                        </a:lnSpc>
                        <a:spcBef>
                          <a:spcPts val="0"/>
                        </a:spcBef>
                        <a:spcAft>
                          <a:spcPts val="0"/>
                        </a:spcAft>
                      </a:pPr>
                      <a:r>
                        <a:rPr lang="fa-IR" sz="2000" b="1" dirty="0">
                          <a:solidFill>
                            <a:schemeClr val="tx1"/>
                          </a:solidFill>
                          <a:effectLst/>
                          <a:cs typeface="B Nazanin" panose="00000400000000000000" pitchFamily="2" charset="-78"/>
                        </a:rPr>
                        <a:t>لیست شرکت های حاضر در پایان سال 99</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523</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extLst>
                  <a:ext uri="{0D108BD9-81ED-4DB2-BD59-A6C34878D82A}">
                    <a16:rowId xmlns:a16="http://schemas.microsoft.com/office/drawing/2014/main" val="3615461474"/>
                  </a:ext>
                </a:extLst>
              </a:tr>
              <a:tr h="470691">
                <a:tc>
                  <a:txBody>
                    <a:bodyPr/>
                    <a:lstStyle/>
                    <a:p>
                      <a:pPr marL="0" marR="0" algn="just" rtl="1">
                        <a:lnSpc>
                          <a:spcPct val="107000"/>
                        </a:lnSpc>
                        <a:spcBef>
                          <a:spcPts val="0"/>
                        </a:spcBef>
                        <a:spcAft>
                          <a:spcPts val="0"/>
                        </a:spcAft>
                      </a:pPr>
                      <a:r>
                        <a:rPr lang="fa-IR" sz="2000" b="1" dirty="0">
                          <a:solidFill>
                            <a:schemeClr val="tx1"/>
                          </a:solidFill>
                          <a:effectLst/>
                          <a:cs typeface="B Nazanin" panose="00000400000000000000" pitchFamily="2" charset="-78"/>
                        </a:rPr>
                        <a:t>1. حذف شرکت های که در قلمرو زمانی فعال نبودند</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(151)</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558421663"/>
                  </a:ext>
                </a:extLst>
              </a:tr>
              <a:tr h="470691">
                <a:tc>
                  <a:txBody>
                    <a:bodyPr/>
                    <a:lstStyle/>
                    <a:p>
                      <a:pPr marL="0" marR="0" algn="just" rtl="1">
                        <a:lnSpc>
                          <a:spcPct val="107000"/>
                        </a:lnSpc>
                        <a:spcBef>
                          <a:spcPts val="0"/>
                        </a:spcBef>
                        <a:spcAft>
                          <a:spcPts val="0"/>
                        </a:spcAft>
                      </a:pPr>
                      <a:r>
                        <a:rPr lang="fa-IR" sz="2000" b="1" dirty="0">
                          <a:solidFill>
                            <a:schemeClr val="tx1"/>
                          </a:solidFill>
                          <a:effectLst/>
                          <a:cs typeface="B Nazanin" panose="00000400000000000000" pitchFamily="2" charset="-78"/>
                        </a:rPr>
                        <a:t>2. حذف شرکت های که بعد سال 93 وارد بورس شدند</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(43)</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extLst>
                  <a:ext uri="{0D108BD9-81ED-4DB2-BD59-A6C34878D82A}">
                    <a16:rowId xmlns:a16="http://schemas.microsoft.com/office/drawing/2014/main" val="1631229123"/>
                  </a:ext>
                </a:extLst>
              </a:tr>
              <a:tr h="470691">
                <a:tc>
                  <a:txBody>
                    <a:bodyPr/>
                    <a:lstStyle/>
                    <a:p>
                      <a:pPr marL="0" marR="0" algn="just" rtl="1">
                        <a:lnSpc>
                          <a:spcPct val="107000"/>
                        </a:lnSpc>
                        <a:spcBef>
                          <a:spcPts val="0"/>
                        </a:spcBef>
                        <a:spcAft>
                          <a:spcPts val="0"/>
                        </a:spcAft>
                      </a:pPr>
                      <a:r>
                        <a:rPr lang="fa-IR" sz="2000" b="1" dirty="0">
                          <a:solidFill>
                            <a:schemeClr val="tx1"/>
                          </a:solidFill>
                          <a:effectLst/>
                          <a:cs typeface="B Nazanin" panose="00000400000000000000" pitchFamily="2" charset="-78"/>
                        </a:rPr>
                        <a:t>3. حذف شرکت هایی که پایان سال مالی آنها پایان اسفند نمی باشد</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(67)</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4257575152"/>
                  </a:ext>
                </a:extLst>
              </a:tr>
              <a:tr h="470691">
                <a:tc>
                  <a:txBody>
                    <a:bodyPr/>
                    <a:lstStyle/>
                    <a:p>
                      <a:pPr marL="0" marR="0" algn="just" rtl="1">
                        <a:lnSpc>
                          <a:spcPct val="107000"/>
                        </a:lnSpc>
                        <a:spcBef>
                          <a:spcPts val="0"/>
                        </a:spcBef>
                        <a:spcAft>
                          <a:spcPts val="0"/>
                        </a:spcAft>
                      </a:pPr>
                      <a:r>
                        <a:rPr lang="fa-IR" sz="2000" b="1" dirty="0">
                          <a:solidFill>
                            <a:schemeClr val="tx1"/>
                          </a:solidFill>
                          <a:effectLst/>
                          <a:cs typeface="B Nazanin" panose="00000400000000000000" pitchFamily="2" charset="-78"/>
                        </a:rPr>
                        <a:t>4. حذف شرکت های سرمایه گذاری، هلدینگ و واسطه گری های مالی</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(66)</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extLst>
                  <a:ext uri="{0D108BD9-81ED-4DB2-BD59-A6C34878D82A}">
                    <a16:rowId xmlns:a16="http://schemas.microsoft.com/office/drawing/2014/main" val="1367026200"/>
                  </a:ext>
                </a:extLst>
              </a:tr>
              <a:tr h="470691">
                <a:tc>
                  <a:txBody>
                    <a:bodyPr/>
                    <a:lstStyle/>
                    <a:p>
                      <a:pPr marL="0" marR="0" algn="just" rtl="1">
                        <a:lnSpc>
                          <a:spcPct val="107000"/>
                        </a:lnSpc>
                        <a:spcBef>
                          <a:spcPts val="0"/>
                        </a:spcBef>
                        <a:spcAft>
                          <a:spcPts val="0"/>
                        </a:spcAft>
                      </a:pPr>
                      <a:r>
                        <a:rPr lang="fa-IR" sz="2000" b="1" dirty="0">
                          <a:solidFill>
                            <a:schemeClr val="tx1"/>
                          </a:solidFill>
                          <a:effectLst/>
                          <a:cs typeface="B Nazanin" panose="00000400000000000000" pitchFamily="2" charset="-78"/>
                        </a:rPr>
                        <a:t>5.حذف شرکت هایی که بخشی از اطلاعات آنها در دسترس نبوده است</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(15)</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334084388"/>
                  </a:ext>
                </a:extLst>
              </a:tr>
              <a:tr h="470691">
                <a:tc>
                  <a:txBody>
                    <a:bodyPr/>
                    <a:lstStyle/>
                    <a:p>
                      <a:pPr marL="0" marR="0" algn="just" rtl="1">
                        <a:lnSpc>
                          <a:spcPct val="107000"/>
                        </a:lnSpc>
                        <a:spcBef>
                          <a:spcPts val="0"/>
                        </a:spcBef>
                        <a:spcAft>
                          <a:spcPts val="0"/>
                        </a:spcAft>
                      </a:pPr>
                      <a:r>
                        <a:rPr lang="fa-IR" sz="2000" b="1" dirty="0">
                          <a:solidFill>
                            <a:schemeClr val="tx1"/>
                          </a:solidFill>
                          <a:effectLst/>
                          <a:cs typeface="B Nazanin" panose="00000400000000000000" pitchFamily="2" charset="-78"/>
                        </a:rPr>
                        <a:t>6. حذف شرکت هایی که در قلمرو زمانی تغییر سال مالی داده اند</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(11)</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extLst>
                  <a:ext uri="{0D108BD9-81ED-4DB2-BD59-A6C34878D82A}">
                    <a16:rowId xmlns:a16="http://schemas.microsoft.com/office/drawing/2014/main" val="519540566"/>
                  </a:ext>
                </a:extLst>
              </a:tr>
              <a:tr h="470691">
                <a:tc>
                  <a:txBody>
                    <a:bodyPr/>
                    <a:lstStyle/>
                    <a:p>
                      <a:pPr marL="0" marR="0" algn="just" rtl="1">
                        <a:lnSpc>
                          <a:spcPct val="107000"/>
                        </a:lnSpc>
                        <a:spcBef>
                          <a:spcPts val="0"/>
                        </a:spcBef>
                        <a:spcAft>
                          <a:spcPts val="0"/>
                        </a:spcAft>
                      </a:pPr>
                      <a:r>
                        <a:rPr lang="fa-IR" sz="2000" b="1" dirty="0">
                          <a:solidFill>
                            <a:schemeClr val="tx1"/>
                          </a:solidFill>
                          <a:effectLst/>
                          <a:cs typeface="B Nazanin" panose="00000400000000000000" pitchFamily="2" charset="-78"/>
                        </a:rPr>
                        <a:t>7.حذف شرکت هایی که دارای وقفه معاملاتی بیش از سه ماه بوده اند</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(68)</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220267103"/>
                  </a:ext>
                </a:extLst>
              </a:tr>
              <a:tr h="470691">
                <a:tc>
                  <a:txBody>
                    <a:bodyPr/>
                    <a:lstStyle/>
                    <a:p>
                      <a:pPr marL="0" marR="0" algn="just" rtl="1">
                        <a:lnSpc>
                          <a:spcPct val="107000"/>
                        </a:lnSpc>
                        <a:spcBef>
                          <a:spcPts val="0"/>
                        </a:spcBef>
                        <a:spcAft>
                          <a:spcPts val="0"/>
                        </a:spcAft>
                      </a:pPr>
                      <a:r>
                        <a:rPr lang="fa-IR" sz="2000" b="1" dirty="0">
                          <a:solidFill>
                            <a:schemeClr val="tx1"/>
                          </a:solidFill>
                          <a:effectLst/>
                          <a:cs typeface="B Nazanin" panose="00000400000000000000" pitchFamily="2" charset="-78"/>
                        </a:rPr>
                        <a:t>جامعه حاصل از حذف سیستماتیک</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102</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extLst>
                  <a:ext uri="{0D108BD9-81ED-4DB2-BD59-A6C34878D82A}">
                    <a16:rowId xmlns:a16="http://schemas.microsoft.com/office/drawing/2014/main" val="2444514415"/>
                  </a:ext>
                </a:extLst>
              </a:tr>
            </a:tbl>
          </a:graphicData>
        </a:graphic>
      </p:graphicFrame>
      <p:sp>
        <p:nvSpPr>
          <p:cNvPr id="9" name="Oval 8"/>
          <p:cNvSpPr/>
          <p:nvPr/>
        </p:nvSpPr>
        <p:spPr>
          <a:xfrm>
            <a:off x="1798820" y="509665"/>
            <a:ext cx="7000406" cy="10792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tx1"/>
              </a:solidFill>
              <a:cs typeface="B Nazanin" panose="00000400000000000000" pitchFamily="2" charset="-78"/>
            </a:endParaRPr>
          </a:p>
          <a:p>
            <a:pPr algn="ctr"/>
            <a:r>
              <a:rPr lang="fa-IR" sz="2500" b="1" dirty="0">
                <a:solidFill>
                  <a:schemeClr val="tx1"/>
                </a:solidFill>
                <a:cs typeface="B Nazanin" panose="00000400000000000000" pitchFamily="2" charset="-78"/>
              </a:rPr>
              <a:t>جدول فرایند حذف سیستماتیک داده ها :</a:t>
            </a:r>
          </a:p>
          <a:p>
            <a:pPr algn="ctr"/>
            <a:endParaRPr lang="en-US" sz="25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4262653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p:tgtEl>
                                          <p:spTgt spid="9"/>
                                        </p:tgtEl>
                                        <p:attrNameLst>
                                          <p:attrName>ppt_y</p:attrName>
                                        </p:attrNameLst>
                                      </p:cBhvr>
                                      <p:tavLst>
                                        <p:tav tm="0">
                                          <p:val>
                                            <p:strVal val="#ppt_y+#ppt_h*1.125000"/>
                                          </p:val>
                                        </p:tav>
                                        <p:tav tm="100000">
                                          <p:val>
                                            <p:strVal val="#ppt_y"/>
                                          </p:val>
                                        </p:tav>
                                      </p:tavLst>
                                    </p:anim>
                                    <p:animEffect transition="in" filter="wipe(up)">
                                      <p:cBhvr>
                                        <p:cTn id="8" dur="500"/>
                                        <p:tgtEl>
                                          <p:spTgt spid="9"/>
                                        </p:tgtEl>
                                      </p:cBhvr>
                                    </p:animEffect>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randombar(horizontal)">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2426208"/>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TextBox 4"/>
          <p:cNvSpPr txBox="1"/>
          <p:nvPr/>
        </p:nvSpPr>
        <p:spPr>
          <a:xfrm>
            <a:off x="207264" y="256032"/>
            <a:ext cx="9570720" cy="647455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just" rtl="1">
              <a:lnSpc>
                <a:spcPct val="200000"/>
              </a:lnSpc>
            </a:pPr>
            <a:endParaRPr lang="fa-IR" dirty="0">
              <a:cs typeface="B Nazanin" panose="00000400000000000000" pitchFamily="2" charset="-78"/>
            </a:endParaRPr>
          </a:p>
          <a:p>
            <a:pPr algn="just" rtl="1">
              <a:lnSpc>
                <a:spcPct val="150000"/>
              </a:lnSpc>
            </a:pPr>
            <a:endParaRPr lang="fa-IR" dirty="0">
              <a:cs typeface="B Nazanin" panose="00000400000000000000" pitchFamily="2" charset="-78"/>
            </a:endParaRPr>
          </a:p>
          <a:p>
            <a:pPr marL="342900" indent="-342900" algn="just" rtl="1">
              <a:lnSpc>
                <a:spcPct val="150000"/>
              </a:lnSpc>
              <a:buFont typeface="Arial" panose="020B0604020202020204" pitchFamily="34" charset="0"/>
              <a:buChar char="•"/>
            </a:pPr>
            <a:r>
              <a:rPr lang="fa-IR" sz="2000" b="1" dirty="0">
                <a:cs typeface="B Nazanin" panose="00000400000000000000" pitchFamily="2" charset="-78"/>
              </a:rPr>
              <a:t>پژوهش حاضر به </a:t>
            </a:r>
            <a:r>
              <a:rPr lang="fa-IR" sz="2000" b="1" dirty="0">
                <a:solidFill>
                  <a:schemeClr val="accent2">
                    <a:lumMod val="75000"/>
                  </a:schemeClr>
                </a:solidFill>
                <a:cs typeface="B Nazanin" panose="00000400000000000000" pitchFamily="2" charset="-78"/>
              </a:rPr>
              <a:t>روش کتابخانه ای </a:t>
            </a:r>
            <a:r>
              <a:rPr lang="fa-IR" sz="2000" b="1" dirty="0">
                <a:cs typeface="B Nazanin" panose="00000400000000000000" pitchFamily="2" charset="-78"/>
              </a:rPr>
              <a:t>اجرا خواهد شد، فرایند پژوهش طی دو مرحله اصلی به شرح زیر صورت گرفت:  </a:t>
            </a:r>
            <a:endParaRPr lang="en-US" sz="2000" b="1" dirty="0">
              <a:cs typeface="B Nazanin" panose="00000400000000000000" pitchFamily="2" charset="-78"/>
            </a:endParaRPr>
          </a:p>
          <a:p>
            <a:pPr marL="342900" indent="-342900" algn="just" rtl="1">
              <a:lnSpc>
                <a:spcPct val="150000"/>
              </a:lnSpc>
              <a:buFont typeface="Arial" panose="020B0604020202020204" pitchFamily="34" charset="0"/>
              <a:buChar char="•"/>
            </a:pPr>
            <a:r>
              <a:rPr lang="fa-IR" sz="2000" b="1" dirty="0">
                <a:cs typeface="B Nazanin" panose="00000400000000000000" pitchFamily="2" charset="-78"/>
              </a:rPr>
              <a:t>در مرحله اول، مباني نظري به روش کتابخانه‌اي با مراجعه به کتاب ها و مجلات تخصصي فارسي و لاتين حمایت خواهد شد. لذا در خصوص تبیین ادبیات پژوهش، و تدوین مبانی نظری پژوهش به مطالعات و مقالات معتبر و جستجو در اینترنت رجوع می شود   </a:t>
            </a:r>
          </a:p>
          <a:p>
            <a:pPr marL="342900" indent="-342900" algn="just" rtl="1">
              <a:lnSpc>
                <a:spcPct val="150000"/>
              </a:lnSpc>
              <a:buFont typeface="Arial" panose="020B0604020202020204" pitchFamily="34" charset="0"/>
              <a:buChar char="•"/>
            </a:pPr>
            <a:r>
              <a:rPr lang="fa-IR" sz="2000" b="1" dirty="0">
                <a:cs typeface="B Nazanin" panose="00000400000000000000" pitchFamily="2" charset="-78"/>
              </a:rPr>
              <a:t>در مرحله دوم، جهت گردآوری اطلاعات و برای دستیابی به داده­های مورد نظر برای پردازش فرضیات پژوهش، از اطلاعات موجود در بانک اطلاعاتی ره‌­آورد نوین و اسناد کاوی صورت های مالی شرکت­های پذیرفته شده در بورس اوراق بهادار تهران با مراجعه به سایت رسمی بورس اوراق بهادار تهران، و سامانه کدال استفاده می شود. داده های و آمار واطلاعات  مورد نیاز این پژوهش از صورت های مالی شرکت های پذیرفته شده در بورس اوراق بهادار تهران طی سال­های 1393 تا 1399 استخراج می شود. و از طریق نرم افزار</a:t>
            </a:r>
            <a:r>
              <a:rPr lang="en-US" sz="2000" b="1" dirty="0">
                <a:cs typeface="B Nazanin" panose="00000400000000000000" pitchFamily="2" charset="-78"/>
              </a:rPr>
              <a:t>Excel </a:t>
            </a:r>
            <a:r>
              <a:rPr lang="fa-IR" sz="2000" b="1" dirty="0">
                <a:cs typeface="B Nazanin" panose="00000400000000000000" pitchFamily="2" charset="-78"/>
              </a:rPr>
              <a:t> طبقه بندی شده و به کمک نرم افزار </a:t>
            </a:r>
            <a:r>
              <a:rPr lang="en-US" sz="2000" b="1" dirty="0" err="1">
                <a:cs typeface="B Nazanin" panose="00000400000000000000" pitchFamily="2" charset="-78"/>
              </a:rPr>
              <a:t>Eviews</a:t>
            </a:r>
            <a:r>
              <a:rPr lang="en-US" sz="2000" b="1" dirty="0">
                <a:cs typeface="B Nazanin" panose="00000400000000000000" pitchFamily="2" charset="-78"/>
              </a:rPr>
              <a:t> </a:t>
            </a:r>
            <a:r>
              <a:rPr lang="fa-IR" sz="2000" b="1" dirty="0">
                <a:cs typeface="B Nazanin" panose="00000400000000000000" pitchFamily="2" charset="-78"/>
              </a:rPr>
              <a:t> و </a:t>
            </a:r>
            <a:r>
              <a:rPr lang="en-US" sz="2000" b="1" dirty="0">
                <a:cs typeface="B Nazanin" panose="00000400000000000000" pitchFamily="2" charset="-78"/>
              </a:rPr>
              <a:t>SPSS </a:t>
            </a:r>
            <a:r>
              <a:rPr lang="fa-IR" sz="2000" b="1" dirty="0">
                <a:cs typeface="B Nazanin" panose="00000400000000000000" pitchFamily="2" charset="-78"/>
              </a:rPr>
              <a:t> تجزیه تحلیل می شود.</a:t>
            </a:r>
            <a:endParaRPr lang="en-US" sz="2000" b="1" dirty="0">
              <a:cs typeface="B Nazanin" panose="00000400000000000000" pitchFamily="2" charset="-78"/>
            </a:endParaRPr>
          </a:p>
        </p:txBody>
      </p:sp>
      <p:sp>
        <p:nvSpPr>
          <p:cNvPr id="10" name="Oval 9"/>
          <p:cNvSpPr/>
          <p:nvPr/>
        </p:nvSpPr>
        <p:spPr>
          <a:xfrm>
            <a:off x="1798820" y="509666"/>
            <a:ext cx="7000406" cy="624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500" b="1" dirty="0">
                <a:solidFill>
                  <a:schemeClr val="tx1"/>
                </a:solidFill>
                <a:cs typeface="B Nazanin" panose="00000400000000000000" pitchFamily="2" charset="-78"/>
              </a:rPr>
              <a:t>روش گرداوري داده ها:</a:t>
            </a:r>
            <a:endParaRPr lang="en-US" sz="25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2395271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p:tgtEl>
                                          <p:spTgt spid="10"/>
                                        </p:tgtEl>
                                        <p:attrNameLst>
                                          <p:attrName>ppt_y</p:attrName>
                                        </p:attrNameLst>
                                      </p:cBhvr>
                                      <p:tavLst>
                                        <p:tav tm="0">
                                          <p:val>
                                            <p:strVal val="#ppt_y+#ppt_h*1.125000"/>
                                          </p:val>
                                        </p:tav>
                                        <p:tav tm="100000">
                                          <p:val>
                                            <p:strVal val="#ppt_y"/>
                                          </p:val>
                                        </p:tav>
                                      </p:tavLst>
                                    </p:anim>
                                    <p:animEffect transition="in" filter="wipe(up)">
                                      <p:cBhvr>
                                        <p:cTn id="8" dur="500"/>
                                        <p:tgtEl>
                                          <p:spTgt spid="10"/>
                                        </p:tgtEl>
                                      </p:cBhvr>
                                    </p:animEffect>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1000"/>
                                        <p:tgtEl>
                                          <p:spTgt spid="5">
                                            <p:txEl>
                                              <p:pRg st="2" end="2"/>
                                            </p:txEl>
                                          </p:spTgt>
                                        </p:tgtEl>
                                      </p:cBhvr>
                                    </p:animEffect>
                                    <p:anim calcmode="lin" valueType="num">
                                      <p:cBhvr>
                                        <p:cTn id="14"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5">
                                            <p:txEl>
                                              <p:pRg st="2" end="2"/>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fade">
                                      <p:cBhvr>
                                        <p:cTn id="18" dur="1000"/>
                                        <p:tgtEl>
                                          <p:spTgt spid="5">
                                            <p:txEl>
                                              <p:pRg st="3" end="3"/>
                                            </p:txEl>
                                          </p:spTgt>
                                        </p:tgtEl>
                                      </p:cBhvr>
                                    </p:animEffect>
                                    <p:anim calcmode="lin" valueType="num">
                                      <p:cBhvr>
                                        <p:cTn id="1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0" dur="1000" fill="hold"/>
                                        <p:tgtEl>
                                          <p:spTgt spid="5">
                                            <p:txEl>
                                              <p:pRg st="3" end="3"/>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fade">
                                      <p:cBhvr>
                                        <p:cTn id="23" dur="1000"/>
                                        <p:tgtEl>
                                          <p:spTgt spid="5">
                                            <p:txEl>
                                              <p:pRg st="4" end="4"/>
                                            </p:txEl>
                                          </p:spTgt>
                                        </p:tgtEl>
                                      </p:cBhvr>
                                    </p:animEffect>
                                    <p:anim calcmode="lin" valueType="num">
                                      <p:cBhvr>
                                        <p:cTn id="24"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5"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2426208"/>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sz="2000" b="1" dirty="0">
                <a:solidFill>
                  <a:schemeClr val="tx1"/>
                </a:solidFill>
                <a:effectLst>
                  <a:outerShdw blurRad="38100" dist="38100" dir="2700000" algn="tl">
                    <a:srgbClr val="000000">
                      <a:alpha val="43137"/>
                    </a:srgbClr>
                  </a:outerShdw>
                </a:effectLst>
                <a:cs typeface="B Nazanin" panose="00000400000000000000" pitchFamily="2" charset="-78"/>
              </a:rPr>
              <a:t>روش شناسی</a:t>
            </a:r>
            <a:endParaRPr lang="en-US" sz="2000" b="1" dirty="0">
              <a:solidFill>
                <a:schemeClr val="tx1"/>
              </a:solidFill>
              <a:effectLst>
                <a:outerShdw blurRad="38100" dist="38100" dir="2700000" algn="tl">
                  <a:srgbClr val="000000">
                    <a:alpha val="43137"/>
                  </a:srgbClr>
                </a:outerShdw>
              </a:effectLst>
              <a:cs typeface="B Nazanin" panose="000004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sz="2000" b="1" dirty="0">
                <a:solidFill>
                  <a:schemeClr val="tx1"/>
                </a:solidFill>
                <a:cs typeface="B Nazanin" panose="00000400000000000000" pitchFamily="2" charset="-78"/>
              </a:rPr>
              <a:t>کلیات پژوهش</a:t>
            </a:r>
            <a:endParaRPr lang="en-US" sz="2000" b="1" dirty="0">
              <a:solidFill>
                <a:schemeClr val="tx1"/>
              </a:solidFill>
              <a:cs typeface="B Nazanin" panose="000004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sz="2000" b="1" dirty="0">
                <a:solidFill>
                  <a:schemeClr val="tx1"/>
                </a:solidFill>
                <a:cs typeface="B Nazanin" panose="00000400000000000000" pitchFamily="2" charset="-78"/>
              </a:rPr>
              <a:t>مبانی نظری و پیشینه</a:t>
            </a:r>
            <a:endParaRPr lang="en-US" sz="2000" b="1" dirty="0">
              <a:solidFill>
                <a:schemeClr val="tx1"/>
              </a:solidFill>
              <a:cs typeface="B Nazanin" panose="00000400000000000000" pitchFamily="2" charset="-78"/>
            </a:endParaRPr>
          </a:p>
        </p:txBody>
      </p:sp>
      <p:sp>
        <p:nvSpPr>
          <p:cNvPr id="5" name="TextBox 4"/>
          <p:cNvSpPr txBox="1"/>
          <p:nvPr/>
        </p:nvSpPr>
        <p:spPr>
          <a:xfrm>
            <a:off x="207264" y="256032"/>
            <a:ext cx="9570720" cy="647455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just" rtl="1">
              <a:lnSpc>
                <a:spcPct val="200000"/>
              </a:lnSpc>
            </a:pPr>
            <a:endParaRPr lang="fa-IR" sz="2000" b="1" dirty="0">
              <a:solidFill>
                <a:schemeClr val="bg1"/>
              </a:solidFill>
              <a:cs typeface="B Nazanin" panose="00000400000000000000" pitchFamily="2" charset="-78"/>
            </a:endParaRPr>
          </a:p>
        </p:txBody>
      </p:sp>
      <p:sp>
        <p:nvSpPr>
          <p:cNvPr id="6" name="Text Box 10"/>
          <p:cNvSpPr txBox="1">
            <a:spLocks noChangeArrowheads="1"/>
          </p:cNvSpPr>
          <p:nvPr/>
        </p:nvSpPr>
        <p:spPr bwMode="auto">
          <a:xfrm>
            <a:off x="628933" y="2605086"/>
            <a:ext cx="1971175" cy="1102676"/>
          </a:xfrm>
          <a:prstGeom prst="rect">
            <a:avLst/>
          </a:prstGeom>
          <a:solidFill>
            <a:schemeClr val="accent4">
              <a:lumMod val="60000"/>
              <a:lumOff val="40000"/>
            </a:schemeClr>
          </a:solidFill>
          <a:ln w="9525">
            <a:solidFill>
              <a:srgbClr val="4579B8"/>
            </a:solidFill>
            <a:miter lim="800000"/>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2000" b="1" dirty="0">
              <a:latin typeface="Calibri" panose="020F0502020204030204" pitchFamily="34" charset="0"/>
              <a:ea typeface="Calibri" panose="020F0502020204030204" pitchFamily="34" charset="0"/>
              <a:cs typeface="B Nazanin" panose="00000400000000000000" pitchFamily="2" charset="-7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a-IR"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rPr>
              <a:t>مالکیت</a:t>
            </a:r>
            <a:endParaRPr kumimoji="0" lang="en-US" altLang="en-US" sz="2000" b="1" i="0" u="none" strike="noStrike" cap="none" normalizeH="0" baseline="0" dirty="0">
              <a:ln>
                <a:noFill/>
              </a:ln>
              <a:effectLst/>
              <a:latin typeface="Arial" panose="020B0604020202020204" pitchFamily="34" charset="0"/>
              <a:cs typeface="B Nazanin" panose="00000400000000000000" pitchFamily="2" charset="-78"/>
            </a:endParaRPr>
          </a:p>
        </p:txBody>
      </p:sp>
      <p:sp>
        <p:nvSpPr>
          <p:cNvPr id="7" name="Text Box 6"/>
          <p:cNvSpPr txBox="1">
            <a:spLocks noChangeArrowheads="1"/>
          </p:cNvSpPr>
          <p:nvPr/>
        </p:nvSpPr>
        <p:spPr bwMode="auto">
          <a:xfrm>
            <a:off x="628932" y="3982611"/>
            <a:ext cx="1971176" cy="1086740"/>
          </a:xfrm>
          <a:prstGeom prst="rect">
            <a:avLst/>
          </a:prstGeom>
          <a:solidFill>
            <a:schemeClr val="accent4">
              <a:lumMod val="60000"/>
              <a:lumOff val="40000"/>
            </a:schemeClr>
          </a:solidFill>
          <a:ln w="9525">
            <a:solidFill>
              <a:srgbClr val="4579B8"/>
            </a:solidFill>
            <a:miter lim="800000"/>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a-IR"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rPr>
              <a:t>ارتباطات</a:t>
            </a:r>
            <a:endParaRPr kumimoji="0" lang="en-US" altLang="en-US" sz="2000" b="1" i="0" u="none" strike="noStrike" cap="none" normalizeH="0" baseline="0" dirty="0">
              <a:ln>
                <a:noFill/>
              </a:ln>
              <a:effectLst/>
              <a:latin typeface="Arial" panose="020B0604020202020204" pitchFamily="34" charset="0"/>
              <a:cs typeface="B Nazanin" panose="00000400000000000000" pitchFamily="2" charset="-78"/>
            </a:endParaRPr>
          </a:p>
        </p:txBody>
      </p:sp>
      <p:sp>
        <p:nvSpPr>
          <p:cNvPr id="8" name="Text Box 3"/>
          <p:cNvSpPr txBox="1">
            <a:spLocks noChangeArrowheads="1"/>
          </p:cNvSpPr>
          <p:nvPr/>
        </p:nvSpPr>
        <p:spPr bwMode="auto">
          <a:xfrm>
            <a:off x="3818312" y="4629616"/>
            <a:ext cx="2244292" cy="1215252"/>
          </a:xfrm>
          <a:prstGeom prst="rect">
            <a:avLst/>
          </a:prstGeom>
          <a:gradFill rotWithShape="1">
            <a:gsLst>
              <a:gs pos="0">
                <a:srgbClr val="FFA2A1"/>
              </a:gs>
              <a:gs pos="35001">
                <a:srgbClr val="FFBEBD"/>
              </a:gs>
              <a:gs pos="100000">
                <a:srgbClr val="FFE5E5"/>
              </a:gs>
            </a:gsLst>
            <a:lin ang="16200000" scaled="1"/>
          </a:gradFill>
          <a:ln w="9525">
            <a:solidFill>
              <a:srgbClr val="BC4542"/>
            </a:solidFill>
            <a:miter lim="800000"/>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a-IR"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rPr>
              <a:t>سرمایه­گ</a:t>
            </a:r>
            <a:endParaRPr kumimoji="0" lang="en-US" altLang="en-US" sz="2000" b="1" i="0" u="none" strike="noStrike" cap="none" normalizeH="0" baseline="0" dirty="0">
              <a:ln>
                <a:noFill/>
              </a:ln>
              <a:effectLst/>
              <a:latin typeface="Arial" panose="020B0604020202020204" pitchFamily="34" charset="0"/>
              <a:cs typeface="B Nazanin" panose="00000400000000000000" pitchFamily="2" charset="-78"/>
            </a:endParaRPr>
          </a:p>
        </p:txBody>
      </p:sp>
      <p:sp>
        <p:nvSpPr>
          <p:cNvPr id="9" name="Text Box 12"/>
          <p:cNvSpPr txBox="1">
            <a:spLocks noChangeArrowheads="1"/>
          </p:cNvSpPr>
          <p:nvPr/>
        </p:nvSpPr>
        <p:spPr bwMode="auto">
          <a:xfrm>
            <a:off x="3818312" y="2872329"/>
            <a:ext cx="2244292" cy="1144460"/>
          </a:xfrm>
          <a:prstGeom prst="rect">
            <a:avLst/>
          </a:prstGeom>
          <a:gradFill rotWithShape="1">
            <a:gsLst>
              <a:gs pos="0">
                <a:srgbClr val="FFA2A1"/>
              </a:gs>
              <a:gs pos="35001">
                <a:srgbClr val="FFBEBD"/>
              </a:gs>
              <a:gs pos="100000">
                <a:srgbClr val="FFE5E5"/>
              </a:gs>
            </a:gsLst>
            <a:lin ang="16200000" scaled="1"/>
          </a:gradFill>
          <a:ln w="9525">
            <a:solidFill>
              <a:srgbClr val="BC4542"/>
            </a:solidFill>
            <a:miter lim="800000"/>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a-IR"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rPr>
              <a:t>تامین مالی</a:t>
            </a:r>
            <a:endParaRPr kumimoji="0" lang="en-US" altLang="en-US" sz="2000" b="1" i="0" u="none" strike="noStrike" cap="none" normalizeH="0" baseline="0" dirty="0">
              <a:ln>
                <a:noFill/>
              </a:ln>
              <a:effectLst/>
              <a:latin typeface="Arial" panose="020B0604020202020204" pitchFamily="34" charset="0"/>
              <a:cs typeface="B Nazanin" panose="00000400000000000000" pitchFamily="2" charset="-78"/>
            </a:endParaRPr>
          </a:p>
        </p:txBody>
      </p:sp>
      <p:sp>
        <p:nvSpPr>
          <p:cNvPr id="10" name="Text Box 1"/>
          <p:cNvSpPr txBox="1">
            <a:spLocks noChangeArrowheads="1"/>
          </p:cNvSpPr>
          <p:nvPr/>
        </p:nvSpPr>
        <p:spPr bwMode="auto">
          <a:xfrm>
            <a:off x="628932" y="5463659"/>
            <a:ext cx="1971175" cy="996194"/>
          </a:xfrm>
          <a:prstGeom prst="rect">
            <a:avLst/>
          </a:prstGeom>
          <a:solidFill>
            <a:schemeClr val="accent4">
              <a:lumMod val="60000"/>
              <a:lumOff val="40000"/>
            </a:schemeClr>
          </a:solidFill>
          <a:ln w="9525">
            <a:solidFill>
              <a:srgbClr val="4579B8"/>
            </a:solidFill>
            <a:miter lim="800000"/>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a-IR"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rPr>
              <a:t>معاملات با ا</a:t>
            </a:r>
            <a:endParaRPr kumimoji="0" lang="en-US" altLang="en-US" sz="2000" b="1" i="0" u="none" strike="noStrike" cap="none" normalizeH="0" baseline="0" dirty="0">
              <a:ln>
                <a:noFill/>
              </a:ln>
              <a:effectLst/>
              <a:latin typeface="Arial" panose="020B0604020202020204" pitchFamily="34" charset="0"/>
              <a:cs typeface="B Nazanin" panose="00000400000000000000" pitchFamily="2" charset="-78"/>
            </a:endParaRPr>
          </a:p>
        </p:txBody>
      </p:sp>
      <p:sp>
        <p:nvSpPr>
          <p:cNvPr id="11" name="Text Box 11"/>
          <p:cNvSpPr txBox="1">
            <a:spLocks noChangeArrowheads="1"/>
          </p:cNvSpPr>
          <p:nvPr/>
        </p:nvSpPr>
        <p:spPr bwMode="auto">
          <a:xfrm>
            <a:off x="7337921" y="2426207"/>
            <a:ext cx="2074833" cy="4064533"/>
          </a:xfrm>
          <a:prstGeom prst="rect">
            <a:avLst/>
          </a:prstGeom>
          <a:gradFill rotWithShape="1">
            <a:gsLst>
              <a:gs pos="0">
                <a:srgbClr val="DAFDA7"/>
              </a:gs>
              <a:gs pos="35001">
                <a:srgbClr val="E4FDC2"/>
              </a:gs>
              <a:gs pos="100000">
                <a:srgbClr val="F5FFE6"/>
              </a:gs>
            </a:gsLst>
            <a:lin ang="16200000" scaled="1"/>
          </a:gradFill>
          <a:ln w="9525">
            <a:solidFill>
              <a:srgbClr val="94B64E"/>
            </a:solidFill>
            <a:miter lim="800000"/>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spcBef>
                <a:spcPct val="0"/>
              </a:spcBef>
              <a:spcAft>
                <a:spcPct val="0"/>
              </a:spcAft>
              <a:buClrTx/>
              <a:buSzTx/>
              <a:buFontTx/>
              <a:buNone/>
              <a:tabLst/>
            </a:pPr>
            <a:endParaRPr lang="fa-IR" altLang="en-US" sz="2000" b="1" dirty="0">
              <a:latin typeface="Calibri" panose="020F0502020204030204" pitchFamily="34" charset="0"/>
              <a:cs typeface="B Nazanin" panose="00000400000000000000" pitchFamily="2" charset="-78"/>
            </a:endParaRPr>
          </a:p>
          <a:p>
            <a:pPr marL="0" marR="0" lvl="0" indent="0" algn="ctr" defTabSz="914400" rtl="0" eaLnBrk="0" fontAlgn="base" latinLnBrk="0" hangingPunct="0">
              <a:spcBef>
                <a:spcPct val="0"/>
              </a:spcBef>
              <a:spcAft>
                <a:spcPct val="0"/>
              </a:spcAft>
              <a:buClrTx/>
              <a:buSzTx/>
              <a:buFontTx/>
              <a:buNone/>
              <a:tabLst/>
            </a:pPr>
            <a:r>
              <a:rPr kumimoji="0" lang="fa-IR" altLang="en-US" sz="2000" b="1" i="0" u="none" strike="noStrike" cap="none" normalizeH="0" baseline="0" dirty="0">
                <a:ln>
                  <a:noFill/>
                </a:ln>
                <a:effectLst/>
                <a:cs typeface="B Nazanin" panose="00000400000000000000" pitchFamily="2" charset="-78"/>
              </a:rPr>
              <a:t>اندازه شرکت</a:t>
            </a:r>
            <a:endParaRPr kumimoji="0" lang="en-US" altLang="en-US" sz="2000" b="1" i="0" u="none" strike="noStrike" cap="none" normalizeH="0" baseline="0" dirty="0">
              <a:ln>
                <a:noFill/>
              </a:ln>
              <a:effectLst/>
              <a:cs typeface="B Nazanin" panose="00000400000000000000" pitchFamily="2" charset="-78"/>
            </a:endParaRPr>
          </a:p>
          <a:p>
            <a:pPr marL="0" marR="0" lvl="0" indent="0" algn="ctr" defTabSz="914400" rtl="0" eaLnBrk="0" fontAlgn="base" latinLnBrk="0" hangingPunct="0">
              <a:spcBef>
                <a:spcPct val="0"/>
              </a:spcBef>
              <a:spcAft>
                <a:spcPct val="0"/>
              </a:spcAft>
              <a:buClrTx/>
              <a:buSzTx/>
              <a:buFontTx/>
              <a:buNone/>
              <a:tabLst/>
            </a:pPr>
            <a:r>
              <a:rPr kumimoji="0" lang="en-US"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rPr>
              <a:t>   </a:t>
            </a:r>
            <a:endParaRPr kumimoji="0" lang="en-US" altLang="en-US" sz="2000" b="1" i="0" u="none" strike="noStrike" cap="none" normalizeH="0" baseline="0" dirty="0">
              <a:ln>
                <a:noFill/>
              </a:ln>
              <a:effectLst/>
              <a:cs typeface="B Nazanin" panose="00000400000000000000" pitchFamily="2" charset="-78"/>
            </a:endParaRPr>
          </a:p>
          <a:p>
            <a:pPr marL="0" marR="0" lvl="0" indent="0" algn="ctr" defTabSz="914400" rtl="0" eaLnBrk="0" fontAlgn="base" latinLnBrk="0" hangingPunct="0">
              <a:spcBef>
                <a:spcPct val="0"/>
              </a:spcBef>
              <a:spcAft>
                <a:spcPct val="0"/>
              </a:spcAft>
              <a:buClrTx/>
              <a:buSzTx/>
              <a:buFontTx/>
              <a:buNone/>
              <a:tabLst/>
            </a:pPr>
            <a:r>
              <a:rPr kumimoji="0" lang="fa-IR"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rPr>
              <a:t>بازده دارایی­ها</a:t>
            </a:r>
            <a:endParaRPr kumimoji="0" lang="en-US" altLang="en-US" sz="2000" b="1" i="0" u="none" strike="noStrike" cap="none" normalizeH="0" baseline="0" dirty="0">
              <a:ln>
                <a:noFill/>
              </a:ln>
              <a:effectLst/>
              <a:cs typeface="B Nazanin" panose="00000400000000000000" pitchFamily="2" charset="-78"/>
            </a:endParaRPr>
          </a:p>
          <a:p>
            <a:pPr marL="0" marR="0" lvl="0" indent="0" algn="ctr" defTabSz="914400" rtl="0" eaLnBrk="0" fontAlgn="base" latinLnBrk="0" hangingPunct="0">
              <a:spcBef>
                <a:spcPct val="0"/>
              </a:spcBef>
              <a:spcAft>
                <a:spcPct val="0"/>
              </a:spcAft>
              <a:buClrTx/>
              <a:buSzTx/>
              <a:buFontTx/>
              <a:buNone/>
              <a:tabLst/>
            </a:pPr>
            <a:endParaRPr kumimoji="0" lang="fa-IR"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endParaRPr>
          </a:p>
          <a:p>
            <a:pPr marL="0" marR="0" lvl="0" indent="0" algn="ctr" defTabSz="914400" rtl="0" eaLnBrk="0" fontAlgn="base" latinLnBrk="0" hangingPunct="0">
              <a:spcBef>
                <a:spcPct val="0"/>
              </a:spcBef>
              <a:spcAft>
                <a:spcPct val="0"/>
              </a:spcAft>
              <a:buClrTx/>
              <a:buSzTx/>
              <a:buFontTx/>
              <a:buNone/>
              <a:tabLst/>
            </a:pPr>
            <a:r>
              <a:rPr kumimoji="0" lang="fa-IR"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rPr>
              <a:t>اهرم</a:t>
            </a:r>
            <a:endParaRPr lang="fa-IR" altLang="en-US" sz="2000" b="1" dirty="0">
              <a:latin typeface="Calibri" panose="020F0502020204030204" pitchFamily="34" charset="0"/>
              <a:ea typeface="Calibri" panose="020F0502020204030204" pitchFamily="34" charset="0"/>
              <a:cs typeface="B Nazanin" panose="00000400000000000000" pitchFamily="2" charset="-78"/>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fa-IR"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endParaRPr>
          </a:p>
          <a:p>
            <a:pPr marL="0" marR="0" lvl="0" indent="0" algn="ctr" defTabSz="914400" rtl="0" eaLnBrk="0" fontAlgn="base" latinLnBrk="0" hangingPunct="0">
              <a:lnSpc>
                <a:spcPct val="100000"/>
              </a:lnSpc>
              <a:spcBef>
                <a:spcPct val="0"/>
              </a:spcBef>
              <a:spcAft>
                <a:spcPct val="0"/>
              </a:spcAft>
              <a:buClrTx/>
              <a:buSzTx/>
              <a:buFontTx/>
              <a:buNone/>
              <a:tabLst/>
            </a:pPr>
            <a:endParaRPr lang="fa-IR" altLang="en-US" sz="2000" b="1" dirty="0">
              <a:latin typeface="Calibri" panose="020F0502020204030204" pitchFamily="34" charset="0"/>
              <a:ea typeface="Calibri" panose="020F0502020204030204" pitchFamily="34" charset="0"/>
              <a:cs typeface="B Nazanin" panose="00000400000000000000" pitchFamily="2" charset="-78"/>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fa-IR"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a:ln>
                <a:noFill/>
              </a:ln>
              <a:effectLst/>
              <a:cs typeface="B Nazanin" panose="00000400000000000000"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a:ln>
                <a:noFill/>
              </a:ln>
              <a:effectLst/>
              <a:latin typeface="Arial" panose="020B0604020202020204" pitchFamily="34" charset="0"/>
              <a:cs typeface="B Nazanin" panose="00000400000000000000" pitchFamily="2" charset="-78"/>
            </a:endParaRPr>
          </a:p>
        </p:txBody>
      </p:sp>
      <p:cxnSp>
        <p:nvCxnSpPr>
          <p:cNvPr id="12" name="Straight Arrow Connector 11"/>
          <p:cNvCxnSpPr>
            <a:cxnSpLocks noChangeShapeType="1"/>
            <a:endCxn id="9" idx="1"/>
          </p:cNvCxnSpPr>
          <p:nvPr/>
        </p:nvCxnSpPr>
        <p:spPr bwMode="auto">
          <a:xfrm>
            <a:off x="2611088" y="3156424"/>
            <a:ext cx="1207224" cy="288135"/>
          </a:xfrm>
          <a:prstGeom prst="straightConnector1">
            <a:avLst/>
          </a:prstGeom>
          <a:noFill/>
          <a:ln w="9525">
            <a:solidFill>
              <a:schemeClr val="tx1">
                <a:lumMod val="95000"/>
                <a:lumOff val="5000"/>
              </a:schemeClr>
            </a:solidFill>
            <a:round/>
            <a:headEnd/>
            <a:tailEnd type="triangle" w="med" len="med"/>
          </a:ln>
          <a:extLst>
            <a:ext uri="{909E8E84-426E-40DD-AFC4-6F175D3DCCD1}">
              <a14:hiddenFill xmlns:a14="http://schemas.microsoft.com/office/drawing/2010/main">
                <a:noFill/>
              </a14:hiddenFill>
            </a:ext>
          </a:extLst>
        </p:spPr>
      </p:cxnSp>
      <p:cxnSp>
        <p:nvCxnSpPr>
          <p:cNvPr id="13" name="Straight Arrow Connector 12"/>
          <p:cNvCxnSpPr>
            <a:cxnSpLocks noChangeShapeType="1"/>
          </p:cNvCxnSpPr>
          <p:nvPr/>
        </p:nvCxnSpPr>
        <p:spPr bwMode="auto">
          <a:xfrm flipV="1">
            <a:off x="2611088" y="3603700"/>
            <a:ext cx="1207224" cy="962705"/>
          </a:xfrm>
          <a:prstGeom prst="straightConnector1">
            <a:avLst/>
          </a:prstGeom>
          <a:noFill/>
          <a:ln w="9525">
            <a:solidFill>
              <a:schemeClr val="tx1">
                <a:lumMod val="95000"/>
                <a:lumOff val="5000"/>
              </a:schemeClr>
            </a:solidFill>
            <a:round/>
            <a:headEnd/>
            <a:tailEnd type="triangle" w="med" len="med"/>
          </a:ln>
          <a:extLst>
            <a:ext uri="{909E8E84-426E-40DD-AFC4-6F175D3DCCD1}">
              <a14:hiddenFill xmlns:a14="http://schemas.microsoft.com/office/drawing/2010/main">
                <a:noFill/>
              </a14:hiddenFill>
            </a:ext>
          </a:extLst>
        </p:spPr>
      </p:cxnSp>
      <p:cxnSp>
        <p:nvCxnSpPr>
          <p:cNvPr id="14" name="Straight Arrow Connector 13"/>
          <p:cNvCxnSpPr>
            <a:cxnSpLocks noChangeShapeType="1"/>
          </p:cNvCxnSpPr>
          <p:nvPr/>
        </p:nvCxnSpPr>
        <p:spPr bwMode="auto">
          <a:xfrm flipV="1">
            <a:off x="2611087" y="3736987"/>
            <a:ext cx="1226759" cy="2240294"/>
          </a:xfrm>
          <a:prstGeom prst="straightConnector1">
            <a:avLst/>
          </a:prstGeom>
          <a:noFill/>
          <a:ln w="9525">
            <a:solidFill>
              <a:schemeClr val="tx1">
                <a:lumMod val="95000"/>
                <a:lumOff val="5000"/>
              </a:schemeClr>
            </a:solidFill>
            <a:round/>
            <a:headEnd/>
            <a:tailEnd type="triangle" w="med" len="med"/>
          </a:ln>
          <a:extLst>
            <a:ext uri="{909E8E84-426E-40DD-AFC4-6F175D3DCCD1}">
              <a14:hiddenFill xmlns:a14="http://schemas.microsoft.com/office/drawing/2010/main">
                <a:noFill/>
              </a14:hiddenFill>
            </a:ext>
          </a:extLst>
        </p:spPr>
      </p:cxnSp>
      <p:cxnSp>
        <p:nvCxnSpPr>
          <p:cNvPr id="15" name="Straight Arrow Connector 14"/>
          <p:cNvCxnSpPr>
            <a:cxnSpLocks noChangeShapeType="1"/>
            <a:endCxn id="8" idx="1"/>
          </p:cNvCxnSpPr>
          <p:nvPr/>
        </p:nvCxnSpPr>
        <p:spPr bwMode="auto">
          <a:xfrm>
            <a:off x="2600107" y="4635519"/>
            <a:ext cx="1218205" cy="601723"/>
          </a:xfrm>
          <a:prstGeom prst="straightConnector1">
            <a:avLst/>
          </a:prstGeom>
          <a:noFill/>
          <a:ln w="9525">
            <a:solidFill>
              <a:srgbClr val="C00000"/>
            </a:solidFill>
            <a:round/>
            <a:headEnd/>
            <a:tailEnd type="triangle" w="med" len="med"/>
          </a:ln>
          <a:extLst>
            <a:ext uri="{909E8E84-426E-40DD-AFC4-6F175D3DCCD1}">
              <a14:hiddenFill xmlns:a14="http://schemas.microsoft.com/office/drawing/2010/main">
                <a:noFill/>
              </a14:hiddenFill>
            </a:ext>
          </a:extLst>
        </p:spPr>
      </p:cxnSp>
      <p:cxnSp>
        <p:nvCxnSpPr>
          <p:cNvPr id="16" name="Straight Arrow Connector 15"/>
          <p:cNvCxnSpPr>
            <a:cxnSpLocks noChangeShapeType="1"/>
          </p:cNvCxnSpPr>
          <p:nvPr/>
        </p:nvCxnSpPr>
        <p:spPr bwMode="auto">
          <a:xfrm flipV="1">
            <a:off x="2588777" y="5352706"/>
            <a:ext cx="1249069" cy="677481"/>
          </a:xfrm>
          <a:prstGeom prst="straightConnector1">
            <a:avLst/>
          </a:prstGeom>
          <a:noFill/>
          <a:ln w="9525">
            <a:solidFill>
              <a:srgbClr val="C00000"/>
            </a:solidFill>
            <a:round/>
            <a:headEnd/>
            <a:tailEnd type="triangle" w="med" len="med"/>
          </a:ln>
          <a:extLst>
            <a:ext uri="{909E8E84-426E-40DD-AFC4-6F175D3DCCD1}">
              <a14:hiddenFill xmlns:a14="http://schemas.microsoft.com/office/drawing/2010/main">
                <a:noFill/>
              </a14:hiddenFill>
            </a:ext>
          </a:extLst>
        </p:spPr>
      </p:cxnSp>
      <p:cxnSp>
        <p:nvCxnSpPr>
          <p:cNvPr id="17" name="Straight Arrow Connector 16"/>
          <p:cNvCxnSpPr>
            <a:cxnSpLocks noChangeShapeType="1"/>
          </p:cNvCxnSpPr>
          <p:nvPr/>
        </p:nvCxnSpPr>
        <p:spPr bwMode="auto">
          <a:xfrm>
            <a:off x="2611086" y="3215031"/>
            <a:ext cx="1207225" cy="1854320"/>
          </a:xfrm>
          <a:prstGeom prst="straightConnector1">
            <a:avLst/>
          </a:prstGeom>
          <a:noFill/>
          <a:ln w="9525">
            <a:solidFill>
              <a:srgbClr val="C00000"/>
            </a:solidFill>
            <a:round/>
            <a:headEnd/>
            <a:tailEnd type="triangle" w="med" len="med"/>
          </a:ln>
          <a:extLst>
            <a:ext uri="{909E8E84-426E-40DD-AFC4-6F175D3DCCD1}">
              <a14:hiddenFill xmlns:a14="http://schemas.microsoft.com/office/drawing/2010/main">
                <a:noFill/>
              </a14:hiddenFill>
            </a:ext>
          </a:extLst>
        </p:spPr>
      </p:cxnSp>
      <p:cxnSp>
        <p:nvCxnSpPr>
          <p:cNvPr id="18" name="Straight Arrow Connector 17"/>
          <p:cNvCxnSpPr>
            <a:cxnSpLocks noChangeShapeType="1"/>
          </p:cNvCxnSpPr>
          <p:nvPr/>
        </p:nvCxnSpPr>
        <p:spPr bwMode="auto">
          <a:xfrm flipH="1" flipV="1">
            <a:off x="6082138" y="3411220"/>
            <a:ext cx="1283192" cy="651535"/>
          </a:xfrm>
          <a:prstGeom prst="straightConnector1">
            <a:avLst/>
          </a:prstGeom>
          <a:noFill/>
          <a:ln w="9525">
            <a:solidFill>
              <a:srgbClr val="00B050"/>
            </a:solidFill>
            <a:round/>
            <a:headEnd/>
            <a:tailEnd type="triangle" w="med" len="med"/>
          </a:ln>
          <a:extLst>
            <a:ext uri="{909E8E84-426E-40DD-AFC4-6F175D3DCCD1}">
              <a14:hiddenFill xmlns:a14="http://schemas.microsoft.com/office/drawing/2010/main">
                <a:noFill/>
              </a14:hiddenFill>
            </a:ext>
          </a:extLst>
        </p:spPr>
      </p:cxnSp>
      <p:cxnSp>
        <p:nvCxnSpPr>
          <p:cNvPr id="19" name="Straight Arrow Connector 18"/>
          <p:cNvCxnSpPr>
            <a:cxnSpLocks noChangeShapeType="1"/>
            <a:endCxn id="8" idx="3"/>
          </p:cNvCxnSpPr>
          <p:nvPr/>
        </p:nvCxnSpPr>
        <p:spPr bwMode="auto">
          <a:xfrm flipH="1">
            <a:off x="6062604" y="4133017"/>
            <a:ext cx="1302726" cy="1104225"/>
          </a:xfrm>
          <a:prstGeom prst="straightConnector1">
            <a:avLst/>
          </a:prstGeom>
          <a:noFill/>
          <a:ln w="9525">
            <a:solidFill>
              <a:srgbClr val="00B050"/>
            </a:solidFill>
            <a:round/>
            <a:headEnd/>
            <a:tailEnd type="triangle" w="med" len="med"/>
          </a:ln>
          <a:extLst>
            <a:ext uri="{909E8E84-426E-40DD-AFC4-6F175D3DCCD1}">
              <a14:hiddenFill xmlns:a14="http://schemas.microsoft.com/office/drawing/2010/main">
                <a:noFill/>
              </a14:hiddenFill>
            </a:ext>
          </a:extLst>
        </p:spPr>
      </p:cxnSp>
      <p:sp>
        <p:nvSpPr>
          <p:cNvPr id="20" name="Text Box 16"/>
          <p:cNvSpPr txBox="1">
            <a:spLocks noChangeArrowheads="1"/>
          </p:cNvSpPr>
          <p:nvPr/>
        </p:nvSpPr>
        <p:spPr bwMode="auto">
          <a:xfrm>
            <a:off x="615262" y="1509935"/>
            <a:ext cx="1984845" cy="56452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a-IR"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rPr>
              <a:t>متغیر مستقل</a:t>
            </a:r>
            <a:endParaRPr kumimoji="0" lang="en-US" altLang="en-US" sz="2000" b="1" i="0" u="none" strike="noStrike" cap="none" normalizeH="0" baseline="0" dirty="0">
              <a:ln>
                <a:noFill/>
              </a:ln>
              <a:effectLst/>
              <a:latin typeface="Arial" panose="020B0604020202020204" pitchFamily="34" charset="0"/>
              <a:cs typeface="B Nazanin" panose="00000400000000000000" pitchFamily="2" charset="-78"/>
            </a:endParaRPr>
          </a:p>
        </p:txBody>
      </p:sp>
      <p:sp>
        <p:nvSpPr>
          <p:cNvPr id="21" name="Text Box 15"/>
          <p:cNvSpPr txBox="1">
            <a:spLocks noChangeArrowheads="1"/>
          </p:cNvSpPr>
          <p:nvPr/>
        </p:nvSpPr>
        <p:spPr bwMode="auto">
          <a:xfrm>
            <a:off x="3818312" y="1591515"/>
            <a:ext cx="2243527" cy="56985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a-IR"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rPr>
              <a:t>متغیر وابسته</a:t>
            </a:r>
            <a:endParaRPr kumimoji="0" lang="en-US" altLang="en-US" sz="2000" b="1" i="0" u="none" strike="noStrike" cap="none" normalizeH="0" baseline="0" dirty="0">
              <a:ln>
                <a:noFill/>
              </a:ln>
              <a:effectLst/>
              <a:latin typeface="Arial" panose="020B0604020202020204" pitchFamily="34" charset="0"/>
              <a:cs typeface="B Nazanin" panose="00000400000000000000" pitchFamily="2" charset="-78"/>
            </a:endParaRPr>
          </a:p>
        </p:txBody>
      </p:sp>
      <p:sp>
        <p:nvSpPr>
          <p:cNvPr id="22" name="Text Box 17"/>
          <p:cNvSpPr txBox="1">
            <a:spLocks noChangeArrowheads="1"/>
          </p:cNvSpPr>
          <p:nvPr/>
        </p:nvSpPr>
        <p:spPr bwMode="auto">
          <a:xfrm>
            <a:off x="7338124" y="1582684"/>
            <a:ext cx="2074630" cy="56985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a-IR" altLang="en-US" sz="2000" b="1" i="0" u="none" strike="noStrike" cap="none" normalizeH="0" baseline="0" dirty="0">
                <a:ln>
                  <a:noFill/>
                </a:ln>
                <a:effectLst/>
                <a:latin typeface="Calibri" panose="020F0502020204030204" pitchFamily="34" charset="0"/>
                <a:ea typeface="Calibri" panose="020F0502020204030204" pitchFamily="34" charset="0"/>
                <a:cs typeface="B Nazanin" panose="00000400000000000000" pitchFamily="2" charset="-78"/>
              </a:rPr>
              <a:t>متغیر کنترلی</a:t>
            </a:r>
            <a:endParaRPr kumimoji="0" lang="en-US" altLang="en-US" sz="2000" b="1" i="0" u="none" strike="noStrike" cap="none" normalizeH="0" baseline="0" dirty="0">
              <a:ln>
                <a:noFill/>
              </a:ln>
              <a:effectLst/>
              <a:latin typeface="Arial" panose="020B0604020202020204" pitchFamily="34" charset="0"/>
              <a:cs typeface="B Nazanin" panose="00000400000000000000" pitchFamily="2" charset="-78"/>
            </a:endParaRPr>
          </a:p>
        </p:txBody>
      </p:sp>
      <p:sp>
        <p:nvSpPr>
          <p:cNvPr id="35" name="Oval 34"/>
          <p:cNvSpPr/>
          <p:nvPr/>
        </p:nvSpPr>
        <p:spPr>
          <a:xfrm>
            <a:off x="1798820" y="509665"/>
            <a:ext cx="7000406" cy="7896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500" b="1" dirty="0">
                <a:solidFill>
                  <a:schemeClr val="tx1"/>
                </a:solidFill>
                <a:cs typeface="B Nazanin" panose="00000400000000000000" pitchFamily="2" charset="-78"/>
              </a:rPr>
              <a:t>مدل مفهومی بررسی ارتباط بین متغیرها :</a:t>
            </a:r>
            <a:endParaRPr lang="en-US" sz="25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1736612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p:tgtEl>
                                          <p:spTgt spid="35"/>
                                        </p:tgtEl>
                                        <p:attrNameLst>
                                          <p:attrName>ppt_y</p:attrName>
                                        </p:attrNameLst>
                                      </p:cBhvr>
                                      <p:tavLst>
                                        <p:tav tm="0">
                                          <p:val>
                                            <p:strVal val="#ppt_y+#ppt_h*1.125000"/>
                                          </p:val>
                                        </p:tav>
                                        <p:tav tm="100000">
                                          <p:val>
                                            <p:strVal val="#ppt_y"/>
                                          </p:val>
                                        </p:tav>
                                      </p:tavLst>
                                    </p:anim>
                                    <p:animEffect transition="in" filter="wipe(up)">
                                      <p:cBhvr>
                                        <p:cTn id="8"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2426208"/>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mc:AlternateContent xmlns:mc="http://schemas.openxmlformats.org/markup-compatibility/2006" xmlns:a14="http://schemas.microsoft.com/office/drawing/2010/main">
        <mc:Choice Requires="a14">
          <p:sp>
            <p:nvSpPr>
              <p:cNvPr id="5" name="TextBox 4"/>
              <p:cNvSpPr txBox="1"/>
              <p:nvPr/>
            </p:nvSpPr>
            <p:spPr>
              <a:xfrm>
                <a:off x="0" y="256032"/>
                <a:ext cx="9936480" cy="647455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rtl="1"/>
                <a:endParaRPr lang="en-US" dirty="0"/>
              </a:p>
              <a:p>
                <a:pPr rtl="1"/>
                <a:endParaRPr lang="en-US" dirty="0"/>
              </a:p>
              <a:p>
                <a:pPr rtl="1"/>
                <a:endParaRPr lang="en-US" dirty="0"/>
              </a:p>
              <a:p>
                <a:pPr algn="r" rtl="1"/>
                <a:endParaRPr lang="en-US" sz="2000" b="1" dirty="0">
                  <a:cs typeface="B Nazanin" panose="00000400000000000000" pitchFamily="2" charset="-78"/>
                </a:endParaRPr>
              </a:p>
              <a:p>
                <a:pPr algn="r" rtl="1"/>
                <a:endParaRPr lang="en-US" sz="2000" b="1" dirty="0">
                  <a:cs typeface="B Nazanin" panose="00000400000000000000" pitchFamily="2" charset="-78"/>
                </a:endParaRPr>
              </a:p>
              <a:p>
                <a:pPr marL="342900" indent="-342900" algn="r" rtl="1">
                  <a:buFont typeface="Arial" panose="020B0604020202020204" pitchFamily="34" charset="0"/>
                  <a:buChar char="•"/>
                </a:pPr>
                <a:r>
                  <a:rPr lang="fa-IR" sz="2000" b="1" dirty="0">
                    <a:cs typeface="B Nazanin" panose="00000400000000000000" pitchFamily="2" charset="-78"/>
                  </a:rPr>
                  <a:t>به منظور بررسی </a:t>
                </a:r>
                <a:r>
                  <a:rPr lang="fa-IR" sz="2000" b="1" dirty="0">
                    <a:solidFill>
                      <a:schemeClr val="accent2">
                        <a:lumMod val="75000"/>
                      </a:schemeClr>
                    </a:solidFill>
                    <a:cs typeface="B Nazanin" panose="00000400000000000000" pitchFamily="2" charset="-78"/>
                  </a:rPr>
                  <a:t>فرضیه اول، دوم و سوم</a:t>
                </a:r>
                <a:r>
                  <a:rPr lang="fa-IR" sz="2000" b="1" dirty="0">
                    <a:cs typeface="B Nazanin" panose="00000400000000000000" pitchFamily="2" charset="-78"/>
                  </a:rPr>
                  <a:t> پژوهش از مدل زیر استفاده می‌شود:</a:t>
                </a:r>
                <a:endParaRPr lang="en-US" sz="2000" b="1" dirty="0">
                  <a:cs typeface="B Nazanin" panose="00000400000000000000" pitchFamily="2" charset="-78"/>
                </a:endParaRPr>
              </a:p>
              <a:p>
                <a:pPr rtl="1"/>
                <a:endParaRPr lang="fa-IR" sz="2000" b="1" i="1" dirty="0">
                  <a:cs typeface="B Nazanin" panose="00000400000000000000" pitchFamily="2" charset="-78"/>
                </a:endParaRPr>
              </a:p>
              <a:p>
                <a:pPr algn="r" rtl="1"/>
                <a:endParaRPr lang="fa-IR" sz="2000" b="1" i="1" dirty="0">
                  <a:cs typeface="B Nazanin" panose="00000400000000000000" pitchFamily="2" charset="-78"/>
                </a:endParaRPr>
              </a:p>
              <a:p>
                <a:pPr algn="l"/>
                <a:r>
                  <a:rPr lang="en-US" sz="2000" b="1" dirty="0">
                    <a:solidFill>
                      <a:schemeClr val="accent2">
                        <a:lumMod val="75000"/>
                      </a:schemeClr>
                    </a:solidFill>
                  </a:rPr>
                  <a:t>1)   </a:t>
                </a:r>
                <a14:m>
                  <m:oMath xmlns:m="http://schemas.openxmlformats.org/officeDocument/2006/math">
                    <m:sSub>
                      <m:sSubPr>
                        <m:ctrlPr>
                          <a:rPr lang="en-US" sz="2000" b="1" i="1">
                            <a:latin typeface="Cambria Math" panose="02040503050406030204" pitchFamily="18" charset="0"/>
                          </a:rPr>
                        </m:ctrlPr>
                      </m:sSubPr>
                      <m:e>
                        <m:r>
                          <a:rPr lang="en-US" sz="2000" b="1" i="1">
                            <a:latin typeface="Cambria Math" panose="02040503050406030204" pitchFamily="18" charset="0"/>
                          </a:rPr>
                          <m:t>𝑬𝑭</m:t>
                        </m:r>
                      </m:e>
                      <m:sub>
                        <m:r>
                          <a:rPr lang="en-US" sz="2000" b="1" i="1">
                            <a:latin typeface="Cambria Math" panose="02040503050406030204" pitchFamily="18" charset="0"/>
                          </a:rPr>
                          <m:t>𝒊𝒕</m:t>
                        </m:r>
                      </m:sub>
                    </m:sSub>
                    <m:r>
                      <a:rPr lang="en-US" sz="2000" b="1" i="1">
                        <a:latin typeface="Cambria Math" panose="02040503050406030204" pitchFamily="18" charset="0"/>
                      </a:rPr>
                      <m:t>=</m:t>
                    </m:r>
                    <m:sSub>
                      <m:sSubPr>
                        <m:ctrlPr>
                          <a:rPr lang="en-US" sz="2000" b="1" i="1">
                            <a:latin typeface="Cambria Math" panose="02040503050406030204" pitchFamily="18" charset="0"/>
                          </a:rPr>
                        </m:ctrlPr>
                      </m:sSubPr>
                      <m:e>
                        <m:r>
                          <a:rPr lang="en-US" sz="2000" b="1" i="1">
                            <a:latin typeface="Cambria Math" panose="02040503050406030204" pitchFamily="18" charset="0"/>
                          </a:rPr>
                          <m:t>𝜷</m:t>
                        </m:r>
                      </m:e>
                      <m:sub>
                        <m:r>
                          <a:rPr lang="en-US" sz="2000" b="1" i="1">
                            <a:latin typeface="Cambria Math" panose="02040503050406030204" pitchFamily="18" charset="0"/>
                          </a:rPr>
                          <m:t>𝟎</m:t>
                        </m:r>
                      </m:sub>
                    </m:sSub>
                    <m:r>
                      <a:rPr lang="en-US" sz="2000" b="1" i="1">
                        <a:latin typeface="Cambria Math" panose="02040503050406030204" pitchFamily="18" charset="0"/>
                      </a:rPr>
                      <m:t>+</m:t>
                    </m:r>
                    <m:sSub>
                      <m:sSubPr>
                        <m:ctrlPr>
                          <a:rPr lang="en-US" sz="2000" b="1" i="1">
                            <a:latin typeface="Cambria Math" panose="02040503050406030204" pitchFamily="18" charset="0"/>
                          </a:rPr>
                        </m:ctrlPr>
                      </m:sSubPr>
                      <m:e>
                        <m:r>
                          <a:rPr lang="en-US" sz="2000" b="1" i="1">
                            <a:latin typeface="Cambria Math" panose="02040503050406030204" pitchFamily="18" charset="0"/>
                          </a:rPr>
                          <m:t>𝜷</m:t>
                        </m:r>
                      </m:e>
                      <m:sub>
                        <m:r>
                          <a:rPr lang="en-US" sz="2000" b="1" i="1">
                            <a:latin typeface="Cambria Math" panose="02040503050406030204" pitchFamily="18" charset="0"/>
                          </a:rPr>
                          <m:t>𝟏</m:t>
                        </m:r>
                      </m:sub>
                    </m:sSub>
                    <m:sSub>
                      <m:sSubPr>
                        <m:ctrlPr>
                          <a:rPr lang="en-US" sz="2000" b="1" i="1">
                            <a:latin typeface="Cambria Math" panose="02040503050406030204" pitchFamily="18" charset="0"/>
                          </a:rPr>
                        </m:ctrlPr>
                      </m:sSubPr>
                      <m:e>
                        <m:r>
                          <a:rPr lang="en-US" sz="2000" b="1" i="1">
                            <a:latin typeface="Cambria Math" panose="02040503050406030204" pitchFamily="18" charset="0"/>
                          </a:rPr>
                          <m:t>𝑮𝒐𝒗𝒆𝒓𝒏</m:t>
                        </m:r>
                      </m:e>
                      <m:sub>
                        <m:r>
                          <a:rPr lang="en-US" sz="2000" b="1" i="1">
                            <a:latin typeface="Cambria Math" panose="02040503050406030204" pitchFamily="18" charset="0"/>
                          </a:rPr>
                          <m:t>𝒊𝒕</m:t>
                        </m:r>
                      </m:sub>
                    </m:sSub>
                    <m:r>
                      <a:rPr lang="en-US" sz="2000" b="1" i="1">
                        <a:latin typeface="Cambria Math" panose="02040503050406030204" pitchFamily="18" charset="0"/>
                      </a:rPr>
                      <m:t>+</m:t>
                    </m:r>
                    <m:sSub>
                      <m:sSubPr>
                        <m:ctrlPr>
                          <a:rPr lang="en-US" sz="2000" b="1" i="1">
                            <a:latin typeface="Cambria Math" panose="02040503050406030204" pitchFamily="18" charset="0"/>
                          </a:rPr>
                        </m:ctrlPr>
                      </m:sSubPr>
                      <m:e>
                        <m:r>
                          <a:rPr lang="en-US" sz="2000" b="1" i="1">
                            <a:latin typeface="Cambria Math" panose="02040503050406030204" pitchFamily="18" charset="0"/>
                          </a:rPr>
                          <m:t>𝜷</m:t>
                        </m:r>
                      </m:e>
                      <m:sub>
                        <m:r>
                          <a:rPr lang="en-US" sz="2000" b="1" i="1">
                            <a:latin typeface="Cambria Math" panose="02040503050406030204" pitchFamily="18" charset="0"/>
                          </a:rPr>
                          <m:t>𝟐</m:t>
                        </m:r>
                      </m:sub>
                    </m:sSub>
                    <m:sSub>
                      <m:sSubPr>
                        <m:ctrlPr>
                          <a:rPr lang="en-US" sz="2000" b="1" i="1">
                            <a:latin typeface="Cambria Math" panose="02040503050406030204" pitchFamily="18" charset="0"/>
                          </a:rPr>
                        </m:ctrlPr>
                      </m:sSubPr>
                      <m:e>
                        <m:r>
                          <a:rPr lang="en-US" sz="2000" b="1" i="1">
                            <a:latin typeface="Cambria Math" panose="02040503050406030204" pitchFamily="18" charset="0"/>
                          </a:rPr>
                          <m:t>𝑷𝑪𝑶𝑵</m:t>
                        </m:r>
                      </m:e>
                      <m:sub>
                        <m:r>
                          <a:rPr lang="en-US" sz="2000" b="1" i="1">
                            <a:latin typeface="Cambria Math" panose="02040503050406030204" pitchFamily="18" charset="0"/>
                          </a:rPr>
                          <m:t>𝒊𝒕</m:t>
                        </m:r>
                      </m:sub>
                    </m:sSub>
                    <m:r>
                      <a:rPr lang="en-US" sz="2000" b="1" i="1">
                        <a:latin typeface="Cambria Math" panose="02040503050406030204" pitchFamily="18" charset="0"/>
                      </a:rPr>
                      <m:t>+</m:t>
                    </m:r>
                    <m:sSub>
                      <m:sSubPr>
                        <m:ctrlPr>
                          <a:rPr lang="en-US" sz="2000" b="1" i="1">
                            <a:latin typeface="Cambria Math" panose="02040503050406030204" pitchFamily="18" charset="0"/>
                          </a:rPr>
                        </m:ctrlPr>
                      </m:sSubPr>
                      <m:e>
                        <m:r>
                          <a:rPr lang="en-US" sz="2000" b="1" i="1">
                            <a:latin typeface="Cambria Math" panose="02040503050406030204" pitchFamily="18" charset="0"/>
                          </a:rPr>
                          <m:t>𝜷</m:t>
                        </m:r>
                      </m:e>
                      <m:sub>
                        <m:r>
                          <a:rPr lang="en-US" sz="2000" b="1" i="1">
                            <a:latin typeface="Cambria Math" panose="02040503050406030204" pitchFamily="18" charset="0"/>
                          </a:rPr>
                          <m:t>𝟑</m:t>
                        </m:r>
                      </m:sub>
                    </m:sSub>
                    <m:sSub>
                      <m:sSubPr>
                        <m:ctrlPr>
                          <a:rPr lang="en-US" sz="2000" b="1" i="1">
                            <a:latin typeface="Cambria Math" panose="02040503050406030204" pitchFamily="18" charset="0"/>
                          </a:rPr>
                        </m:ctrlPr>
                      </m:sSubPr>
                      <m:e>
                        <m:r>
                          <a:rPr lang="en-US" sz="2000" b="1" i="1">
                            <a:latin typeface="Cambria Math" panose="02040503050406030204" pitchFamily="18" charset="0"/>
                          </a:rPr>
                          <m:t>𝑹𝑷𝑻</m:t>
                        </m:r>
                      </m:e>
                      <m:sub>
                        <m:r>
                          <a:rPr lang="en-US" sz="2000" b="1" i="1">
                            <a:latin typeface="Cambria Math" panose="02040503050406030204" pitchFamily="18" charset="0"/>
                          </a:rPr>
                          <m:t>𝒊𝒕</m:t>
                        </m:r>
                      </m:sub>
                    </m:sSub>
                    <m:r>
                      <a:rPr lang="en-US" sz="2000" b="1" i="1">
                        <a:latin typeface="Cambria Math" panose="02040503050406030204" pitchFamily="18" charset="0"/>
                      </a:rPr>
                      <m:t>+</m:t>
                    </m:r>
                    <m:sSub>
                      <m:sSubPr>
                        <m:ctrlPr>
                          <a:rPr lang="en-US" sz="2000" b="1" i="1">
                            <a:latin typeface="Cambria Math" panose="02040503050406030204" pitchFamily="18" charset="0"/>
                          </a:rPr>
                        </m:ctrlPr>
                      </m:sSubPr>
                      <m:e>
                        <m:r>
                          <a:rPr lang="en-US" sz="2000" b="1" i="1">
                            <a:latin typeface="Cambria Math" panose="02040503050406030204" pitchFamily="18" charset="0"/>
                          </a:rPr>
                          <m:t>𝜷</m:t>
                        </m:r>
                      </m:e>
                      <m:sub>
                        <m:r>
                          <a:rPr lang="en-US" sz="2000" b="1" i="1">
                            <a:latin typeface="Cambria Math" panose="02040503050406030204" pitchFamily="18" charset="0"/>
                          </a:rPr>
                          <m:t>𝟒</m:t>
                        </m:r>
                      </m:sub>
                    </m:sSub>
                    <m:sSub>
                      <m:sSubPr>
                        <m:ctrlPr>
                          <a:rPr lang="en-US" sz="2000" b="1" i="1">
                            <a:latin typeface="Cambria Math" panose="02040503050406030204" pitchFamily="18" charset="0"/>
                          </a:rPr>
                        </m:ctrlPr>
                      </m:sSubPr>
                      <m:e>
                        <m:r>
                          <a:rPr lang="en-US" sz="2000" b="1" i="1">
                            <a:latin typeface="Cambria Math" panose="02040503050406030204" pitchFamily="18" charset="0"/>
                          </a:rPr>
                          <m:t>𝑺𝒊𝒛𝒆</m:t>
                        </m:r>
                      </m:e>
                      <m:sub>
                        <m:r>
                          <a:rPr lang="en-US" sz="2000" b="1" i="1">
                            <a:latin typeface="Cambria Math" panose="02040503050406030204" pitchFamily="18" charset="0"/>
                          </a:rPr>
                          <m:t>𝒊𝒕</m:t>
                        </m:r>
                      </m:sub>
                    </m:sSub>
                    <m:r>
                      <a:rPr lang="en-US" sz="2000" b="1" i="1">
                        <a:latin typeface="Cambria Math" panose="02040503050406030204" pitchFamily="18" charset="0"/>
                      </a:rPr>
                      <m:t>+</m:t>
                    </m:r>
                    <m:sSub>
                      <m:sSubPr>
                        <m:ctrlPr>
                          <a:rPr lang="en-US" sz="2000" b="1" i="1">
                            <a:latin typeface="Cambria Math" panose="02040503050406030204" pitchFamily="18" charset="0"/>
                          </a:rPr>
                        </m:ctrlPr>
                      </m:sSubPr>
                      <m:e>
                        <m:r>
                          <a:rPr lang="en-US" sz="2000" b="1" i="1">
                            <a:latin typeface="Cambria Math" panose="02040503050406030204" pitchFamily="18" charset="0"/>
                          </a:rPr>
                          <m:t>𝜷</m:t>
                        </m:r>
                      </m:e>
                      <m:sub>
                        <m:r>
                          <a:rPr lang="en-US" sz="2000" b="1" i="1">
                            <a:latin typeface="Cambria Math" panose="02040503050406030204" pitchFamily="18" charset="0"/>
                          </a:rPr>
                          <m:t>𝟓</m:t>
                        </m:r>
                      </m:sub>
                    </m:sSub>
                    <m:sSub>
                      <m:sSubPr>
                        <m:ctrlPr>
                          <a:rPr lang="en-US" sz="2000" b="1" i="1">
                            <a:latin typeface="Cambria Math" panose="02040503050406030204" pitchFamily="18" charset="0"/>
                          </a:rPr>
                        </m:ctrlPr>
                      </m:sSubPr>
                      <m:e>
                        <m:r>
                          <a:rPr lang="en-US" sz="2000" b="1" i="1">
                            <a:latin typeface="Cambria Math" panose="02040503050406030204" pitchFamily="18" charset="0"/>
                          </a:rPr>
                          <m:t>𝑹𝑶𝑨</m:t>
                        </m:r>
                      </m:e>
                      <m:sub>
                        <m:r>
                          <a:rPr lang="en-US" sz="2000" b="1" i="1">
                            <a:latin typeface="Cambria Math" panose="02040503050406030204" pitchFamily="18" charset="0"/>
                          </a:rPr>
                          <m:t>𝒊𝒕</m:t>
                        </m:r>
                      </m:sub>
                    </m:sSub>
                    <m:r>
                      <a:rPr lang="en-US" sz="2000" b="1" i="1">
                        <a:latin typeface="Cambria Math" panose="02040503050406030204" pitchFamily="18" charset="0"/>
                      </a:rPr>
                      <m:t>+</m:t>
                    </m:r>
                    <m:sSub>
                      <m:sSubPr>
                        <m:ctrlPr>
                          <a:rPr lang="en-US" sz="2000" b="1" i="1">
                            <a:latin typeface="Cambria Math" panose="02040503050406030204" pitchFamily="18" charset="0"/>
                          </a:rPr>
                        </m:ctrlPr>
                      </m:sSubPr>
                      <m:e>
                        <m:r>
                          <a:rPr lang="en-US" sz="2000" b="1" i="1">
                            <a:latin typeface="Cambria Math" panose="02040503050406030204" pitchFamily="18" charset="0"/>
                          </a:rPr>
                          <m:t>𝜷</m:t>
                        </m:r>
                      </m:e>
                      <m:sub>
                        <m:r>
                          <a:rPr lang="en-US" sz="2000" b="1" i="1">
                            <a:latin typeface="Cambria Math" panose="02040503050406030204" pitchFamily="18" charset="0"/>
                          </a:rPr>
                          <m:t>𝟔</m:t>
                        </m:r>
                      </m:sub>
                    </m:sSub>
                    <m:sSub>
                      <m:sSubPr>
                        <m:ctrlPr>
                          <a:rPr lang="en-US" sz="2000" b="1" i="1">
                            <a:latin typeface="Cambria Math" panose="02040503050406030204" pitchFamily="18" charset="0"/>
                          </a:rPr>
                        </m:ctrlPr>
                      </m:sSubPr>
                      <m:e>
                        <m:r>
                          <a:rPr lang="en-US" sz="2000" b="1" i="1">
                            <a:latin typeface="Cambria Math" panose="02040503050406030204" pitchFamily="18" charset="0"/>
                          </a:rPr>
                          <m:t>𝑳𝑬𝑽</m:t>
                        </m:r>
                      </m:e>
                      <m:sub>
                        <m:r>
                          <a:rPr lang="en-US" sz="2000" b="1" i="1">
                            <a:latin typeface="Cambria Math" panose="02040503050406030204" pitchFamily="18" charset="0"/>
                          </a:rPr>
                          <m:t>𝒊𝒕</m:t>
                        </m:r>
                      </m:sub>
                    </m:sSub>
                  </m:oMath>
                </a14:m>
                <a:endParaRPr lang="en-US" sz="2000" b="1" i="1" dirty="0"/>
              </a:p>
              <a:p>
                <a:pPr algn="r" rtl="1"/>
                <a:endParaRPr lang="en-US" sz="2000" b="1" i="1" dirty="0"/>
              </a:p>
              <a:p>
                <a:pPr algn="l"/>
                <a:endParaRPr lang="en-US" sz="2000" dirty="0"/>
              </a:p>
              <a:p>
                <a:pPr rtl="1"/>
                <a:endParaRPr lang="en-US" dirty="0"/>
              </a:p>
              <a:p>
                <a:pPr rtl="1"/>
                <a:endParaRPr lang="en-US" dirty="0"/>
              </a:p>
              <a:p>
                <a:pPr marL="342900" indent="-342900" algn="r" rtl="1">
                  <a:buFont typeface="Arial" panose="020B0604020202020204" pitchFamily="34" charset="0"/>
                  <a:buChar char="•"/>
                </a:pPr>
                <a:r>
                  <a:rPr lang="fa-IR" sz="2000" b="1" dirty="0">
                    <a:cs typeface="B Nazanin" panose="00000400000000000000" pitchFamily="2" charset="-78"/>
                  </a:rPr>
                  <a:t>به منظور بررسی </a:t>
                </a:r>
                <a:r>
                  <a:rPr lang="fa-IR" sz="2000" b="1" dirty="0">
                    <a:solidFill>
                      <a:schemeClr val="accent2">
                        <a:lumMod val="75000"/>
                      </a:schemeClr>
                    </a:solidFill>
                    <a:cs typeface="B Nazanin" panose="00000400000000000000" pitchFamily="2" charset="-78"/>
                  </a:rPr>
                  <a:t>فرضیه چهارم، پنجم و ششم </a:t>
                </a:r>
                <a:r>
                  <a:rPr lang="fa-IR" sz="2000" b="1" dirty="0">
                    <a:cs typeface="B Nazanin" panose="00000400000000000000" pitchFamily="2" charset="-78"/>
                  </a:rPr>
                  <a:t>تحقیق از مدل زیر استفاده می‌شود:</a:t>
                </a:r>
                <a:endParaRPr lang="en-US" sz="2000" b="1" dirty="0">
                  <a:cs typeface="B Nazanin" panose="00000400000000000000" pitchFamily="2" charset="-78"/>
                </a:endParaRPr>
              </a:p>
              <a:p>
                <a:pPr rtl="1"/>
                <a:endParaRPr lang="en-US" sz="2000" b="1" dirty="0">
                  <a:cs typeface="B Nazanin" panose="00000400000000000000" pitchFamily="2" charset="-78"/>
                </a:endParaRPr>
              </a:p>
              <a:p>
                <a:r>
                  <a:rPr lang="en-US" sz="2000" b="1" dirty="0">
                    <a:solidFill>
                      <a:schemeClr val="accent2">
                        <a:lumMod val="75000"/>
                      </a:schemeClr>
                    </a:solidFill>
                  </a:rPr>
                  <a:t>2)     </a:t>
                </a:r>
                <a14:m>
                  <m:oMath xmlns:m="http://schemas.openxmlformats.org/officeDocument/2006/math">
                    <m:sSub>
                      <m:sSubPr>
                        <m:ctrlPr>
                          <a:rPr lang="en-US" sz="2000" b="1" i="1">
                            <a:latin typeface="Cambria Math" panose="02040503050406030204" pitchFamily="18" charset="0"/>
                          </a:rPr>
                        </m:ctrlPr>
                      </m:sSubPr>
                      <m:e>
                        <m:r>
                          <a:rPr lang="en-US" sz="2000" b="1" i="1">
                            <a:latin typeface="Cambria Math" panose="02040503050406030204" pitchFamily="18" charset="0"/>
                          </a:rPr>
                          <m:t>𝑰𝒏𝒗𝒆𝒔𝒕𝒎𝒆𝒏𝒕</m:t>
                        </m:r>
                      </m:e>
                      <m:sub>
                        <m:r>
                          <a:rPr lang="en-US" sz="2000" b="1" i="1">
                            <a:latin typeface="Cambria Math" panose="02040503050406030204" pitchFamily="18" charset="0"/>
                          </a:rPr>
                          <m:t>𝒊𝒕</m:t>
                        </m:r>
                      </m:sub>
                    </m:sSub>
                    <m:r>
                      <a:rPr lang="en-US" sz="2000" b="1" i="1">
                        <a:latin typeface="Cambria Math" panose="02040503050406030204" pitchFamily="18" charset="0"/>
                      </a:rPr>
                      <m:t>=</m:t>
                    </m:r>
                    <m:sSub>
                      <m:sSubPr>
                        <m:ctrlPr>
                          <a:rPr lang="en-US" sz="2000" b="1" i="1">
                            <a:latin typeface="Cambria Math" panose="02040503050406030204" pitchFamily="18" charset="0"/>
                          </a:rPr>
                        </m:ctrlPr>
                      </m:sSubPr>
                      <m:e>
                        <m:r>
                          <a:rPr lang="en-US" sz="2000" b="1" i="1">
                            <a:latin typeface="Cambria Math" panose="02040503050406030204" pitchFamily="18" charset="0"/>
                          </a:rPr>
                          <m:t>𝜷</m:t>
                        </m:r>
                      </m:e>
                      <m:sub>
                        <m:r>
                          <a:rPr lang="en-US" sz="2000" b="1" i="1">
                            <a:latin typeface="Cambria Math" panose="02040503050406030204" pitchFamily="18" charset="0"/>
                          </a:rPr>
                          <m:t>𝟎</m:t>
                        </m:r>
                      </m:sub>
                    </m:sSub>
                    <m:r>
                      <a:rPr lang="en-US" sz="2000" b="1" i="1">
                        <a:latin typeface="Cambria Math" panose="02040503050406030204" pitchFamily="18" charset="0"/>
                      </a:rPr>
                      <m:t>+</m:t>
                    </m:r>
                    <m:sSub>
                      <m:sSubPr>
                        <m:ctrlPr>
                          <a:rPr lang="en-US" sz="2000" b="1" i="1">
                            <a:latin typeface="Cambria Math" panose="02040503050406030204" pitchFamily="18" charset="0"/>
                          </a:rPr>
                        </m:ctrlPr>
                      </m:sSubPr>
                      <m:e>
                        <m:r>
                          <a:rPr lang="en-US" sz="2000" b="1" i="1">
                            <a:latin typeface="Cambria Math" panose="02040503050406030204" pitchFamily="18" charset="0"/>
                          </a:rPr>
                          <m:t>𝜷</m:t>
                        </m:r>
                      </m:e>
                      <m:sub>
                        <m:r>
                          <a:rPr lang="en-US" sz="2000" b="1" i="1">
                            <a:latin typeface="Cambria Math" panose="02040503050406030204" pitchFamily="18" charset="0"/>
                          </a:rPr>
                          <m:t>𝟏</m:t>
                        </m:r>
                      </m:sub>
                    </m:sSub>
                    <m:sSub>
                      <m:sSubPr>
                        <m:ctrlPr>
                          <a:rPr lang="en-US" sz="2000" b="1" i="1">
                            <a:latin typeface="Cambria Math" panose="02040503050406030204" pitchFamily="18" charset="0"/>
                          </a:rPr>
                        </m:ctrlPr>
                      </m:sSubPr>
                      <m:e>
                        <m:r>
                          <a:rPr lang="en-US" sz="2000" b="1" i="1">
                            <a:latin typeface="Cambria Math" panose="02040503050406030204" pitchFamily="18" charset="0"/>
                          </a:rPr>
                          <m:t>𝑮𝒐𝒗𝒆𝒓𝒏</m:t>
                        </m:r>
                      </m:e>
                      <m:sub>
                        <m:r>
                          <a:rPr lang="en-US" sz="2000" b="1" i="1">
                            <a:latin typeface="Cambria Math" panose="02040503050406030204" pitchFamily="18" charset="0"/>
                          </a:rPr>
                          <m:t>𝒊𝒕</m:t>
                        </m:r>
                        <m:r>
                          <a:rPr lang="en-US" sz="2000" b="1" i="1">
                            <a:latin typeface="Cambria Math" panose="02040503050406030204" pitchFamily="18" charset="0"/>
                          </a:rPr>
                          <m:t>−</m:t>
                        </m:r>
                        <m:r>
                          <a:rPr lang="en-US" sz="2000" b="1" i="1">
                            <a:latin typeface="Cambria Math" panose="02040503050406030204" pitchFamily="18" charset="0"/>
                          </a:rPr>
                          <m:t>𝟏</m:t>
                        </m:r>
                      </m:sub>
                    </m:sSub>
                    <m:r>
                      <a:rPr lang="en-US" sz="2000" b="1" i="1">
                        <a:latin typeface="Cambria Math" panose="02040503050406030204" pitchFamily="18" charset="0"/>
                      </a:rPr>
                      <m:t>+</m:t>
                    </m:r>
                    <m:sSub>
                      <m:sSubPr>
                        <m:ctrlPr>
                          <a:rPr lang="en-US" sz="2000" b="1" i="1">
                            <a:latin typeface="Cambria Math" panose="02040503050406030204" pitchFamily="18" charset="0"/>
                          </a:rPr>
                        </m:ctrlPr>
                      </m:sSubPr>
                      <m:e>
                        <m:r>
                          <a:rPr lang="en-US" sz="2000" b="1" i="1">
                            <a:latin typeface="Cambria Math" panose="02040503050406030204" pitchFamily="18" charset="0"/>
                          </a:rPr>
                          <m:t>𝜷</m:t>
                        </m:r>
                      </m:e>
                      <m:sub>
                        <m:r>
                          <a:rPr lang="en-US" sz="2000" b="1" i="1">
                            <a:latin typeface="Cambria Math" panose="02040503050406030204" pitchFamily="18" charset="0"/>
                          </a:rPr>
                          <m:t>𝟐</m:t>
                        </m:r>
                      </m:sub>
                    </m:sSub>
                    <m:sSub>
                      <m:sSubPr>
                        <m:ctrlPr>
                          <a:rPr lang="en-US" sz="2000" b="1" i="1">
                            <a:latin typeface="Cambria Math" panose="02040503050406030204" pitchFamily="18" charset="0"/>
                          </a:rPr>
                        </m:ctrlPr>
                      </m:sSubPr>
                      <m:e>
                        <m:r>
                          <a:rPr lang="en-US" sz="2000" b="1" i="1">
                            <a:latin typeface="Cambria Math" panose="02040503050406030204" pitchFamily="18" charset="0"/>
                          </a:rPr>
                          <m:t>𝑷𝑪𝑶𝑵</m:t>
                        </m:r>
                      </m:e>
                      <m:sub>
                        <m:r>
                          <a:rPr lang="en-US" sz="2000" b="1" i="1">
                            <a:latin typeface="Cambria Math" panose="02040503050406030204" pitchFamily="18" charset="0"/>
                          </a:rPr>
                          <m:t>𝒊𝒕</m:t>
                        </m:r>
                        <m:r>
                          <a:rPr lang="en-US" sz="2000" b="1" i="1">
                            <a:latin typeface="Cambria Math" panose="02040503050406030204" pitchFamily="18" charset="0"/>
                          </a:rPr>
                          <m:t>−</m:t>
                        </m:r>
                        <m:r>
                          <a:rPr lang="en-US" sz="2000" b="1" i="1">
                            <a:latin typeface="Cambria Math" panose="02040503050406030204" pitchFamily="18" charset="0"/>
                          </a:rPr>
                          <m:t>𝟏</m:t>
                        </m:r>
                      </m:sub>
                    </m:sSub>
                    <m:r>
                      <a:rPr lang="en-US" sz="2000" b="1" i="1">
                        <a:latin typeface="Cambria Math" panose="02040503050406030204" pitchFamily="18" charset="0"/>
                      </a:rPr>
                      <m:t>+</m:t>
                    </m:r>
                    <m:sSub>
                      <m:sSubPr>
                        <m:ctrlPr>
                          <a:rPr lang="en-US" sz="2000" b="1" i="1">
                            <a:latin typeface="Cambria Math" panose="02040503050406030204" pitchFamily="18" charset="0"/>
                          </a:rPr>
                        </m:ctrlPr>
                      </m:sSubPr>
                      <m:e>
                        <m:r>
                          <a:rPr lang="en-US" sz="2000" b="1" i="1">
                            <a:latin typeface="Cambria Math" panose="02040503050406030204" pitchFamily="18" charset="0"/>
                          </a:rPr>
                          <m:t>𝜷</m:t>
                        </m:r>
                      </m:e>
                      <m:sub>
                        <m:r>
                          <a:rPr lang="en-US" sz="2000" b="1" i="1">
                            <a:latin typeface="Cambria Math" panose="02040503050406030204" pitchFamily="18" charset="0"/>
                          </a:rPr>
                          <m:t>𝟑</m:t>
                        </m:r>
                      </m:sub>
                    </m:sSub>
                    <m:sSub>
                      <m:sSubPr>
                        <m:ctrlPr>
                          <a:rPr lang="en-US" sz="2000" b="1" i="1">
                            <a:latin typeface="Cambria Math" panose="02040503050406030204" pitchFamily="18" charset="0"/>
                          </a:rPr>
                        </m:ctrlPr>
                      </m:sSubPr>
                      <m:e>
                        <m:r>
                          <a:rPr lang="en-US" sz="2000" b="1" i="1">
                            <a:latin typeface="Cambria Math" panose="02040503050406030204" pitchFamily="18" charset="0"/>
                          </a:rPr>
                          <m:t>𝑹𝑷𝑻</m:t>
                        </m:r>
                      </m:e>
                      <m:sub>
                        <m:r>
                          <a:rPr lang="en-US" sz="2000" b="1" i="1">
                            <a:latin typeface="Cambria Math" panose="02040503050406030204" pitchFamily="18" charset="0"/>
                          </a:rPr>
                          <m:t>𝒊𝒕</m:t>
                        </m:r>
                        <m:r>
                          <a:rPr lang="en-US" sz="2000" b="1" i="1">
                            <a:latin typeface="Cambria Math" panose="02040503050406030204" pitchFamily="18" charset="0"/>
                          </a:rPr>
                          <m:t>−</m:t>
                        </m:r>
                        <m:r>
                          <a:rPr lang="en-US" sz="2000" b="1" i="1">
                            <a:latin typeface="Cambria Math" panose="02040503050406030204" pitchFamily="18" charset="0"/>
                          </a:rPr>
                          <m:t>𝟏</m:t>
                        </m:r>
                      </m:sub>
                    </m:sSub>
                    <m:r>
                      <a:rPr lang="en-US" sz="2000" b="1" i="1">
                        <a:latin typeface="Cambria Math" panose="02040503050406030204" pitchFamily="18" charset="0"/>
                      </a:rPr>
                      <m:t>+</m:t>
                    </m:r>
                    <m:sSub>
                      <m:sSubPr>
                        <m:ctrlPr>
                          <a:rPr lang="en-US" sz="2000" b="1" i="1">
                            <a:latin typeface="Cambria Math" panose="02040503050406030204" pitchFamily="18" charset="0"/>
                          </a:rPr>
                        </m:ctrlPr>
                      </m:sSubPr>
                      <m:e>
                        <m:r>
                          <a:rPr lang="en-US" sz="2000" b="1" i="1">
                            <a:latin typeface="Cambria Math" panose="02040503050406030204" pitchFamily="18" charset="0"/>
                          </a:rPr>
                          <m:t>𝜷</m:t>
                        </m:r>
                      </m:e>
                      <m:sub>
                        <m:r>
                          <a:rPr lang="en-US" sz="2000" b="1" i="1">
                            <a:latin typeface="Cambria Math" panose="02040503050406030204" pitchFamily="18" charset="0"/>
                          </a:rPr>
                          <m:t>𝟒</m:t>
                        </m:r>
                      </m:sub>
                    </m:sSub>
                    <m:sSub>
                      <m:sSubPr>
                        <m:ctrlPr>
                          <a:rPr lang="en-US" sz="2000" b="1" i="1">
                            <a:latin typeface="Cambria Math" panose="02040503050406030204" pitchFamily="18" charset="0"/>
                          </a:rPr>
                        </m:ctrlPr>
                      </m:sSubPr>
                      <m:e>
                        <m:r>
                          <a:rPr lang="en-US" sz="2000" b="1" i="1">
                            <a:latin typeface="Cambria Math" panose="02040503050406030204" pitchFamily="18" charset="0"/>
                          </a:rPr>
                          <m:t>𝑺𝒊𝒛𝒆</m:t>
                        </m:r>
                      </m:e>
                      <m:sub>
                        <m:r>
                          <a:rPr lang="en-US" sz="2000" b="1" i="1">
                            <a:latin typeface="Cambria Math" panose="02040503050406030204" pitchFamily="18" charset="0"/>
                          </a:rPr>
                          <m:t>𝒊𝒕</m:t>
                        </m:r>
                        <m:r>
                          <a:rPr lang="en-US" sz="2000" b="1" i="1">
                            <a:latin typeface="Cambria Math" panose="02040503050406030204" pitchFamily="18" charset="0"/>
                          </a:rPr>
                          <m:t>−</m:t>
                        </m:r>
                        <m:r>
                          <a:rPr lang="en-US" sz="2000" b="1" i="1">
                            <a:latin typeface="Cambria Math" panose="02040503050406030204" pitchFamily="18" charset="0"/>
                          </a:rPr>
                          <m:t>𝟏</m:t>
                        </m:r>
                      </m:sub>
                    </m:sSub>
                  </m:oMath>
                </a14:m>
                <a:endParaRPr lang="en-US" sz="2000" b="1" i="1" dirty="0"/>
              </a:p>
              <a:p>
                <a:pPr rtl="1"/>
                <a:endParaRPr lang="en-US" sz="2000" b="1" i="1" dirty="0"/>
              </a:p>
              <a:p>
                <a:pPr rtl="1"/>
                <a:endParaRPr lang="en-US" sz="2000" dirty="0"/>
              </a:p>
              <a:p>
                <a:pPr rtl="1"/>
                <a:r>
                  <a:rPr lang="fa-IR" dirty="0"/>
                  <a:t> </a:t>
                </a:r>
                <a:endParaRPr lang="en-US" dirty="0"/>
              </a:p>
              <a:p>
                <a:pPr rtl="1"/>
                <a:endParaRPr lang="en-US" sz="1600" b="1" dirty="0">
                  <a:cs typeface="B Nazanin" panose="00000400000000000000" pitchFamily="2" charset="-78"/>
                </a:endParaRPr>
              </a:p>
            </p:txBody>
          </p:sp>
        </mc:Choice>
        <mc:Fallback xmlns="">
          <p:sp>
            <p:nvSpPr>
              <p:cNvPr id="5" name="TextBox 4"/>
              <p:cNvSpPr txBox="1">
                <a:spLocks noRot="1" noChangeAspect="1" noMove="1" noResize="1" noEditPoints="1" noAdjustHandles="1" noChangeArrowheads="1" noChangeShapeType="1" noTextEdit="1"/>
              </p:cNvSpPr>
              <p:nvPr/>
            </p:nvSpPr>
            <p:spPr>
              <a:xfrm>
                <a:off x="0" y="256032"/>
                <a:ext cx="9936480" cy="6474552"/>
              </a:xfrm>
              <a:prstGeom prst="rect">
                <a:avLst/>
              </a:prstGeom>
              <a:blipFill>
                <a:blip r:embed="rId2"/>
                <a:stretch>
                  <a:fillRect/>
                </a:stretch>
              </a:blipFill>
              <a:ln w="38100"/>
              <a:effectLst>
                <a:outerShdw blurRad="63500" sx="102000" sy="102000" algn="ctr" rotWithShape="0">
                  <a:prstClr val="black">
                    <a:alpha val="40000"/>
                  </a:prstClr>
                </a:outerShdw>
              </a:effectLst>
            </p:spPr>
            <p:txBody>
              <a:bodyPr/>
              <a:lstStyle/>
              <a:p>
                <a:r>
                  <a:rPr lang="fa-IR">
                    <a:noFill/>
                  </a:rPr>
                  <a:t> </a:t>
                </a:r>
              </a:p>
            </p:txBody>
          </p:sp>
        </mc:Fallback>
      </mc:AlternateContent>
      <p:sp>
        <p:nvSpPr>
          <p:cNvPr id="6" name="Oval 5"/>
          <p:cNvSpPr/>
          <p:nvPr/>
        </p:nvSpPr>
        <p:spPr>
          <a:xfrm>
            <a:off x="1798820" y="509665"/>
            <a:ext cx="7000406" cy="7896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500" b="1" dirty="0">
                <a:solidFill>
                  <a:schemeClr val="tx1"/>
                </a:solidFill>
                <a:cs typeface="B Nazanin" panose="00000400000000000000" pitchFamily="2" charset="-78"/>
              </a:rPr>
              <a:t>مدل های ریاضی تحقیق :</a:t>
            </a:r>
            <a:endParaRPr lang="en-US" sz="25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132052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p:tgtEl>
                                          <p:spTgt spid="6"/>
                                        </p:tgtEl>
                                        <p:attrNameLst>
                                          <p:attrName>ppt_y</p:attrName>
                                        </p:attrNameLst>
                                      </p:cBhvr>
                                      <p:tavLst>
                                        <p:tav tm="0">
                                          <p:val>
                                            <p:strVal val="#ppt_y+#ppt_h*1.125000"/>
                                          </p:val>
                                        </p:tav>
                                        <p:tav tm="100000">
                                          <p:val>
                                            <p:strVal val="#ppt_y"/>
                                          </p:val>
                                        </p:tav>
                                      </p:tavLst>
                                    </p:anim>
                                    <p:animEffect transition="in" filter="wipe(up)">
                                      <p:cBhvr>
                                        <p:cTn id="8" dur="500"/>
                                        <p:tgtEl>
                                          <p:spTgt spid="6"/>
                                        </p:tgtEl>
                                      </p:cBhvr>
                                    </p:animEffect>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5">
                                            <p:txEl>
                                              <p:pRg st="5" end="5"/>
                                            </p:txEl>
                                          </p:spTgt>
                                        </p:tgtEl>
                                        <p:attrNameLst>
                                          <p:attrName>style.visibility</p:attrName>
                                        </p:attrNameLst>
                                      </p:cBhvr>
                                      <p:to>
                                        <p:strVal val="visible"/>
                                      </p:to>
                                    </p:set>
                                    <p:animEffect transition="in" filter="fade">
                                      <p:cBhvr>
                                        <p:cTn id="13" dur="1000"/>
                                        <p:tgtEl>
                                          <p:spTgt spid="5">
                                            <p:txEl>
                                              <p:pRg st="5" end="5"/>
                                            </p:txEl>
                                          </p:spTgt>
                                        </p:tgtEl>
                                      </p:cBhvr>
                                    </p:animEffect>
                                    <p:anim calcmode="lin" valueType="num">
                                      <p:cBhvr>
                                        <p:cTn id="14"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15" dur="1000" fill="hold"/>
                                        <p:tgtEl>
                                          <p:spTgt spid="5">
                                            <p:txEl>
                                              <p:pRg st="5" end="5"/>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5">
                                            <p:txEl>
                                              <p:pRg st="8" end="8"/>
                                            </p:txEl>
                                          </p:spTgt>
                                        </p:tgtEl>
                                        <p:attrNameLst>
                                          <p:attrName>style.visibility</p:attrName>
                                        </p:attrNameLst>
                                      </p:cBhvr>
                                      <p:to>
                                        <p:strVal val="visible"/>
                                      </p:to>
                                    </p:set>
                                    <p:animEffect transition="in" filter="fade">
                                      <p:cBhvr>
                                        <p:cTn id="18" dur="1000"/>
                                        <p:tgtEl>
                                          <p:spTgt spid="5">
                                            <p:txEl>
                                              <p:pRg st="8" end="8"/>
                                            </p:txEl>
                                          </p:spTgt>
                                        </p:tgtEl>
                                      </p:cBhvr>
                                    </p:animEffect>
                                    <p:anim calcmode="lin" valueType="num">
                                      <p:cBhvr>
                                        <p:cTn id="19"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20" dur="1000" fill="hold"/>
                                        <p:tgtEl>
                                          <p:spTgt spid="5">
                                            <p:txEl>
                                              <p:pRg st="8" end="8"/>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5">
                                            <p:txEl>
                                              <p:pRg st="13" end="13"/>
                                            </p:txEl>
                                          </p:spTgt>
                                        </p:tgtEl>
                                        <p:attrNameLst>
                                          <p:attrName>style.visibility</p:attrName>
                                        </p:attrNameLst>
                                      </p:cBhvr>
                                      <p:to>
                                        <p:strVal val="visible"/>
                                      </p:to>
                                    </p:set>
                                    <p:animEffect transition="in" filter="fade">
                                      <p:cBhvr>
                                        <p:cTn id="23" dur="1000"/>
                                        <p:tgtEl>
                                          <p:spTgt spid="5">
                                            <p:txEl>
                                              <p:pRg st="13" end="13"/>
                                            </p:txEl>
                                          </p:spTgt>
                                        </p:tgtEl>
                                      </p:cBhvr>
                                    </p:animEffect>
                                    <p:anim calcmode="lin" valueType="num">
                                      <p:cBhvr>
                                        <p:cTn id="24" dur="1000" fill="hold"/>
                                        <p:tgtEl>
                                          <p:spTgt spid="5">
                                            <p:txEl>
                                              <p:pRg st="13" end="13"/>
                                            </p:txEl>
                                          </p:spTgt>
                                        </p:tgtEl>
                                        <p:attrNameLst>
                                          <p:attrName>ppt_x</p:attrName>
                                        </p:attrNameLst>
                                      </p:cBhvr>
                                      <p:tavLst>
                                        <p:tav tm="0">
                                          <p:val>
                                            <p:strVal val="#ppt_x"/>
                                          </p:val>
                                        </p:tav>
                                        <p:tav tm="100000">
                                          <p:val>
                                            <p:strVal val="#ppt_x"/>
                                          </p:val>
                                        </p:tav>
                                      </p:tavLst>
                                    </p:anim>
                                    <p:anim calcmode="lin" valueType="num">
                                      <p:cBhvr>
                                        <p:cTn id="25" dur="1000" fill="hold"/>
                                        <p:tgtEl>
                                          <p:spTgt spid="5">
                                            <p:txEl>
                                              <p:pRg st="13" end="13"/>
                                            </p:txEl>
                                          </p:spTgt>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5">
                                            <p:txEl>
                                              <p:pRg st="15" end="15"/>
                                            </p:txEl>
                                          </p:spTgt>
                                        </p:tgtEl>
                                        <p:attrNameLst>
                                          <p:attrName>style.visibility</p:attrName>
                                        </p:attrNameLst>
                                      </p:cBhvr>
                                      <p:to>
                                        <p:strVal val="visible"/>
                                      </p:to>
                                    </p:set>
                                    <p:animEffect transition="in" filter="fade">
                                      <p:cBhvr>
                                        <p:cTn id="28" dur="1000"/>
                                        <p:tgtEl>
                                          <p:spTgt spid="5">
                                            <p:txEl>
                                              <p:pRg st="15" end="15"/>
                                            </p:txEl>
                                          </p:spTgt>
                                        </p:tgtEl>
                                      </p:cBhvr>
                                    </p:animEffect>
                                    <p:anim calcmode="lin" valueType="num">
                                      <p:cBhvr>
                                        <p:cTn id="29" dur="1000" fill="hold"/>
                                        <p:tgtEl>
                                          <p:spTgt spid="5">
                                            <p:txEl>
                                              <p:pRg st="15" end="15"/>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15" end="1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2426208"/>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TextBox 4"/>
          <p:cNvSpPr txBox="1"/>
          <p:nvPr/>
        </p:nvSpPr>
        <p:spPr>
          <a:xfrm>
            <a:off x="207264" y="256032"/>
            <a:ext cx="9570720" cy="647455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lvl="0" rtl="1"/>
            <a:endParaRPr lang="fa-IR" b="1" dirty="0"/>
          </a:p>
          <a:p>
            <a:pPr lvl="0" rtl="1"/>
            <a:endParaRPr lang="fa-IR" b="1" dirty="0"/>
          </a:p>
          <a:p>
            <a:pPr lvl="0" rtl="1"/>
            <a:endParaRPr lang="fa-IR" b="1" dirty="0"/>
          </a:p>
          <a:p>
            <a:pPr lvl="0" algn="r" rtl="1"/>
            <a:endParaRPr lang="fa-IR" sz="2000" dirty="0">
              <a:cs typeface="B Nazanin" panose="00000400000000000000" pitchFamily="2" charset="-78"/>
            </a:endParaRPr>
          </a:p>
          <a:p>
            <a:pPr lvl="0" algn="r" rtl="1"/>
            <a:endParaRPr lang="en-US" sz="2000" dirty="0">
              <a:cs typeface="B Nazanin" panose="00000400000000000000" pitchFamily="2" charset="-78"/>
            </a:endParaRPr>
          </a:p>
          <a:p>
            <a:pPr lvl="0" algn="r" rtl="1"/>
            <a:endParaRPr lang="fa-IR" sz="2000" b="1" dirty="0">
              <a:cs typeface="B Nazanin" panose="00000400000000000000" pitchFamily="2" charset="-78"/>
            </a:endParaRPr>
          </a:p>
          <a:p>
            <a:pPr marL="342900" lvl="0" indent="-342900" algn="r" rtl="1">
              <a:buFont typeface="Arial" panose="020B0604020202020204" pitchFamily="34" charset="0"/>
              <a:buChar char="•"/>
            </a:pPr>
            <a:r>
              <a:rPr lang="fa-IR" sz="2000" b="1" dirty="0">
                <a:cs typeface="B Nazanin" panose="00000400000000000000" pitchFamily="2" charset="-78"/>
              </a:rPr>
              <a:t>مالکیت دولتی(</a:t>
            </a:r>
            <a:r>
              <a:rPr lang="en-US" sz="2000" b="1" dirty="0">
                <a:cs typeface="B Nazanin" panose="00000400000000000000" pitchFamily="2" charset="-78"/>
              </a:rPr>
              <a:t>GO</a:t>
            </a:r>
            <a:r>
              <a:rPr lang="fa-IR" sz="2000" b="1" dirty="0">
                <a:cs typeface="B Nazanin" panose="00000400000000000000" pitchFamily="2" charset="-78"/>
              </a:rPr>
              <a:t>): </a:t>
            </a:r>
            <a:r>
              <a:rPr lang="fa-IR" sz="2000" dirty="0">
                <a:cs typeface="B Nazanin" panose="00000400000000000000" pitchFamily="2" charset="-78"/>
              </a:rPr>
              <a:t>برابر است با مجموع درصد سهامی که در اختیار شرکت‌ها و سازمان‌های دولتی است( تیهانی  و همکاران،2019).</a:t>
            </a:r>
            <a:endParaRPr lang="en-US" sz="2000" dirty="0">
              <a:cs typeface="B Nazanin" panose="00000400000000000000" pitchFamily="2" charset="-78"/>
            </a:endParaRPr>
          </a:p>
          <a:p>
            <a:pPr lvl="0" algn="r" rtl="1"/>
            <a:endParaRPr lang="en-US" sz="2000" dirty="0">
              <a:cs typeface="B Nazanin" panose="00000400000000000000" pitchFamily="2" charset="-78"/>
            </a:endParaRPr>
          </a:p>
          <a:p>
            <a:pPr marL="342900" lvl="0" indent="-342900" algn="r" rtl="1">
              <a:buFont typeface="Arial" panose="020B0604020202020204" pitchFamily="34" charset="0"/>
              <a:buChar char="•"/>
            </a:pPr>
            <a:r>
              <a:rPr lang="fa-IR" sz="2000" b="1" dirty="0">
                <a:cs typeface="B Nazanin" panose="00000400000000000000" pitchFamily="2" charset="-78"/>
              </a:rPr>
              <a:t>ارتباطات سیاسی(</a:t>
            </a:r>
            <a:r>
              <a:rPr lang="en-US" sz="2000" b="1" dirty="0">
                <a:cs typeface="B Nazanin" panose="00000400000000000000" pitchFamily="2" charset="-78"/>
              </a:rPr>
              <a:t>PCON</a:t>
            </a:r>
            <a:r>
              <a:rPr lang="fa-IR" sz="2000" b="1" dirty="0">
                <a:cs typeface="B Nazanin" panose="00000400000000000000" pitchFamily="2" charset="-78"/>
              </a:rPr>
              <a:t>): </a:t>
            </a:r>
            <a:endParaRPr lang="en-US" sz="2000" b="1" dirty="0">
              <a:cs typeface="B Nazanin" panose="00000400000000000000" pitchFamily="2" charset="-78"/>
            </a:endParaRPr>
          </a:p>
          <a:p>
            <a:pPr algn="r" rtl="1"/>
            <a:r>
              <a:rPr lang="fa-IR" sz="2000" dirty="0">
                <a:cs typeface="B Nazanin" panose="00000400000000000000" pitchFamily="2" charset="-78"/>
              </a:rPr>
              <a:t>از دو پروکسی زیر</a:t>
            </a:r>
            <a:endParaRPr lang="en-US" sz="2000" dirty="0">
              <a:cs typeface="B Nazanin" panose="00000400000000000000" pitchFamily="2" charset="-78"/>
            </a:endParaRPr>
          </a:p>
          <a:p>
            <a:pPr marL="342900" indent="-342900" algn="r" rtl="1">
              <a:buFont typeface="Arial" panose="020B0604020202020204" pitchFamily="34" charset="0"/>
              <a:buChar char="•"/>
            </a:pPr>
            <a:r>
              <a:rPr lang="fa-IR" sz="2000" b="1" dirty="0">
                <a:cs typeface="B Nazanin" panose="00000400000000000000" pitchFamily="2" charset="-78"/>
              </a:rPr>
              <a:t>معامله با اشخاص وابسته(</a:t>
            </a:r>
            <a:r>
              <a:rPr lang="en-US" sz="2000" b="1" dirty="0">
                <a:cs typeface="B Nazanin" panose="00000400000000000000" pitchFamily="2" charset="-78"/>
              </a:rPr>
              <a:t>RPT</a:t>
            </a:r>
            <a:r>
              <a:rPr lang="fa-IR" sz="2000" b="1" dirty="0">
                <a:cs typeface="B Nazanin" panose="00000400000000000000" pitchFamily="2" charset="-78"/>
              </a:rPr>
              <a:t>): </a:t>
            </a:r>
            <a:r>
              <a:rPr lang="fa-IR" sz="2000" dirty="0">
                <a:cs typeface="B Nazanin" panose="00000400000000000000" pitchFamily="2" charset="-78"/>
              </a:rPr>
              <a:t>به عنوان یکی از </a:t>
            </a:r>
            <a:r>
              <a:rPr lang="fa-IR" sz="2000" dirty="0">
                <a:solidFill>
                  <a:schemeClr val="accent2">
                    <a:lumMod val="75000"/>
                  </a:schemeClr>
                </a:solidFill>
                <a:cs typeface="B Nazanin" panose="00000400000000000000" pitchFamily="2" charset="-78"/>
              </a:rPr>
              <a:t>با اشخاص وابسته </a:t>
            </a:r>
            <a:r>
              <a:rPr lang="fa-IR" sz="2000" dirty="0">
                <a:cs typeface="B Nazanin" panose="00000400000000000000" pitchFamily="2" charset="-78"/>
              </a:rPr>
              <a:t>(شامل خرید، فروش، قرض و ...) </a:t>
            </a:r>
            <a:r>
              <a:rPr lang="fa-IR" sz="2000" dirty="0">
                <a:solidFill>
                  <a:schemeClr val="accent2">
                    <a:lumMod val="75000"/>
                  </a:schemeClr>
                </a:solidFill>
                <a:cs typeface="B Nazanin" panose="00000400000000000000" pitchFamily="2" charset="-78"/>
              </a:rPr>
              <a:t>است که به جمع دارایی‌ها تقسیم‌شده است</a:t>
            </a:r>
            <a:r>
              <a:rPr lang="fa-IR" sz="2000" dirty="0">
                <a:cs typeface="B Nazanin" panose="00000400000000000000" pitchFamily="2" charset="-78"/>
              </a:rPr>
              <a:t>(لطفعلی پور و همکاران،1395).</a:t>
            </a:r>
            <a:endParaRPr lang="en-US" sz="2000" dirty="0">
              <a:cs typeface="B Nazanin" panose="00000400000000000000" pitchFamily="2" charset="-78"/>
            </a:endParaRPr>
          </a:p>
        </p:txBody>
      </p:sp>
      <p:sp>
        <p:nvSpPr>
          <p:cNvPr id="6" name="Oval 5"/>
          <p:cNvSpPr/>
          <p:nvPr/>
        </p:nvSpPr>
        <p:spPr>
          <a:xfrm>
            <a:off x="1633928" y="390344"/>
            <a:ext cx="7000406" cy="609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500" b="1" dirty="0">
                <a:solidFill>
                  <a:schemeClr val="tx1"/>
                </a:solidFill>
                <a:cs typeface="B Nazanin" panose="00000400000000000000" pitchFamily="2" charset="-78"/>
              </a:rPr>
              <a:t>متغیرهای تحقیق :</a:t>
            </a:r>
            <a:endParaRPr lang="en-US" sz="2500" b="1" dirty="0">
              <a:solidFill>
                <a:schemeClr val="tx1"/>
              </a:solidFill>
              <a:cs typeface="B Nazanin" panose="00000400000000000000" pitchFamily="2" charset="-78"/>
            </a:endParaRPr>
          </a:p>
        </p:txBody>
      </p:sp>
      <p:sp>
        <p:nvSpPr>
          <p:cNvPr id="7" name="Oval 6"/>
          <p:cNvSpPr/>
          <p:nvPr/>
        </p:nvSpPr>
        <p:spPr>
          <a:xfrm>
            <a:off x="6700604" y="1142450"/>
            <a:ext cx="2908091" cy="637582"/>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b="1" dirty="0">
                <a:solidFill>
                  <a:schemeClr val="tx1"/>
                </a:solidFill>
                <a:cs typeface="B Nazanin" panose="00000400000000000000" pitchFamily="2" charset="-78"/>
              </a:rPr>
              <a:t>متغیرهای مستقل</a:t>
            </a:r>
            <a:endParaRPr lang="en-US" sz="20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1050853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p:tgtEl>
                                          <p:spTgt spid="6"/>
                                        </p:tgtEl>
                                        <p:attrNameLst>
                                          <p:attrName>ppt_y</p:attrName>
                                        </p:attrNameLst>
                                      </p:cBhvr>
                                      <p:tavLst>
                                        <p:tav tm="0">
                                          <p:val>
                                            <p:strVal val="#ppt_y+#ppt_h*1.125000"/>
                                          </p:val>
                                        </p:tav>
                                        <p:tav tm="100000">
                                          <p:val>
                                            <p:strVal val="#ppt_y"/>
                                          </p:val>
                                        </p:tav>
                                      </p:tavLst>
                                    </p:anim>
                                    <p:animEffect transition="in" filter="wipe(up)">
                                      <p:cBhvr>
                                        <p:cTn id="8" dur="500"/>
                                        <p:tgtEl>
                                          <p:spTgt spid="6"/>
                                        </p:tgtEl>
                                      </p:cBhvr>
                                    </p:animEffect>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000"/>
                                        <p:tgtEl>
                                          <p:spTgt spid="7"/>
                                        </p:tgtEl>
                                      </p:cBhvr>
                                    </p:animEffect>
                                    <p:anim calcmode="lin" valueType="num">
                                      <p:cBhvr>
                                        <p:cTn id="14" dur="1000" fill="hold"/>
                                        <p:tgtEl>
                                          <p:spTgt spid="7"/>
                                        </p:tgtEl>
                                        <p:attrNameLst>
                                          <p:attrName>ppt_x</p:attrName>
                                        </p:attrNameLst>
                                      </p:cBhvr>
                                      <p:tavLst>
                                        <p:tav tm="0">
                                          <p:val>
                                            <p:strVal val="#ppt_x"/>
                                          </p:val>
                                        </p:tav>
                                        <p:tav tm="100000">
                                          <p:val>
                                            <p:strVal val="#ppt_x"/>
                                          </p:val>
                                        </p:tav>
                                      </p:tavLst>
                                    </p:anim>
                                    <p:anim calcmode="lin" valueType="num">
                                      <p:cBhvr>
                                        <p:cTn id="1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5">
                                            <p:txEl>
                                              <p:pRg st="6" end="6"/>
                                            </p:txEl>
                                          </p:spTgt>
                                        </p:tgtEl>
                                        <p:attrNameLst>
                                          <p:attrName>style.visibility</p:attrName>
                                        </p:attrNameLst>
                                      </p:cBhvr>
                                      <p:to>
                                        <p:strVal val="visible"/>
                                      </p:to>
                                    </p:set>
                                    <p:animEffect transition="in" filter="fade">
                                      <p:cBhvr>
                                        <p:cTn id="20" dur="1000"/>
                                        <p:tgtEl>
                                          <p:spTgt spid="5">
                                            <p:txEl>
                                              <p:pRg st="6" end="6"/>
                                            </p:txEl>
                                          </p:spTgt>
                                        </p:tgtEl>
                                      </p:cBhvr>
                                    </p:animEffect>
                                    <p:anim calcmode="lin" valueType="num">
                                      <p:cBhvr>
                                        <p:cTn id="21"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22" dur="1000" fill="hold"/>
                                        <p:tgtEl>
                                          <p:spTgt spid="5">
                                            <p:txEl>
                                              <p:pRg st="6" end="6"/>
                                            </p:txEl>
                                          </p:spTgt>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animEffect transition="in" filter="fade">
                                      <p:cBhvr>
                                        <p:cTn id="25" dur="1000"/>
                                        <p:tgtEl>
                                          <p:spTgt spid="5">
                                            <p:txEl>
                                              <p:pRg st="8" end="8"/>
                                            </p:txEl>
                                          </p:spTgt>
                                        </p:tgtEl>
                                      </p:cBhvr>
                                    </p:animEffect>
                                    <p:anim calcmode="lin" valueType="num">
                                      <p:cBhvr>
                                        <p:cTn id="26"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27" dur="1000" fill="hold"/>
                                        <p:tgtEl>
                                          <p:spTgt spid="5">
                                            <p:txEl>
                                              <p:pRg st="8" end="8"/>
                                            </p:txEl>
                                          </p:spTgt>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5">
                                            <p:txEl>
                                              <p:pRg st="9" end="9"/>
                                            </p:txEl>
                                          </p:spTgt>
                                        </p:tgtEl>
                                        <p:attrNameLst>
                                          <p:attrName>style.visibility</p:attrName>
                                        </p:attrNameLst>
                                      </p:cBhvr>
                                      <p:to>
                                        <p:strVal val="visible"/>
                                      </p:to>
                                    </p:set>
                                    <p:animEffect transition="in" filter="fade">
                                      <p:cBhvr>
                                        <p:cTn id="30" dur="1000"/>
                                        <p:tgtEl>
                                          <p:spTgt spid="5">
                                            <p:txEl>
                                              <p:pRg st="9" end="9"/>
                                            </p:txEl>
                                          </p:spTgt>
                                        </p:tgtEl>
                                      </p:cBhvr>
                                    </p:animEffect>
                                    <p:anim calcmode="lin" valueType="num">
                                      <p:cBhvr>
                                        <p:cTn id="31"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32" dur="1000" fill="hold"/>
                                        <p:tgtEl>
                                          <p:spTgt spid="5">
                                            <p:txEl>
                                              <p:pRg st="9" end="9"/>
                                            </p:txEl>
                                          </p:spTgt>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5">
                                            <p:txEl>
                                              <p:pRg st="10" end="10"/>
                                            </p:txEl>
                                          </p:spTgt>
                                        </p:tgtEl>
                                        <p:attrNameLst>
                                          <p:attrName>style.visibility</p:attrName>
                                        </p:attrNameLst>
                                      </p:cBhvr>
                                      <p:to>
                                        <p:strVal val="visible"/>
                                      </p:to>
                                    </p:set>
                                    <p:animEffect transition="in" filter="fade">
                                      <p:cBhvr>
                                        <p:cTn id="35" dur="1000"/>
                                        <p:tgtEl>
                                          <p:spTgt spid="5">
                                            <p:txEl>
                                              <p:pRg st="10" end="10"/>
                                            </p:txEl>
                                          </p:spTgt>
                                        </p:tgtEl>
                                      </p:cBhvr>
                                    </p:animEffect>
                                    <p:anim calcmode="lin" valueType="num">
                                      <p:cBhvr>
                                        <p:cTn id="36" dur="1000" fill="hold"/>
                                        <p:tgtEl>
                                          <p:spTgt spid="5">
                                            <p:txEl>
                                              <p:pRg st="10" end="10"/>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2426208"/>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TextBox 4"/>
          <p:cNvSpPr txBox="1"/>
          <p:nvPr/>
        </p:nvSpPr>
        <p:spPr>
          <a:xfrm>
            <a:off x="207264" y="256032"/>
            <a:ext cx="9570720" cy="647455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rtl="1"/>
            <a:endParaRPr lang="fa-IR" dirty="0"/>
          </a:p>
          <a:p>
            <a:pPr rtl="1"/>
            <a:endParaRPr lang="fa-IR" dirty="0"/>
          </a:p>
          <a:p>
            <a:pPr rtl="1"/>
            <a:endParaRPr lang="fa-IR" dirty="0"/>
          </a:p>
          <a:p>
            <a:pPr rtl="1"/>
            <a:endParaRPr lang="fa-IR" dirty="0"/>
          </a:p>
          <a:p>
            <a:pPr rtl="1"/>
            <a:endParaRPr lang="fa-IR" dirty="0"/>
          </a:p>
          <a:p>
            <a:pPr rtl="1"/>
            <a:endParaRPr lang="fa-IR" dirty="0"/>
          </a:p>
          <a:p>
            <a:pPr algn="r" rtl="1"/>
            <a:endParaRPr lang="fa-IR" sz="2000" dirty="0">
              <a:cs typeface="B Nazanin" panose="00000400000000000000" pitchFamily="2" charset="-78"/>
            </a:endParaRPr>
          </a:p>
          <a:p>
            <a:pPr algn="r" rtl="1">
              <a:lnSpc>
                <a:spcPct val="150000"/>
              </a:lnSpc>
            </a:pPr>
            <a:endParaRPr lang="fa-IR" sz="2000" b="1" dirty="0">
              <a:cs typeface="B Nazanin" panose="00000400000000000000" pitchFamily="2" charset="-78"/>
            </a:endParaRPr>
          </a:p>
          <a:p>
            <a:pPr marL="342900" indent="-342900" algn="r" rtl="1">
              <a:lnSpc>
                <a:spcPct val="150000"/>
              </a:lnSpc>
              <a:buFont typeface="Arial" panose="020B0604020202020204" pitchFamily="34" charset="0"/>
              <a:buChar char="•"/>
            </a:pPr>
            <a:r>
              <a:rPr lang="fa-IR" sz="2000" b="1" dirty="0">
                <a:cs typeface="B Nazanin" panose="00000400000000000000" pitchFamily="2" charset="-78"/>
              </a:rPr>
              <a:t>تامین مالی خارجی(</a:t>
            </a:r>
            <a:r>
              <a:rPr lang="en-US" sz="2000" b="1" dirty="0">
                <a:cs typeface="B Nazanin" panose="00000400000000000000" pitchFamily="2" charset="-78"/>
              </a:rPr>
              <a:t>EF</a:t>
            </a:r>
            <a:r>
              <a:rPr lang="fa-IR" sz="2000" b="1" dirty="0">
                <a:cs typeface="B Nazanin" panose="00000400000000000000" pitchFamily="2" charset="-78"/>
              </a:rPr>
              <a:t>): </a:t>
            </a:r>
            <a:r>
              <a:rPr lang="fa-IR" sz="2000" dirty="0">
                <a:cs typeface="B Nazanin" panose="00000400000000000000" pitchFamily="2" charset="-78"/>
              </a:rPr>
              <a:t>متغیر وابسته تحقیق حاضر تامین مالی خارجی است. که تامین مالی خارجی </a:t>
            </a:r>
            <a:r>
              <a:rPr lang="fa-IR" sz="2000" dirty="0">
                <a:solidFill>
                  <a:schemeClr val="tx1"/>
                </a:solidFill>
                <a:cs typeface="B Nazanin" panose="00000400000000000000" pitchFamily="2" charset="-78"/>
              </a:rPr>
              <a:t>از</a:t>
            </a:r>
            <a:r>
              <a:rPr lang="fa-IR" sz="2000" dirty="0">
                <a:solidFill>
                  <a:schemeClr val="accent2">
                    <a:lumMod val="75000"/>
                  </a:schemeClr>
                </a:solidFill>
                <a:cs typeface="B Nazanin" panose="00000400000000000000" pitchFamily="2" charset="-78"/>
              </a:rPr>
              <a:t> وجه نقد دریافتی از انتشار سهام،  یا افزایش در استقراض و وام و تسهیلات بلند مدت </a:t>
            </a:r>
            <a:r>
              <a:rPr lang="fa-IR" sz="2000" dirty="0">
                <a:cs typeface="B Nazanin" panose="00000400000000000000" pitchFamily="2" charset="-78"/>
              </a:rPr>
              <a:t>محاسبه می‌شود(رضایی و سیاری،1394).</a:t>
            </a:r>
            <a:endParaRPr lang="en-US" sz="2000" dirty="0">
              <a:cs typeface="B Nazanin" panose="00000400000000000000" pitchFamily="2" charset="-78"/>
            </a:endParaRPr>
          </a:p>
          <a:p>
            <a:pPr algn="r" rtl="1">
              <a:lnSpc>
                <a:spcPct val="150000"/>
              </a:lnSpc>
            </a:pPr>
            <a:endParaRPr lang="fa-IR" sz="2000" dirty="0">
              <a:cs typeface="B Nazanin" panose="00000400000000000000" pitchFamily="2" charset="-78"/>
            </a:endParaRPr>
          </a:p>
          <a:p>
            <a:pPr marL="342900" indent="-342900" algn="r" rtl="1">
              <a:lnSpc>
                <a:spcPct val="150000"/>
              </a:lnSpc>
              <a:buFont typeface="Arial" panose="020B0604020202020204" pitchFamily="34" charset="0"/>
              <a:buChar char="•"/>
            </a:pPr>
            <a:r>
              <a:rPr lang="fa-IR" sz="2000" b="1" dirty="0">
                <a:cs typeface="B Nazanin" panose="00000400000000000000" pitchFamily="2" charset="-78"/>
              </a:rPr>
              <a:t>سرمایه‌گذاری(</a:t>
            </a:r>
            <a:r>
              <a:rPr lang="en-US" sz="2000" b="1" dirty="0">
                <a:cs typeface="B Nazanin" panose="00000400000000000000" pitchFamily="2" charset="-78"/>
              </a:rPr>
              <a:t>Investment</a:t>
            </a:r>
            <a:r>
              <a:rPr lang="fa-IR" sz="2000" b="1" dirty="0">
                <a:cs typeface="B Nazanin" panose="00000400000000000000" pitchFamily="2" charset="-78"/>
              </a:rPr>
              <a:t>): </a:t>
            </a:r>
            <a:r>
              <a:rPr lang="fa-IR" sz="2000" dirty="0">
                <a:cs typeface="B Nazanin" panose="00000400000000000000" pitchFamily="2" charset="-78"/>
              </a:rPr>
              <a:t>متغیر وابسته دیگری که در این تحقیق مورد مطالعه واقع شده است سرمایه‌گذاری می‌باشد.  منظور از سرمایه‌گذاری در </a:t>
            </a:r>
            <a:r>
              <a:rPr lang="fa-IR" sz="2000" dirty="0">
                <a:solidFill>
                  <a:schemeClr val="accent2">
                    <a:lumMod val="75000"/>
                  </a:schemeClr>
                </a:solidFill>
                <a:cs typeface="B Nazanin" panose="00000400000000000000" pitchFamily="2" charset="-78"/>
              </a:rPr>
              <a:t>بابت </a:t>
            </a:r>
            <a:r>
              <a:rPr lang="ar-SA" sz="2000" dirty="0">
                <a:solidFill>
                  <a:schemeClr val="accent2">
                    <a:lumMod val="75000"/>
                  </a:schemeClr>
                </a:solidFill>
                <a:cs typeface="B Nazanin" panose="00000400000000000000" pitchFamily="2" charset="-78"/>
              </a:rPr>
              <a:t>خرید دارایی‌های ثابت مشهود </a:t>
            </a:r>
            <a:r>
              <a:rPr lang="ar-SA" sz="2000" dirty="0">
                <a:cs typeface="B Nazanin" panose="00000400000000000000" pitchFamily="2" charset="-78"/>
              </a:rPr>
              <a:t>می‌باشد</a:t>
            </a:r>
            <a:r>
              <a:rPr lang="en-US" sz="2000" dirty="0">
                <a:cs typeface="B Nazanin" panose="00000400000000000000" pitchFamily="2" charset="-78"/>
              </a:rPr>
              <a:t> </a:t>
            </a:r>
            <a:r>
              <a:rPr lang="ar-SA" sz="2000" dirty="0">
                <a:cs typeface="B Nazanin" panose="00000400000000000000" pitchFamily="2" charset="-78"/>
              </a:rPr>
              <a:t>(حسن زاده و تقی زاده خانقاه</a:t>
            </a:r>
            <a:r>
              <a:rPr lang="fa-IR" sz="2000" dirty="0">
                <a:cs typeface="B Nazanin" panose="00000400000000000000" pitchFamily="2" charset="-78"/>
              </a:rPr>
              <a:t>،1395</a:t>
            </a:r>
            <a:r>
              <a:rPr lang="ar-SA" sz="2000" dirty="0">
                <a:cs typeface="B Nazanin" panose="00000400000000000000" pitchFamily="2" charset="-78"/>
              </a:rPr>
              <a:t>).</a:t>
            </a:r>
            <a:endParaRPr lang="en-US" sz="2000" dirty="0">
              <a:cs typeface="B Nazanin" panose="00000400000000000000" pitchFamily="2" charset="-78"/>
            </a:endParaRPr>
          </a:p>
          <a:p>
            <a:pPr>
              <a:lnSpc>
                <a:spcPct val="150000"/>
              </a:lnSpc>
            </a:pPr>
            <a:endParaRPr lang="fa-IR" dirty="0"/>
          </a:p>
          <a:p>
            <a:pPr>
              <a:lnSpc>
                <a:spcPct val="150000"/>
              </a:lnSpc>
            </a:pPr>
            <a:r>
              <a:rPr lang="en-US" dirty="0"/>
              <a:t>External financing</a:t>
            </a:r>
          </a:p>
        </p:txBody>
      </p:sp>
      <p:sp>
        <p:nvSpPr>
          <p:cNvPr id="6" name="Oval 5"/>
          <p:cNvSpPr/>
          <p:nvPr/>
        </p:nvSpPr>
        <p:spPr>
          <a:xfrm>
            <a:off x="1633928" y="390344"/>
            <a:ext cx="7000406" cy="7435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500" b="1" dirty="0">
                <a:solidFill>
                  <a:schemeClr val="tx1"/>
                </a:solidFill>
                <a:cs typeface="B Nazanin" panose="00000400000000000000" pitchFamily="2" charset="-78"/>
              </a:rPr>
              <a:t>متغیرهای تحقیق :</a:t>
            </a:r>
            <a:endParaRPr lang="en-US" sz="2500" b="1" dirty="0">
              <a:solidFill>
                <a:schemeClr val="tx1"/>
              </a:solidFill>
              <a:cs typeface="B Nazanin" panose="00000400000000000000" pitchFamily="2" charset="-78"/>
            </a:endParaRPr>
          </a:p>
        </p:txBody>
      </p:sp>
      <p:sp>
        <p:nvSpPr>
          <p:cNvPr id="7" name="Oval 6"/>
          <p:cNvSpPr/>
          <p:nvPr/>
        </p:nvSpPr>
        <p:spPr>
          <a:xfrm>
            <a:off x="6745574" y="1461241"/>
            <a:ext cx="2908091" cy="637582"/>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b="1" dirty="0">
                <a:solidFill>
                  <a:schemeClr val="tx1"/>
                </a:solidFill>
                <a:cs typeface="B Nazanin" panose="00000400000000000000" pitchFamily="2" charset="-78"/>
              </a:rPr>
              <a:t>متغیرهای وابسته</a:t>
            </a:r>
            <a:endParaRPr lang="en-US" sz="20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3736211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p:tgtEl>
                                          <p:spTgt spid="6"/>
                                        </p:tgtEl>
                                        <p:attrNameLst>
                                          <p:attrName>ppt_y</p:attrName>
                                        </p:attrNameLst>
                                      </p:cBhvr>
                                      <p:tavLst>
                                        <p:tav tm="0">
                                          <p:val>
                                            <p:strVal val="#ppt_y+#ppt_h*1.125000"/>
                                          </p:val>
                                        </p:tav>
                                        <p:tav tm="100000">
                                          <p:val>
                                            <p:strVal val="#ppt_y"/>
                                          </p:val>
                                        </p:tav>
                                      </p:tavLst>
                                    </p:anim>
                                    <p:animEffect transition="in" filter="wipe(up)">
                                      <p:cBhvr>
                                        <p:cTn id="8" dur="500"/>
                                        <p:tgtEl>
                                          <p:spTgt spid="6"/>
                                        </p:tgtEl>
                                      </p:cBhvr>
                                    </p:animEffec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xEl>
                                              <p:pRg st="8" end="8"/>
                                            </p:txEl>
                                          </p:spTgt>
                                        </p:tgtEl>
                                        <p:attrNameLst>
                                          <p:attrName>style.visibility</p:attrName>
                                        </p:attrNameLst>
                                      </p:cBhvr>
                                      <p:to>
                                        <p:strVal val="visible"/>
                                      </p:to>
                                    </p:set>
                                    <p:animEffect transition="in" filter="fade">
                                      <p:cBhvr>
                                        <p:cTn id="19" dur="1000"/>
                                        <p:tgtEl>
                                          <p:spTgt spid="5">
                                            <p:txEl>
                                              <p:pRg st="8" end="8"/>
                                            </p:txEl>
                                          </p:spTgt>
                                        </p:tgtEl>
                                      </p:cBhvr>
                                    </p:animEffect>
                                    <p:anim calcmode="lin" valueType="num">
                                      <p:cBhvr>
                                        <p:cTn id="20"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8" end="8"/>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5">
                                            <p:txEl>
                                              <p:pRg st="10" end="10"/>
                                            </p:txEl>
                                          </p:spTgt>
                                        </p:tgtEl>
                                        <p:attrNameLst>
                                          <p:attrName>style.visibility</p:attrName>
                                        </p:attrNameLst>
                                      </p:cBhvr>
                                      <p:to>
                                        <p:strVal val="visible"/>
                                      </p:to>
                                    </p:set>
                                    <p:animEffect transition="in" filter="fade">
                                      <p:cBhvr>
                                        <p:cTn id="24" dur="1000"/>
                                        <p:tgtEl>
                                          <p:spTgt spid="5">
                                            <p:txEl>
                                              <p:pRg st="10" end="10"/>
                                            </p:txEl>
                                          </p:spTgt>
                                        </p:tgtEl>
                                      </p:cBhvr>
                                    </p:animEffect>
                                    <p:anim calcmode="lin" valueType="num">
                                      <p:cBhvr>
                                        <p:cTn id="25" dur="1000" fill="hold"/>
                                        <p:tgtEl>
                                          <p:spTgt spid="5">
                                            <p:txEl>
                                              <p:pRg st="10" end="10"/>
                                            </p:txEl>
                                          </p:spTgt>
                                        </p:tgtEl>
                                        <p:attrNameLst>
                                          <p:attrName>ppt_x</p:attrName>
                                        </p:attrNameLst>
                                      </p:cBhvr>
                                      <p:tavLst>
                                        <p:tav tm="0">
                                          <p:val>
                                            <p:strVal val="#ppt_x"/>
                                          </p:val>
                                        </p:tav>
                                        <p:tav tm="100000">
                                          <p:val>
                                            <p:strVal val="#ppt_x"/>
                                          </p:val>
                                        </p:tav>
                                      </p:tavLst>
                                    </p:anim>
                                    <p:anim calcmode="lin" valueType="num">
                                      <p:cBhvr>
                                        <p:cTn id="26" dur="1000" fill="hold"/>
                                        <p:tgtEl>
                                          <p:spTgt spid="5">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2426208"/>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TextBox 4"/>
          <p:cNvSpPr txBox="1"/>
          <p:nvPr/>
        </p:nvSpPr>
        <p:spPr>
          <a:xfrm>
            <a:off x="207264" y="256032"/>
            <a:ext cx="9570720" cy="647455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rtl="1"/>
            <a:endParaRPr lang="fa-IR" dirty="0"/>
          </a:p>
          <a:p>
            <a:pPr rtl="1"/>
            <a:endParaRPr lang="fa-IR" dirty="0"/>
          </a:p>
          <a:p>
            <a:pPr rtl="1"/>
            <a:endParaRPr lang="fa-IR" dirty="0"/>
          </a:p>
          <a:p>
            <a:pPr rtl="1"/>
            <a:endParaRPr lang="fa-IR" dirty="0"/>
          </a:p>
          <a:p>
            <a:pPr rtl="1"/>
            <a:endParaRPr lang="fa-IR" dirty="0"/>
          </a:p>
          <a:p>
            <a:pPr rtl="1"/>
            <a:endParaRPr lang="fa-IR" dirty="0"/>
          </a:p>
          <a:p>
            <a:pPr algn="r" rtl="1">
              <a:lnSpc>
                <a:spcPct val="150000"/>
              </a:lnSpc>
            </a:pPr>
            <a:endParaRPr lang="fa-IR" sz="2200" dirty="0">
              <a:cs typeface="B Nazanin" panose="00000400000000000000" pitchFamily="2" charset="-78"/>
            </a:endParaRPr>
          </a:p>
          <a:p>
            <a:pPr marL="342900" indent="-342900" algn="r" rtl="1">
              <a:lnSpc>
                <a:spcPct val="150000"/>
              </a:lnSpc>
              <a:buFont typeface="Arial" panose="020B0604020202020204" pitchFamily="34" charset="0"/>
              <a:buChar char="•"/>
            </a:pPr>
            <a:r>
              <a:rPr lang="fa-IR" sz="2300" b="1" dirty="0">
                <a:cs typeface="B Nazanin" panose="00000400000000000000" pitchFamily="2" charset="-78"/>
              </a:rPr>
              <a:t>اندازه شرکت(</a:t>
            </a:r>
            <a:r>
              <a:rPr lang="en-US" sz="2300" b="1" dirty="0">
                <a:cs typeface="B Nazanin" panose="00000400000000000000" pitchFamily="2" charset="-78"/>
              </a:rPr>
              <a:t>Size</a:t>
            </a:r>
            <a:r>
              <a:rPr lang="fa-IR" sz="2300" b="1" dirty="0">
                <a:cs typeface="B Nazanin" panose="00000400000000000000" pitchFamily="2" charset="-78"/>
              </a:rPr>
              <a:t>): </a:t>
            </a:r>
            <a:r>
              <a:rPr lang="fa-IR" sz="2300" dirty="0">
                <a:cs typeface="B Nazanin" panose="00000400000000000000" pitchFamily="2" charset="-78"/>
              </a:rPr>
              <a:t>برابرست با لگاریتم طبیعی کل دارایی‌ها.</a:t>
            </a:r>
            <a:endParaRPr lang="en-US" sz="2300" dirty="0">
              <a:cs typeface="B Nazanin" panose="00000400000000000000" pitchFamily="2" charset="-78"/>
            </a:endParaRPr>
          </a:p>
          <a:p>
            <a:pPr marL="342900" indent="-342900" algn="r" rtl="1">
              <a:lnSpc>
                <a:spcPct val="150000"/>
              </a:lnSpc>
              <a:buFont typeface="Arial" panose="020B0604020202020204" pitchFamily="34" charset="0"/>
              <a:buChar char="•"/>
            </a:pPr>
            <a:r>
              <a:rPr lang="fa-IR" sz="2300" b="1" dirty="0">
                <a:cs typeface="B Nazanin" panose="00000400000000000000" pitchFamily="2" charset="-78"/>
              </a:rPr>
              <a:t>بازده دارایی‌ها(</a:t>
            </a:r>
            <a:r>
              <a:rPr lang="en-US" sz="2300" b="1" dirty="0">
                <a:cs typeface="B Nazanin" panose="00000400000000000000" pitchFamily="2" charset="-78"/>
              </a:rPr>
              <a:t>ROA</a:t>
            </a:r>
            <a:r>
              <a:rPr lang="fa-IR" sz="2300" b="1" dirty="0">
                <a:cs typeface="B Nazanin" panose="00000400000000000000" pitchFamily="2" charset="-78"/>
              </a:rPr>
              <a:t>): </a:t>
            </a:r>
            <a:r>
              <a:rPr lang="fa-IR" sz="2300" dirty="0">
                <a:cs typeface="B Nazanin" panose="00000400000000000000" pitchFamily="2" charset="-78"/>
              </a:rPr>
              <a:t>برابرست با نسبت سود خالص به کل دارایی‌ها.</a:t>
            </a:r>
            <a:endParaRPr lang="en-US" sz="2300" dirty="0">
              <a:cs typeface="B Nazanin" panose="00000400000000000000" pitchFamily="2" charset="-78"/>
            </a:endParaRPr>
          </a:p>
          <a:p>
            <a:pPr marL="342900" indent="-342900" algn="r" rtl="1">
              <a:lnSpc>
                <a:spcPct val="150000"/>
              </a:lnSpc>
              <a:buFont typeface="Arial" panose="020B0604020202020204" pitchFamily="34" charset="0"/>
              <a:buChar char="•"/>
            </a:pPr>
            <a:r>
              <a:rPr lang="fa-IR" sz="2300" b="1" dirty="0">
                <a:cs typeface="B Nazanin" panose="00000400000000000000" pitchFamily="2" charset="-78"/>
              </a:rPr>
              <a:t>اهرم مالی(</a:t>
            </a:r>
            <a:r>
              <a:rPr lang="en-US" sz="2300" b="1" dirty="0">
                <a:cs typeface="B Nazanin" panose="00000400000000000000" pitchFamily="2" charset="-78"/>
              </a:rPr>
              <a:t>LEV</a:t>
            </a:r>
            <a:r>
              <a:rPr lang="fa-IR" sz="2300" b="1" dirty="0">
                <a:cs typeface="B Nazanin" panose="00000400000000000000" pitchFamily="2" charset="-78"/>
              </a:rPr>
              <a:t>): </a:t>
            </a:r>
            <a:r>
              <a:rPr lang="fa-IR" sz="2300" dirty="0">
                <a:cs typeface="B Nazanin" panose="00000400000000000000" pitchFamily="2" charset="-78"/>
              </a:rPr>
              <a:t>برابرست با نسبت کل بدهی‌ها به کل دارایی‌ها.</a:t>
            </a:r>
            <a:endParaRPr lang="en-US" sz="2300" dirty="0">
              <a:cs typeface="B Nazanin" panose="00000400000000000000" pitchFamily="2" charset="-78"/>
            </a:endParaRPr>
          </a:p>
        </p:txBody>
      </p:sp>
      <p:sp>
        <p:nvSpPr>
          <p:cNvPr id="6" name="Oval 5"/>
          <p:cNvSpPr/>
          <p:nvPr/>
        </p:nvSpPr>
        <p:spPr>
          <a:xfrm>
            <a:off x="1633928" y="390344"/>
            <a:ext cx="7000406" cy="7435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500" b="1" dirty="0">
                <a:solidFill>
                  <a:schemeClr val="tx1"/>
                </a:solidFill>
                <a:cs typeface="B Nazanin" panose="00000400000000000000" pitchFamily="2" charset="-78"/>
              </a:rPr>
              <a:t>متغیرهای تحقیق :</a:t>
            </a:r>
            <a:endParaRPr lang="en-US" sz="2500" b="1" dirty="0">
              <a:solidFill>
                <a:schemeClr val="tx1"/>
              </a:solidFill>
              <a:cs typeface="B Nazanin" panose="00000400000000000000" pitchFamily="2" charset="-78"/>
            </a:endParaRPr>
          </a:p>
        </p:txBody>
      </p:sp>
      <p:sp>
        <p:nvSpPr>
          <p:cNvPr id="7" name="Oval 6"/>
          <p:cNvSpPr/>
          <p:nvPr/>
        </p:nvSpPr>
        <p:spPr>
          <a:xfrm>
            <a:off x="6565692" y="1461241"/>
            <a:ext cx="2908091" cy="637582"/>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b="1" dirty="0">
                <a:solidFill>
                  <a:schemeClr val="tx1"/>
                </a:solidFill>
                <a:cs typeface="B Nazanin" panose="00000400000000000000" pitchFamily="2" charset="-78"/>
              </a:rPr>
              <a:t>متغیرهای کنترلی</a:t>
            </a:r>
            <a:endParaRPr lang="en-US" sz="20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4010916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p:tgtEl>
                                          <p:spTgt spid="6"/>
                                        </p:tgtEl>
                                        <p:attrNameLst>
                                          <p:attrName>ppt_y</p:attrName>
                                        </p:attrNameLst>
                                      </p:cBhvr>
                                      <p:tavLst>
                                        <p:tav tm="0">
                                          <p:val>
                                            <p:strVal val="#ppt_y+#ppt_h*1.125000"/>
                                          </p:val>
                                        </p:tav>
                                        <p:tav tm="100000">
                                          <p:val>
                                            <p:strVal val="#ppt_y"/>
                                          </p:val>
                                        </p:tav>
                                      </p:tavLst>
                                    </p:anim>
                                    <p:animEffect transition="in" filter="wipe(up)">
                                      <p:cBhvr>
                                        <p:cTn id="8" dur="500"/>
                                        <p:tgtEl>
                                          <p:spTgt spid="6"/>
                                        </p:tgtEl>
                                      </p:cBhvr>
                                    </p:animEffec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animEffect transition="in" filter="fade">
                                      <p:cBhvr>
                                        <p:cTn id="19" dur="1000"/>
                                        <p:tgtEl>
                                          <p:spTgt spid="5">
                                            <p:txEl>
                                              <p:pRg st="7" end="7"/>
                                            </p:txEl>
                                          </p:spTgt>
                                        </p:tgtEl>
                                      </p:cBhvr>
                                    </p:animEffect>
                                    <p:anim calcmode="lin" valueType="num">
                                      <p:cBhvr>
                                        <p:cTn id="20"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7" end="7"/>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5">
                                            <p:txEl>
                                              <p:pRg st="8" end="8"/>
                                            </p:txEl>
                                          </p:spTgt>
                                        </p:tgtEl>
                                        <p:attrNameLst>
                                          <p:attrName>style.visibility</p:attrName>
                                        </p:attrNameLst>
                                      </p:cBhvr>
                                      <p:to>
                                        <p:strVal val="visible"/>
                                      </p:to>
                                    </p:set>
                                    <p:animEffect transition="in" filter="fade">
                                      <p:cBhvr>
                                        <p:cTn id="24" dur="1000"/>
                                        <p:tgtEl>
                                          <p:spTgt spid="5">
                                            <p:txEl>
                                              <p:pRg st="8" end="8"/>
                                            </p:txEl>
                                          </p:spTgt>
                                        </p:tgtEl>
                                      </p:cBhvr>
                                    </p:animEffect>
                                    <p:anim calcmode="lin" valueType="num">
                                      <p:cBhvr>
                                        <p:cTn id="25"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26" dur="1000" fill="hold"/>
                                        <p:tgtEl>
                                          <p:spTgt spid="5">
                                            <p:txEl>
                                              <p:pRg st="8" end="8"/>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5">
                                            <p:txEl>
                                              <p:pRg st="9" end="9"/>
                                            </p:txEl>
                                          </p:spTgt>
                                        </p:tgtEl>
                                        <p:attrNameLst>
                                          <p:attrName>style.visibility</p:attrName>
                                        </p:attrNameLst>
                                      </p:cBhvr>
                                      <p:to>
                                        <p:strVal val="visible"/>
                                      </p:to>
                                    </p:set>
                                    <p:animEffect transition="in" filter="fade">
                                      <p:cBhvr>
                                        <p:cTn id="29" dur="1000"/>
                                        <p:tgtEl>
                                          <p:spTgt spid="5">
                                            <p:txEl>
                                              <p:pRg st="9" end="9"/>
                                            </p:txEl>
                                          </p:spTgt>
                                        </p:tgtEl>
                                      </p:cBhvr>
                                    </p:animEffect>
                                    <p:anim calcmode="lin" valueType="num">
                                      <p:cBhvr>
                                        <p:cTn id="30"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31" dur="1000" fill="hold"/>
                                        <p:tgtEl>
                                          <p:spTgt spid="5">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511296"/>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مبانی نظری و پیشینه</a:t>
            </a:r>
            <a:endParaRPr lang="en-US" dirty="0">
              <a:cs typeface="B Titr" panose="00000700000000000000" pitchFamily="2" charset="-78"/>
            </a:endParaRPr>
          </a:p>
        </p:txBody>
      </p:sp>
      <p:sp>
        <p:nvSpPr>
          <p:cNvPr id="5" name="Flowchart: Document 4"/>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6" name="TextBox 5"/>
          <p:cNvSpPr txBox="1"/>
          <p:nvPr/>
        </p:nvSpPr>
        <p:spPr>
          <a:xfrm>
            <a:off x="207264" y="256032"/>
            <a:ext cx="9570720" cy="648954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r" rtl="1"/>
            <a:endParaRPr lang="en-US" dirty="0">
              <a:cs typeface="B Titr" panose="00000700000000000000" pitchFamily="2" charset="-78"/>
            </a:endParaRPr>
          </a:p>
        </p:txBody>
      </p:sp>
      <p:graphicFrame>
        <p:nvGraphicFramePr>
          <p:cNvPr id="7" name="Table 6"/>
          <p:cNvGraphicFramePr>
            <a:graphicFrameLocks noGrp="1"/>
          </p:cNvGraphicFramePr>
          <p:nvPr>
            <p:extLst>
              <p:ext uri="{D42A27DB-BD31-4B8C-83A1-F6EECF244321}">
                <p14:modId xmlns:p14="http://schemas.microsoft.com/office/powerpoint/2010/main" val="2595152422"/>
              </p:ext>
            </p:extLst>
          </p:nvPr>
        </p:nvGraphicFramePr>
        <p:xfrm>
          <a:off x="435614" y="1133856"/>
          <a:ext cx="9114020" cy="5203544"/>
        </p:xfrm>
        <a:graphic>
          <a:graphicData uri="http://schemas.openxmlformats.org/drawingml/2006/table">
            <a:tbl>
              <a:tblPr rtl="1" firstRow="1" firstCol="1" bandRow="1">
                <a:tableStyleId>{5C22544A-7EE6-4342-B048-85BDC9FD1C3A}</a:tableStyleId>
              </a:tblPr>
              <a:tblGrid>
                <a:gridCol w="2549227">
                  <a:extLst>
                    <a:ext uri="{9D8B030D-6E8A-4147-A177-3AD203B41FA5}">
                      <a16:colId xmlns:a16="http://schemas.microsoft.com/office/drawing/2014/main" val="623116947"/>
                    </a:ext>
                  </a:extLst>
                </a:gridCol>
                <a:gridCol w="1907901">
                  <a:extLst>
                    <a:ext uri="{9D8B030D-6E8A-4147-A177-3AD203B41FA5}">
                      <a16:colId xmlns:a16="http://schemas.microsoft.com/office/drawing/2014/main" val="3028273680"/>
                    </a:ext>
                  </a:extLst>
                </a:gridCol>
                <a:gridCol w="1164223">
                  <a:extLst>
                    <a:ext uri="{9D8B030D-6E8A-4147-A177-3AD203B41FA5}">
                      <a16:colId xmlns:a16="http://schemas.microsoft.com/office/drawing/2014/main" val="1609108484"/>
                    </a:ext>
                  </a:extLst>
                </a:gridCol>
                <a:gridCol w="1164223">
                  <a:extLst>
                    <a:ext uri="{9D8B030D-6E8A-4147-A177-3AD203B41FA5}">
                      <a16:colId xmlns:a16="http://schemas.microsoft.com/office/drawing/2014/main" val="3111027554"/>
                    </a:ext>
                  </a:extLst>
                </a:gridCol>
                <a:gridCol w="1164223">
                  <a:extLst>
                    <a:ext uri="{9D8B030D-6E8A-4147-A177-3AD203B41FA5}">
                      <a16:colId xmlns:a16="http://schemas.microsoft.com/office/drawing/2014/main" val="122949226"/>
                    </a:ext>
                  </a:extLst>
                </a:gridCol>
                <a:gridCol w="1164223">
                  <a:extLst>
                    <a:ext uri="{9D8B030D-6E8A-4147-A177-3AD203B41FA5}">
                      <a16:colId xmlns:a16="http://schemas.microsoft.com/office/drawing/2014/main" val="2839908898"/>
                    </a:ext>
                  </a:extLst>
                </a:gridCol>
              </a:tblGrid>
              <a:tr h="413752">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متغیر</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علامت اختصاری</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میانگین</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انحراف معیار</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کمینه</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بیشینه</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253391049"/>
                  </a:ext>
                </a:extLst>
              </a:tr>
              <a:tr h="413752">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تامین مالی خارجی</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EF</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3127/0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3283/0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3645961006"/>
                  </a:ext>
                </a:extLst>
              </a:tr>
              <a:tr h="413752">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سرمایه‌گذاری</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Investment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4106083877"/>
                  </a:ext>
                </a:extLst>
              </a:tr>
              <a:tr h="413752">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مالکیت دولتی </a:t>
                      </a:r>
                      <a:r>
                        <a:rPr lang="en-US" sz="2000" b="1" dirty="0">
                          <a:solidFill>
                            <a:schemeClr val="tx1"/>
                          </a:solidFill>
                          <a:effectLst/>
                          <a:cs typeface="B Nazanin" panose="00000400000000000000" pitchFamily="2" charset="-78"/>
                        </a:rPr>
                        <a:t>t </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GO </a:t>
                      </a:r>
                      <a:r>
                        <a:rPr lang="en-US" sz="2000" b="1" baseline="-25000" dirty="0">
                          <a:solidFill>
                            <a:schemeClr val="tx1"/>
                          </a:solidFill>
                          <a:effectLst/>
                          <a:cs typeface="B Nazanin" panose="00000400000000000000" pitchFamily="2" charset="-78"/>
                        </a:rPr>
                        <a:t>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395475988"/>
                  </a:ext>
                </a:extLst>
              </a:tr>
              <a:tr h="413752">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ارتباطات سیاسی </a:t>
                      </a:r>
                      <a:r>
                        <a:rPr lang="en-US" sz="2000" b="1"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PCON</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1889931999"/>
                  </a:ext>
                </a:extLst>
              </a:tr>
              <a:tr h="413752">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معامله با اشخاص وابسته </a:t>
                      </a:r>
                      <a:r>
                        <a:rPr lang="en-US" sz="2000" b="1" dirty="0">
                          <a:solidFill>
                            <a:schemeClr val="tx1"/>
                          </a:solidFill>
                          <a:effectLst/>
                          <a:cs typeface="B Nazanin" panose="00000400000000000000" pitchFamily="2" charset="-78"/>
                        </a:rPr>
                        <a:t>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RPT</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872413336"/>
                  </a:ext>
                </a:extLst>
              </a:tr>
              <a:tr h="413752">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اندازه شرکت </a:t>
                      </a:r>
                      <a:r>
                        <a:rPr lang="en-US" sz="2000" b="1" dirty="0">
                          <a:solidFill>
                            <a:schemeClr val="tx1"/>
                          </a:solidFill>
                          <a:effectLst/>
                          <a:cs typeface="B Nazanin" panose="00000400000000000000" pitchFamily="2" charset="-78"/>
                        </a:rPr>
                        <a:t>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Size</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1160/11</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808953761"/>
                  </a:ext>
                </a:extLst>
              </a:tr>
              <a:tr h="413752">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بازده دارایی‌ها </a:t>
                      </a:r>
                      <a:r>
                        <a:rPr lang="en-US" sz="2000" b="1" dirty="0">
                          <a:solidFill>
                            <a:schemeClr val="tx1"/>
                          </a:solidFill>
                          <a:effectLst/>
                          <a:cs typeface="B Nazanin" panose="00000400000000000000" pitchFamily="2" charset="-78"/>
                        </a:rPr>
                        <a:t>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ROA</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4058/0-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4245283538"/>
                  </a:ext>
                </a:extLst>
              </a:tr>
              <a:tr h="413752">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اهرم مالی </a:t>
                      </a:r>
                      <a:r>
                        <a:rPr lang="en-US" sz="2000" b="1" dirty="0">
                          <a:solidFill>
                            <a:schemeClr val="tx1"/>
                          </a:solidFill>
                          <a:effectLst/>
                          <a:cs typeface="B Nazanin" panose="00000400000000000000" pitchFamily="2" charset="-78"/>
                        </a:rPr>
                        <a:t>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LEV</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0574/0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2434366664"/>
                  </a:ext>
                </a:extLst>
              </a:tr>
              <a:tr h="413752">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سن شرکت </a:t>
                      </a:r>
                      <a:r>
                        <a:rPr lang="en-US" sz="2000" b="1" dirty="0">
                          <a:solidFill>
                            <a:schemeClr val="tx1"/>
                          </a:solidFill>
                          <a:effectLst/>
                          <a:cs typeface="B Nazanin" panose="00000400000000000000" pitchFamily="2" charset="-78"/>
                        </a:rPr>
                        <a:t>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AGE</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8332/2</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171364772"/>
                  </a:ext>
                </a:extLst>
              </a:tr>
              <a:tr h="413752">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جریان وجوه نقد </a:t>
                      </a:r>
                      <a:r>
                        <a:rPr lang="en-US" sz="2000" b="1" dirty="0">
                          <a:solidFill>
                            <a:schemeClr val="tx1"/>
                          </a:solidFill>
                          <a:effectLst/>
                          <a:cs typeface="B Nazanin" panose="00000400000000000000" pitchFamily="2" charset="-78"/>
                        </a:rPr>
                        <a:t>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CFO</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3621/1-</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2681729414"/>
                  </a:ext>
                </a:extLst>
              </a:tr>
              <a:tr h="413752">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رشد فروش </a:t>
                      </a:r>
                      <a:r>
                        <a:rPr lang="en-US" sz="2000" b="1" dirty="0">
                          <a:solidFill>
                            <a:schemeClr val="tx1"/>
                          </a:solidFill>
                          <a:effectLst/>
                          <a:cs typeface="B Nazanin" panose="00000400000000000000" pitchFamily="2" charset="-78"/>
                        </a:rPr>
                        <a:t>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Growth</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5149/0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7396/0-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7799/3</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1249095522"/>
                  </a:ext>
                </a:extLst>
              </a:tr>
            </a:tbl>
          </a:graphicData>
        </a:graphic>
      </p:graphicFrame>
      <p:sp>
        <p:nvSpPr>
          <p:cNvPr id="8" name="Oval 7"/>
          <p:cNvSpPr/>
          <p:nvPr/>
        </p:nvSpPr>
        <p:spPr>
          <a:xfrm>
            <a:off x="1633928" y="390344"/>
            <a:ext cx="7000406" cy="5593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500" b="1" dirty="0">
                <a:solidFill>
                  <a:schemeClr val="tx1"/>
                </a:solidFill>
                <a:cs typeface="B Nazanin" panose="00000400000000000000" pitchFamily="2" charset="-78"/>
              </a:rPr>
              <a:t>جدول آمار توصیفی :</a:t>
            </a:r>
            <a:endParaRPr lang="en-US" sz="25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2017049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p:tgtEl>
                                          <p:spTgt spid="8"/>
                                        </p:tgtEl>
                                        <p:attrNameLst>
                                          <p:attrName>ppt_y</p:attrName>
                                        </p:attrNameLst>
                                      </p:cBhvr>
                                      <p:tavLst>
                                        <p:tav tm="0">
                                          <p:val>
                                            <p:strVal val="#ppt_y+#ppt_h*1.125000"/>
                                          </p:val>
                                        </p:tav>
                                        <p:tav tm="100000">
                                          <p:val>
                                            <p:strVal val="#ppt_y"/>
                                          </p:val>
                                        </p:tav>
                                      </p:tavLst>
                                    </p:anim>
                                    <p:animEffect transition="in" filter="wipe(up)">
                                      <p:cBhvr>
                                        <p:cTn id="8" dur="500"/>
                                        <p:tgtEl>
                                          <p:spTgt spid="8"/>
                                        </p:tgtEl>
                                      </p:cBhvr>
                                    </p:animEffect>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randombar(horizontal)">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2192000" cy="6858000"/>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ctr" rtl="1"/>
            <a:r>
              <a:rPr lang="fa-IR" dirty="0">
                <a:cs typeface="B Titr" panose="00000700000000000000" pitchFamily="2" charset="-78"/>
              </a:rPr>
              <a:t>جدول ماتریس همبستگی</a:t>
            </a:r>
            <a:endParaRPr lang="en-US" dirty="0">
              <a:cs typeface="B Titr" panose="00000700000000000000" pitchFamily="2" charset="-78"/>
            </a:endParaRPr>
          </a:p>
        </p:txBody>
      </p:sp>
      <p:graphicFrame>
        <p:nvGraphicFramePr>
          <p:cNvPr id="10" name="Table 9"/>
          <p:cNvGraphicFramePr>
            <a:graphicFrameLocks noGrp="1"/>
          </p:cNvGraphicFramePr>
          <p:nvPr>
            <p:extLst>
              <p:ext uri="{D42A27DB-BD31-4B8C-83A1-F6EECF244321}">
                <p14:modId xmlns:p14="http://schemas.microsoft.com/office/powerpoint/2010/main" val="581655570"/>
              </p:ext>
            </p:extLst>
          </p:nvPr>
        </p:nvGraphicFramePr>
        <p:xfrm>
          <a:off x="257331" y="497960"/>
          <a:ext cx="11677337" cy="6254086"/>
        </p:xfrm>
        <a:graphic>
          <a:graphicData uri="http://schemas.openxmlformats.org/drawingml/2006/table">
            <a:tbl>
              <a:tblPr rtl="1" firstRow="1" firstCol="1" bandRow="1">
                <a:tableStyleId>{5C22544A-7EE6-4342-B048-85BDC9FD1C3A}</a:tableStyleId>
              </a:tblPr>
              <a:tblGrid>
                <a:gridCol w="1078986">
                  <a:extLst>
                    <a:ext uri="{9D8B030D-6E8A-4147-A177-3AD203B41FA5}">
                      <a16:colId xmlns:a16="http://schemas.microsoft.com/office/drawing/2014/main" val="3381464654"/>
                    </a:ext>
                  </a:extLst>
                </a:gridCol>
                <a:gridCol w="1078986">
                  <a:extLst>
                    <a:ext uri="{9D8B030D-6E8A-4147-A177-3AD203B41FA5}">
                      <a16:colId xmlns:a16="http://schemas.microsoft.com/office/drawing/2014/main" val="4076495218"/>
                    </a:ext>
                  </a:extLst>
                </a:gridCol>
                <a:gridCol w="662676">
                  <a:extLst>
                    <a:ext uri="{9D8B030D-6E8A-4147-A177-3AD203B41FA5}">
                      <a16:colId xmlns:a16="http://schemas.microsoft.com/office/drawing/2014/main" val="1830302132"/>
                    </a:ext>
                  </a:extLst>
                </a:gridCol>
                <a:gridCol w="734518">
                  <a:extLst>
                    <a:ext uri="{9D8B030D-6E8A-4147-A177-3AD203B41FA5}">
                      <a16:colId xmlns:a16="http://schemas.microsoft.com/office/drawing/2014/main" val="1095568659"/>
                    </a:ext>
                  </a:extLst>
                </a:gridCol>
                <a:gridCol w="734518">
                  <a:extLst>
                    <a:ext uri="{9D8B030D-6E8A-4147-A177-3AD203B41FA5}">
                      <a16:colId xmlns:a16="http://schemas.microsoft.com/office/drawing/2014/main" val="2749346926"/>
                    </a:ext>
                  </a:extLst>
                </a:gridCol>
                <a:gridCol w="1034322">
                  <a:extLst>
                    <a:ext uri="{9D8B030D-6E8A-4147-A177-3AD203B41FA5}">
                      <a16:colId xmlns:a16="http://schemas.microsoft.com/office/drawing/2014/main" val="1058607769"/>
                    </a:ext>
                  </a:extLst>
                </a:gridCol>
                <a:gridCol w="1019331">
                  <a:extLst>
                    <a:ext uri="{9D8B030D-6E8A-4147-A177-3AD203B41FA5}">
                      <a16:colId xmlns:a16="http://schemas.microsoft.com/office/drawing/2014/main" val="278463820"/>
                    </a:ext>
                  </a:extLst>
                </a:gridCol>
                <a:gridCol w="959370">
                  <a:extLst>
                    <a:ext uri="{9D8B030D-6E8A-4147-A177-3AD203B41FA5}">
                      <a16:colId xmlns:a16="http://schemas.microsoft.com/office/drawing/2014/main" val="4185437152"/>
                    </a:ext>
                  </a:extLst>
                </a:gridCol>
                <a:gridCol w="974361">
                  <a:extLst>
                    <a:ext uri="{9D8B030D-6E8A-4147-A177-3AD203B41FA5}">
                      <a16:colId xmlns:a16="http://schemas.microsoft.com/office/drawing/2014/main" val="715872159"/>
                    </a:ext>
                  </a:extLst>
                </a:gridCol>
                <a:gridCol w="1004341">
                  <a:extLst>
                    <a:ext uri="{9D8B030D-6E8A-4147-A177-3AD203B41FA5}">
                      <a16:colId xmlns:a16="http://schemas.microsoft.com/office/drawing/2014/main" val="2877167805"/>
                    </a:ext>
                  </a:extLst>
                </a:gridCol>
                <a:gridCol w="974361">
                  <a:extLst>
                    <a:ext uri="{9D8B030D-6E8A-4147-A177-3AD203B41FA5}">
                      <a16:colId xmlns:a16="http://schemas.microsoft.com/office/drawing/2014/main" val="431842472"/>
                    </a:ext>
                  </a:extLst>
                </a:gridCol>
                <a:gridCol w="1421567">
                  <a:extLst>
                    <a:ext uri="{9D8B030D-6E8A-4147-A177-3AD203B41FA5}">
                      <a16:colId xmlns:a16="http://schemas.microsoft.com/office/drawing/2014/main" val="92403894"/>
                    </a:ext>
                  </a:extLst>
                </a:gridCol>
              </a:tblGrid>
              <a:tr h="740720">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 </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solidFill>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 </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solidFill>
                  </a:tcPr>
                </a:tc>
                <a:tc>
                  <a:txBody>
                    <a:bodyPr/>
                    <a:lstStyle/>
                    <a:p>
                      <a:pPr marL="0" marR="0" algn="ctr" rtl="0">
                        <a:lnSpc>
                          <a:spcPct val="107000"/>
                        </a:lnSpc>
                        <a:spcBef>
                          <a:spcPts val="0"/>
                        </a:spcBef>
                        <a:spcAft>
                          <a:spcPts val="0"/>
                        </a:spcAft>
                      </a:pPr>
                      <a:r>
                        <a:rPr lang="ar-SA" sz="1400" b="1" dirty="0">
                          <a:solidFill>
                            <a:schemeClr val="tx1"/>
                          </a:solidFill>
                          <a:effectLst/>
                          <a:cs typeface="B Nazanin" panose="00000400000000000000" pitchFamily="2" charset="-78"/>
                        </a:rPr>
                        <a:t>تامین مالی خارجی</a:t>
                      </a:r>
                      <a:endParaRPr lang="en-US" sz="14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solidFill>
                  </a:tcPr>
                </a:tc>
                <a:tc>
                  <a:txBody>
                    <a:bodyPr/>
                    <a:lstStyle/>
                    <a:p>
                      <a:pPr marL="0" marR="0" algn="ctr" rtl="0">
                        <a:lnSpc>
                          <a:spcPct val="107000"/>
                        </a:lnSpc>
                        <a:spcBef>
                          <a:spcPts val="0"/>
                        </a:spcBef>
                        <a:spcAft>
                          <a:spcPts val="0"/>
                        </a:spcAft>
                      </a:pPr>
                      <a:r>
                        <a:rPr lang="ar-SA" sz="1400" b="1" dirty="0">
                          <a:solidFill>
                            <a:schemeClr val="tx1"/>
                          </a:solidFill>
                          <a:effectLst/>
                          <a:cs typeface="B Nazanin" panose="00000400000000000000" pitchFamily="2" charset="-78"/>
                        </a:rPr>
                        <a:t>سرمایه گذاری</a:t>
                      </a:r>
                      <a:endParaRPr lang="en-US" sz="14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solidFill>
                  </a:tcPr>
                </a:tc>
                <a:tc>
                  <a:txBody>
                    <a:bodyPr/>
                    <a:lstStyle/>
                    <a:p>
                      <a:pPr marL="0" marR="0" algn="ctr" rtl="0">
                        <a:lnSpc>
                          <a:spcPct val="107000"/>
                        </a:lnSpc>
                        <a:spcBef>
                          <a:spcPts val="0"/>
                        </a:spcBef>
                        <a:spcAft>
                          <a:spcPts val="0"/>
                        </a:spcAft>
                      </a:pPr>
                      <a:r>
                        <a:rPr lang="ar-SA" sz="1400" b="1" dirty="0">
                          <a:solidFill>
                            <a:schemeClr val="tx1"/>
                          </a:solidFill>
                          <a:effectLst/>
                          <a:cs typeface="B Nazanin" panose="00000400000000000000" pitchFamily="2" charset="-78"/>
                        </a:rPr>
                        <a:t>مالکیت دولتی</a:t>
                      </a:r>
                      <a:endParaRPr lang="en-US" sz="14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solidFill>
                  </a:tcPr>
                </a:tc>
                <a:tc>
                  <a:txBody>
                    <a:bodyPr/>
                    <a:lstStyle/>
                    <a:p>
                      <a:pPr marL="0" marR="0" algn="ctr" rtl="0">
                        <a:lnSpc>
                          <a:spcPct val="107000"/>
                        </a:lnSpc>
                        <a:spcBef>
                          <a:spcPts val="0"/>
                        </a:spcBef>
                        <a:spcAft>
                          <a:spcPts val="0"/>
                        </a:spcAft>
                      </a:pPr>
                      <a:r>
                        <a:rPr lang="ar-SA" sz="1400" b="1" dirty="0">
                          <a:solidFill>
                            <a:schemeClr val="tx1"/>
                          </a:solidFill>
                          <a:effectLst/>
                          <a:cs typeface="B Nazanin" panose="00000400000000000000" pitchFamily="2" charset="-78"/>
                        </a:rPr>
                        <a:t>معاملات با اشخاص وابسته</a:t>
                      </a:r>
                      <a:endParaRPr lang="en-US" sz="14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solidFill>
                  </a:tcPr>
                </a:tc>
                <a:tc>
                  <a:txBody>
                    <a:bodyPr/>
                    <a:lstStyle/>
                    <a:p>
                      <a:pPr marL="0" marR="0" algn="ctr" rtl="0">
                        <a:lnSpc>
                          <a:spcPct val="107000"/>
                        </a:lnSpc>
                        <a:spcBef>
                          <a:spcPts val="0"/>
                        </a:spcBef>
                        <a:spcAft>
                          <a:spcPts val="0"/>
                        </a:spcAft>
                      </a:pPr>
                      <a:r>
                        <a:rPr lang="ar-SA" sz="1400" b="1" dirty="0">
                          <a:solidFill>
                            <a:schemeClr val="tx1"/>
                          </a:solidFill>
                          <a:effectLst/>
                          <a:cs typeface="B Nazanin" panose="00000400000000000000" pitchFamily="2" charset="-78"/>
                        </a:rPr>
                        <a:t>اندازه شرکت</a:t>
                      </a:r>
                      <a:endParaRPr lang="en-US" sz="14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solidFill>
                  </a:tcPr>
                </a:tc>
                <a:tc>
                  <a:txBody>
                    <a:bodyPr/>
                    <a:lstStyle/>
                    <a:p>
                      <a:pPr marL="0" marR="0" algn="ctr" rtl="0">
                        <a:lnSpc>
                          <a:spcPct val="107000"/>
                        </a:lnSpc>
                        <a:spcBef>
                          <a:spcPts val="0"/>
                        </a:spcBef>
                        <a:spcAft>
                          <a:spcPts val="0"/>
                        </a:spcAft>
                      </a:pPr>
                      <a:r>
                        <a:rPr lang="ar-SA" sz="1400" b="1" dirty="0">
                          <a:solidFill>
                            <a:schemeClr val="tx1"/>
                          </a:solidFill>
                          <a:effectLst/>
                          <a:cs typeface="B Nazanin" panose="00000400000000000000" pitchFamily="2" charset="-78"/>
                        </a:rPr>
                        <a:t>بازده دارایی ها</a:t>
                      </a:r>
                      <a:endParaRPr lang="en-US" sz="14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solidFill>
                  </a:tcPr>
                </a:tc>
                <a:tc>
                  <a:txBody>
                    <a:bodyPr/>
                    <a:lstStyle/>
                    <a:p>
                      <a:pPr marL="0" marR="0" algn="ctr" rtl="0">
                        <a:lnSpc>
                          <a:spcPct val="107000"/>
                        </a:lnSpc>
                        <a:spcBef>
                          <a:spcPts val="0"/>
                        </a:spcBef>
                        <a:spcAft>
                          <a:spcPts val="0"/>
                        </a:spcAft>
                      </a:pPr>
                      <a:r>
                        <a:rPr lang="ar-SA" sz="1400" b="1" dirty="0">
                          <a:solidFill>
                            <a:schemeClr val="tx1"/>
                          </a:solidFill>
                          <a:effectLst/>
                          <a:cs typeface="B Nazanin" panose="00000400000000000000" pitchFamily="2" charset="-78"/>
                        </a:rPr>
                        <a:t>اهرم مالی</a:t>
                      </a:r>
                      <a:endParaRPr lang="en-US" sz="14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solidFill>
                  </a:tcPr>
                </a:tc>
                <a:tc>
                  <a:txBody>
                    <a:bodyPr/>
                    <a:lstStyle/>
                    <a:p>
                      <a:pPr marL="0" marR="0" algn="ctr" rtl="0">
                        <a:lnSpc>
                          <a:spcPct val="107000"/>
                        </a:lnSpc>
                        <a:spcBef>
                          <a:spcPts val="0"/>
                        </a:spcBef>
                        <a:spcAft>
                          <a:spcPts val="0"/>
                        </a:spcAft>
                      </a:pPr>
                      <a:r>
                        <a:rPr lang="ar-SA" sz="1400" b="1" dirty="0">
                          <a:solidFill>
                            <a:schemeClr val="tx1"/>
                          </a:solidFill>
                          <a:effectLst/>
                          <a:cs typeface="B Nazanin" panose="00000400000000000000" pitchFamily="2" charset="-78"/>
                        </a:rPr>
                        <a:t>سن شرکت</a:t>
                      </a:r>
                      <a:endParaRPr lang="en-US" sz="14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solidFill>
                  </a:tcPr>
                </a:tc>
                <a:tc>
                  <a:txBody>
                    <a:bodyPr/>
                    <a:lstStyle/>
                    <a:p>
                      <a:pPr marL="0" marR="0" algn="ctr" rtl="0">
                        <a:lnSpc>
                          <a:spcPct val="107000"/>
                        </a:lnSpc>
                        <a:spcBef>
                          <a:spcPts val="0"/>
                        </a:spcBef>
                        <a:spcAft>
                          <a:spcPts val="0"/>
                        </a:spcAft>
                      </a:pPr>
                      <a:r>
                        <a:rPr lang="ar-SA" sz="1400" b="1" dirty="0">
                          <a:solidFill>
                            <a:schemeClr val="tx1"/>
                          </a:solidFill>
                          <a:effectLst/>
                          <a:cs typeface="B Nazanin" panose="00000400000000000000" pitchFamily="2" charset="-78"/>
                        </a:rPr>
                        <a:t>گردش وجوه نقد</a:t>
                      </a:r>
                      <a:endParaRPr lang="en-US" sz="14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solidFill>
                  </a:tcPr>
                </a:tc>
                <a:tc>
                  <a:txBody>
                    <a:bodyPr/>
                    <a:lstStyle/>
                    <a:p>
                      <a:pPr marL="0" marR="0" algn="ctr" rtl="0">
                        <a:lnSpc>
                          <a:spcPct val="107000"/>
                        </a:lnSpc>
                        <a:spcBef>
                          <a:spcPts val="0"/>
                        </a:spcBef>
                        <a:spcAft>
                          <a:spcPts val="0"/>
                        </a:spcAft>
                      </a:pPr>
                      <a:r>
                        <a:rPr lang="ar-SA" sz="1400" b="1" dirty="0">
                          <a:solidFill>
                            <a:schemeClr val="tx1"/>
                          </a:solidFill>
                          <a:effectLst/>
                          <a:cs typeface="B Nazanin" panose="00000400000000000000" pitchFamily="2" charset="-78"/>
                        </a:rPr>
                        <a:t>رشد فروش</a:t>
                      </a:r>
                      <a:endParaRPr lang="en-US" sz="14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solidFill>
                  </a:tcPr>
                </a:tc>
                <a:extLst>
                  <a:ext uri="{0D108BD9-81ED-4DB2-BD59-A6C34878D82A}">
                    <a16:rowId xmlns:a16="http://schemas.microsoft.com/office/drawing/2014/main" val="1492679010"/>
                  </a:ext>
                </a:extLst>
              </a:tr>
              <a:tr h="246907">
                <a:tc rowSpan="2">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تامین مالی خارجی</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ضریب همبستگی</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1</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-.083</a:t>
                      </a:r>
                      <a:r>
                        <a:rPr lang="en-US" sz="1600" b="1" baseline="30000" dirty="0">
                          <a:solidFill>
                            <a:schemeClr val="tx1"/>
                          </a:solidFill>
                          <a:effectLst/>
                          <a:cs typeface="B Nazanin" panose="00000400000000000000" pitchFamily="2" charset="-78"/>
                        </a:rPr>
                        <a:t>*</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-.001</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-.064</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199717003"/>
                  </a:ext>
                </a:extLst>
              </a:tr>
              <a:tr h="287625">
                <a:tc vMerge="1">
                  <a:txBody>
                    <a:bodyPr/>
                    <a:lstStyle/>
                    <a:p>
                      <a:endParaRPr lang="en-US"/>
                    </a:p>
                  </a:txBody>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مقدار احتمال</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.027</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.979</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.088</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extLst>
                  <a:ext uri="{0D108BD9-81ED-4DB2-BD59-A6C34878D82A}">
                    <a16:rowId xmlns:a16="http://schemas.microsoft.com/office/drawing/2014/main" val="602072911"/>
                  </a:ext>
                </a:extLst>
              </a:tr>
              <a:tr h="246907">
                <a:tc rowSpan="2">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سرمایه گذاری</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ar-SA" sz="1200" b="1">
                          <a:solidFill>
                            <a:schemeClr val="tx1"/>
                          </a:solidFill>
                          <a:effectLst/>
                          <a:cs typeface="B Nazanin" panose="00000400000000000000" pitchFamily="2" charset="-78"/>
                        </a:rPr>
                        <a:t>ضریب همبستگی</a:t>
                      </a:r>
                      <a:endParaRPr lang="en-US" sz="12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1</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-.005</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-.061</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2886307450"/>
                  </a:ext>
                </a:extLst>
              </a:tr>
              <a:tr h="246907">
                <a:tc vMerge="1">
                  <a:txBody>
                    <a:bodyPr/>
                    <a:lstStyle/>
                    <a:p>
                      <a:endParaRPr lang="en-US"/>
                    </a:p>
                  </a:txBody>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مقدار احتمال</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fa-IR"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.899</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.101</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extLst>
                  <a:ext uri="{0D108BD9-81ED-4DB2-BD59-A6C34878D82A}">
                    <a16:rowId xmlns:a16="http://schemas.microsoft.com/office/drawing/2014/main" val="715907211"/>
                  </a:ext>
                </a:extLst>
              </a:tr>
              <a:tr h="493812">
                <a:tc rowSpan="2">
                  <a:txBody>
                    <a:bodyPr/>
                    <a:lstStyle/>
                    <a:p>
                      <a:pPr marL="0" marR="0" algn="ctr" rtl="0">
                        <a:lnSpc>
                          <a:spcPct val="107000"/>
                        </a:lnSpc>
                        <a:spcBef>
                          <a:spcPts val="0"/>
                        </a:spcBef>
                        <a:spcAft>
                          <a:spcPts val="0"/>
                        </a:spcAft>
                      </a:pPr>
                      <a:r>
                        <a:rPr lang="ar-SA" sz="1200" b="1">
                          <a:solidFill>
                            <a:schemeClr val="tx1"/>
                          </a:solidFill>
                          <a:effectLst/>
                          <a:cs typeface="B Nazanin" panose="00000400000000000000" pitchFamily="2" charset="-78"/>
                        </a:rPr>
                        <a:t>مالکیت دولتی</a:t>
                      </a:r>
                      <a:endParaRPr lang="en-US" sz="12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ضریب همبستگی</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1</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.004</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3452072221"/>
                  </a:ext>
                </a:extLst>
              </a:tr>
              <a:tr h="246907">
                <a:tc vMerge="1">
                  <a:txBody>
                    <a:bodyPr/>
                    <a:lstStyle/>
                    <a:p>
                      <a:endParaRPr lang="en-US"/>
                    </a:p>
                  </a:txBody>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مقدار احتمال</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.924</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extLst>
                  <a:ext uri="{0D108BD9-81ED-4DB2-BD59-A6C34878D82A}">
                    <a16:rowId xmlns:a16="http://schemas.microsoft.com/office/drawing/2014/main" val="3596656222"/>
                  </a:ext>
                </a:extLst>
              </a:tr>
              <a:tr h="246907">
                <a:tc rowSpan="2">
                  <a:txBody>
                    <a:bodyPr/>
                    <a:lstStyle/>
                    <a:p>
                      <a:pPr marL="0" marR="0" algn="ctr" rtl="0">
                        <a:lnSpc>
                          <a:spcPct val="107000"/>
                        </a:lnSpc>
                        <a:spcBef>
                          <a:spcPts val="0"/>
                        </a:spcBef>
                        <a:spcAft>
                          <a:spcPts val="0"/>
                        </a:spcAft>
                      </a:pPr>
                      <a:r>
                        <a:rPr lang="ar-SA" sz="1200" b="1">
                          <a:solidFill>
                            <a:schemeClr val="tx1"/>
                          </a:solidFill>
                          <a:effectLst/>
                          <a:cs typeface="B Nazanin" panose="00000400000000000000" pitchFamily="2" charset="-78"/>
                        </a:rPr>
                        <a:t>معاملات با اشخاص وابسته</a:t>
                      </a:r>
                      <a:endParaRPr lang="en-US" sz="12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ضریب همبستگی</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1</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3163255316"/>
                  </a:ext>
                </a:extLst>
              </a:tr>
              <a:tr h="246907">
                <a:tc vMerge="1">
                  <a:txBody>
                    <a:bodyPr/>
                    <a:lstStyle/>
                    <a:p>
                      <a:endParaRPr lang="en-US"/>
                    </a:p>
                  </a:txBody>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مقدار احتمال</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extLst>
                  <a:ext uri="{0D108BD9-81ED-4DB2-BD59-A6C34878D82A}">
                    <a16:rowId xmlns:a16="http://schemas.microsoft.com/office/drawing/2014/main" val="3386895934"/>
                  </a:ext>
                </a:extLst>
              </a:tr>
              <a:tr h="246907">
                <a:tc rowSpan="2">
                  <a:txBody>
                    <a:bodyPr/>
                    <a:lstStyle/>
                    <a:p>
                      <a:pPr marL="0" marR="0" algn="ctr" rtl="0">
                        <a:lnSpc>
                          <a:spcPct val="107000"/>
                        </a:lnSpc>
                        <a:spcBef>
                          <a:spcPts val="0"/>
                        </a:spcBef>
                        <a:spcAft>
                          <a:spcPts val="0"/>
                        </a:spcAft>
                      </a:pPr>
                      <a:r>
                        <a:rPr lang="ar-SA" sz="1200" b="1">
                          <a:solidFill>
                            <a:schemeClr val="tx1"/>
                          </a:solidFill>
                          <a:effectLst/>
                          <a:cs typeface="B Nazanin" panose="00000400000000000000" pitchFamily="2" charset="-78"/>
                        </a:rPr>
                        <a:t>اندازه شرکت</a:t>
                      </a:r>
                      <a:endParaRPr lang="en-US" sz="12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ضریب همبستگی</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2162396568"/>
                  </a:ext>
                </a:extLst>
              </a:tr>
              <a:tr h="246907">
                <a:tc vMerge="1">
                  <a:txBody>
                    <a:bodyPr/>
                    <a:lstStyle/>
                    <a:p>
                      <a:endParaRPr lang="en-US"/>
                    </a:p>
                  </a:txBody>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مقدار احتمال</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extLst>
                  <a:ext uri="{0D108BD9-81ED-4DB2-BD59-A6C34878D82A}">
                    <a16:rowId xmlns:a16="http://schemas.microsoft.com/office/drawing/2014/main" val="3508082922"/>
                  </a:ext>
                </a:extLst>
              </a:tr>
              <a:tr h="246907">
                <a:tc rowSpan="2">
                  <a:txBody>
                    <a:bodyPr/>
                    <a:lstStyle/>
                    <a:p>
                      <a:pPr marL="0" marR="0" algn="ctr" rtl="0">
                        <a:lnSpc>
                          <a:spcPct val="107000"/>
                        </a:lnSpc>
                        <a:spcBef>
                          <a:spcPts val="0"/>
                        </a:spcBef>
                        <a:spcAft>
                          <a:spcPts val="0"/>
                        </a:spcAft>
                      </a:pPr>
                      <a:r>
                        <a:rPr lang="ar-SA" sz="1200" b="1">
                          <a:solidFill>
                            <a:schemeClr val="tx1"/>
                          </a:solidFill>
                          <a:effectLst/>
                          <a:cs typeface="B Nazanin" panose="00000400000000000000" pitchFamily="2" charset="-78"/>
                        </a:rPr>
                        <a:t>بازده دارایی ها</a:t>
                      </a:r>
                      <a:endParaRPr lang="en-US" sz="12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ضریب همبستگی</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3639494214"/>
                  </a:ext>
                </a:extLst>
              </a:tr>
              <a:tr h="246907">
                <a:tc vMerge="1">
                  <a:txBody>
                    <a:bodyPr/>
                    <a:lstStyle/>
                    <a:p>
                      <a:endParaRPr lang="en-US"/>
                    </a:p>
                  </a:txBody>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مقدار احتمال</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extLst>
                  <a:ext uri="{0D108BD9-81ED-4DB2-BD59-A6C34878D82A}">
                    <a16:rowId xmlns:a16="http://schemas.microsoft.com/office/drawing/2014/main" val="1933042216"/>
                  </a:ext>
                </a:extLst>
              </a:tr>
              <a:tr h="493812">
                <a:tc rowSpan="2">
                  <a:txBody>
                    <a:bodyPr/>
                    <a:lstStyle/>
                    <a:p>
                      <a:pPr marL="0" marR="0" algn="ctr" rtl="0">
                        <a:lnSpc>
                          <a:spcPct val="107000"/>
                        </a:lnSpc>
                        <a:spcBef>
                          <a:spcPts val="0"/>
                        </a:spcBef>
                        <a:spcAft>
                          <a:spcPts val="0"/>
                        </a:spcAft>
                      </a:pPr>
                      <a:r>
                        <a:rPr lang="ar-SA" sz="1200" b="1">
                          <a:solidFill>
                            <a:schemeClr val="tx1"/>
                          </a:solidFill>
                          <a:effectLst/>
                          <a:cs typeface="B Nazanin" panose="00000400000000000000" pitchFamily="2" charset="-78"/>
                        </a:rPr>
                        <a:t>اهرم مالی</a:t>
                      </a:r>
                      <a:endParaRPr lang="en-US" sz="12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ضریب همبستگی</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3765447894"/>
                  </a:ext>
                </a:extLst>
              </a:tr>
              <a:tr h="246907">
                <a:tc vMerge="1">
                  <a:txBody>
                    <a:bodyPr/>
                    <a:lstStyle/>
                    <a:p>
                      <a:endParaRPr lang="en-US"/>
                    </a:p>
                  </a:txBody>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مقدار احتمال</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extLst>
                  <a:ext uri="{0D108BD9-81ED-4DB2-BD59-A6C34878D82A}">
                    <a16:rowId xmlns:a16="http://schemas.microsoft.com/office/drawing/2014/main" val="2481303404"/>
                  </a:ext>
                </a:extLst>
              </a:tr>
              <a:tr h="246907">
                <a:tc rowSpan="2">
                  <a:txBody>
                    <a:bodyPr/>
                    <a:lstStyle/>
                    <a:p>
                      <a:pPr marL="0" marR="0" algn="ctr" rtl="0">
                        <a:lnSpc>
                          <a:spcPct val="107000"/>
                        </a:lnSpc>
                        <a:spcBef>
                          <a:spcPts val="0"/>
                        </a:spcBef>
                        <a:spcAft>
                          <a:spcPts val="0"/>
                        </a:spcAft>
                      </a:pPr>
                      <a:r>
                        <a:rPr lang="ar-SA" sz="1200" b="1">
                          <a:solidFill>
                            <a:schemeClr val="tx1"/>
                          </a:solidFill>
                          <a:effectLst/>
                          <a:cs typeface="B Nazanin" panose="00000400000000000000" pitchFamily="2" charset="-78"/>
                        </a:rPr>
                        <a:t>سن شرکت</a:t>
                      </a:r>
                      <a:endParaRPr lang="en-US" sz="12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ضریب همبستگی</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1</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.018</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.050</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3946765893"/>
                  </a:ext>
                </a:extLst>
              </a:tr>
              <a:tr h="246907">
                <a:tc vMerge="1">
                  <a:txBody>
                    <a:bodyPr/>
                    <a:lstStyle/>
                    <a:p>
                      <a:endParaRPr lang="en-US"/>
                    </a:p>
                  </a:txBody>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مقدار احتمال</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.633</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.186</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extLst>
                  <a:ext uri="{0D108BD9-81ED-4DB2-BD59-A6C34878D82A}">
                    <a16:rowId xmlns:a16="http://schemas.microsoft.com/office/drawing/2014/main" val="1580898785"/>
                  </a:ext>
                </a:extLst>
              </a:tr>
              <a:tr h="246907">
                <a:tc rowSpan="2">
                  <a:txBody>
                    <a:bodyPr/>
                    <a:lstStyle/>
                    <a:p>
                      <a:pPr marL="0" marR="0" algn="ctr" rtl="0">
                        <a:lnSpc>
                          <a:spcPct val="107000"/>
                        </a:lnSpc>
                        <a:spcBef>
                          <a:spcPts val="0"/>
                        </a:spcBef>
                        <a:spcAft>
                          <a:spcPts val="0"/>
                        </a:spcAft>
                      </a:pPr>
                      <a:r>
                        <a:rPr lang="ar-SA" sz="1200" b="1">
                          <a:solidFill>
                            <a:schemeClr val="tx1"/>
                          </a:solidFill>
                          <a:effectLst/>
                          <a:cs typeface="B Nazanin" panose="00000400000000000000" pitchFamily="2" charset="-78"/>
                        </a:rPr>
                        <a:t>گردش وجوه نقد</a:t>
                      </a:r>
                      <a:endParaRPr lang="en-US" sz="12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ضریب همبستگی</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1</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.085</a:t>
                      </a:r>
                      <a:r>
                        <a:rPr lang="en-US" sz="1600" b="1" baseline="30000" dirty="0">
                          <a:solidFill>
                            <a:schemeClr val="tx1"/>
                          </a:solidFill>
                          <a:effectLst/>
                          <a:cs typeface="B Nazanin" panose="00000400000000000000" pitchFamily="2" charset="-78"/>
                        </a:rPr>
                        <a:t>*</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4263322783"/>
                  </a:ext>
                </a:extLst>
              </a:tr>
              <a:tr h="246907">
                <a:tc vMerge="1">
                  <a:txBody>
                    <a:bodyPr/>
                    <a:lstStyle/>
                    <a:p>
                      <a:endParaRPr lang="en-US"/>
                    </a:p>
                  </a:txBody>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مقدار احتمال</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.023</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extLst>
                  <a:ext uri="{0D108BD9-81ED-4DB2-BD59-A6C34878D82A}">
                    <a16:rowId xmlns:a16="http://schemas.microsoft.com/office/drawing/2014/main" val="1297964963"/>
                  </a:ext>
                </a:extLst>
              </a:tr>
              <a:tr h="246907">
                <a:tc rowSpan="2">
                  <a:txBody>
                    <a:bodyPr/>
                    <a:lstStyle/>
                    <a:p>
                      <a:pPr marL="0" marR="0" algn="ctr" rtl="0">
                        <a:lnSpc>
                          <a:spcPct val="107000"/>
                        </a:lnSpc>
                        <a:spcBef>
                          <a:spcPts val="0"/>
                        </a:spcBef>
                        <a:spcAft>
                          <a:spcPts val="0"/>
                        </a:spcAft>
                      </a:pPr>
                      <a:r>
                        <a:rPr lang="ar-SA" sz="1200" b="1">
                          <a:solidFill>
                            <a:schemeClr val="tx1"/>
                          </a:solidFill>
                          <a:effectLst/>
                          <a:cs typeface="B Nazanin" panose="00000400000000000000" pitchFamily="2" charset="-78"/>
                        </a:rPr>
                        <a:t>افزایش فروش</a:t>
                      </a:r>
                      <a:endParaRPr lang="en-US" sz="12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ضریب همبستگی</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fa-IR"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1</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3774566354"/>
                  </a:ext>
                </a:extLst>
              </a:tr>
              <a:tr h="246907">
                <a:tc vMerge="1">
                  <a:txBody>
                    <a:bodyPr/>
                    <a:lstStyle/>
                    <a:p>
                      <a:endParaRPr lang="en-US"/>
                    </a:p>
                  </a:txBody>
                  <a:tcPr/>
                </a:tc>
                <a:tc>
                  <a:txBody>
                    <a:bodyPr/>
                    <a:lstStyle/>
                    <a:p>
                      <a:pPr marL="0" marR="0" algn="ctr" rtl="0">
                        <a:lnSpc>
                          <a:spcPct val="107000"/>
                        </a:lnSpc>
                        <a:spcBef>
                          <a:spcPts val="0"/>
                        </a:spcBef>
                        <a:spcAft>
                          <a:spcPts val="0"/>
                        </a:spcAft>
                      </a:pPr>
                      <a:r>
                        <a:rPr lang="ar-SA" sz="1200" b="1" dirty="0">
                          <a:solidFill>
                            <a:schemeClr val="tx1"/>
                          </a:solidFill>
                          <a:effectLst/>
                          <a:cs typeface="B Nazanin" panose="00000400000000000000" pitchFamily="2" charset="-78"/>
                        </a:rPr>
                        <a:t>مقدار احتمال</a:t>
                      </a:r>
                      <a:endParaRPr lang="en-US" sz="12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a:solidFill>
                            <a:schemeClr val="tx1"/>
                          </a:solidFill>
                          <a:effectLst/>
                          <a:cs typeface="B Nazanin" panose="00000400000000000000" pitchFamily="2" charset="-78"/>
                        </a:rPr>
                        <a:t> </a:t>
                      </a:r>
                      <a:endParaRPr lang="en-US" sz="16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20000"/>
                        <a:lumOff val="80000"/>
                      </a:schemeClr>
                    </a:solidFill>
                  </a:tcPr>
                </a:tc>
                <a:tc>
                  <a:txBody>
                    <a:bodyPr/>
                    <a:lstStyle/>
                    <a:p>
                      <a:pPr marL="0" marR="0" algn="ctr" rtl="0">
                        <a:lnSpc>
                          <a:spcPct val="107000"/>
                        </a:lnSpc>
                        <a:spcBef>
                          <a:spcPts val="0"/>
                        </a:spcBef>
                        <a:spcAft>
                          <a:spcPts val="0"/>
                        </a:spcAft>
                      </a:pPr>
                      <a:r>
                        <a:rPr lang="en-US" sz="1600" b="1" dirty="0">
                          <a:solidFill>
                            <a:schemeClr val="tx1"/>
                          </a:solidFill>
                          <a:effectLst/>
                          <a:cs typeface="B Nazanin" panose="00000400000000000000" pitchFamily="2" charset="-78"/>
                        </a:rPr>
                        <a:t> </a:t>
                      </a:r>
                      <a:endParaRPr lang="en-US" sz="16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331701989"/>
                  </a:ext>
                </a:extLst>
              </a:tr>
            </a:tbl>
          </a:graphicData>
        </a:graphic>
      </p:graphicFrame>
    </p:spTree>
    <p:extLst>
      <p:ext uri="{BB962C8B-B14F-4D97-AF65-F5344CB8AC3E}">
        <p14:creationId xmlns:p14="http://schemas.microsoft.com/office/powerpoint/2010/main" val="1792599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randombar(horizontal)">
                                      <p:cBhvr>
                                        <p:cTn id="1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207262" y="231856"/>
            <a:ext cx="11739897" cy="647455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ctr" rtl="1"/>
            <a:r>
              <a:rPr lang="en-US" sz="2500" b="1" dirty="0">
                <a:cs typeface="B Nazanin" panose="00000400000000000000" pitchFamily="2" charset="-78"/>
              </a:rPr>
              <a:t> </a:t>
            </a:r>
            <a:r>
              <a:rPr lang="fa-IR" sz="2000" b="1" dirty="0">
                <a:cs typeface="B Nazanin" panose="00000400000000000000" pitchFamily="2" charset="-78"/>
              </a:rPr>
              <a:t>دانشکده اقتصاد، مدیریت و علوم اداری</a:t>
            </a:r>
            <a:endParaRPr lang="en-US" sz="2000" b="1" dirty="0">
              <a:cs typeface="B Nazanin" panose="00000400000000000000" pitchFamily="2" charset="-78"/>
            </a:endParaRPr>
          </a:p>
          <a:p>
            <a:pPr algn="ctr" rtl="1"/>
            <a:endParaRPr lang="en-US" sz="2000" b="1" dirty="0">
              <a:cs typeface="B Nazanin" panose="00000400000000000000" pitchFamily="2" charset="-78"/>
            </a:endParaRPr>
          </a:p>
          <a:p>
            <a:pPr algn="ctr" rtl="1"/>
            <a:r>
              <a:rPr lang="fa-IR" sz="2000" b="1" dirty="0">
                <a:cs typeface="B Nazanin" panose="00000400000000000000" pitchFamily="2" charset="-78"/>
              </a:rPr>
              <a:t>جلسه دفاع پایان نامه کارشناسی ارشد </a:t>
            </a:r>
          </a:p>
          <a:p>
            <a:pPr algn="ctr" rtl="1"/>
            <a:endParaRPr lang="fa-IR" sz="2000" b="1" dirty="0">
              <a:cs typeface="B Nazanin" panose="00000400000000000000" pitchFamily="2" charset="-78"/>
            </a:endParaRPr>
          </a:p>
          <a:p>
            <a:pPr algn="ctr" rtl="1"/>
            <a:r>
              <a:rPr lang="fa-IR" sz="2000" b="1" dirty="0">
                <a:cs typeface="B Nazanin" panose="00000400000000000000" pitchFamily="2" charset="-78"/>
              </a:rPr>
              <a:t>رشته حسابداری         گرایش حسابداری </a:t>
            </a:r>
          </a:p>
          <a:p>
            <a:pPr algn="ctr" rtl="1"/>
            <a:endParaRPr lang="fa-IR" sz="2000" b="1" dirty="0">
              <a:cs typeface="B Nazanin" panose="00000400000000000000" pitchFamily="2" charset="-78"/>
            </a:endParaRPr>
          </a:p>
          <a:p>
            <a:pPr algn="ctr" rtl="1"/>
            <a:endParaRPr lang="fa-IR" sz="2000" b="1" dirty="0">
              <a:cs typeface="B Nazanin" panose="00000400000000000000" pitchFamily="2" charset="-78"/>
            </a:endParaRPr>
          </a:p>
          <a:p>
            <a:pPr algn="ctr" rtl="1"/>
            <a:endParaRPr lang="fa-IR" sz="2000" b="1" dirty="0">
              <a:cs typeface="B Nazanin" panose="00000400000000000000" pitchFamily="2" charset="-78"/>
            </a:endParaRPr>
          </a:p>
          <a:p>
            <a:pPr algn="ctr" rtl="1"/>
            <a:endParaRPr lang="fa-IR" sz="2000" b="1" dirty="0">
              <a:cs typeface="B Nazanin" panose="00000400000000000000" pitchFamily="2" charset="-78"/>
            </a:endParaRPr>
          </a:p>
          <a:p>
            <a:pPr algn="ctr" rtl="1"/>
            <a:endParaRPr lang="fa-IR" sz="2000" b="1" dirty="0">
              <a:cs typeface="B Nazanin" panose="00000400000000000000" pitchFamily="2" charset="-78"/>
            </a:endParaRPr>
          </a:p>
          <a:p>
            <a:pPr algn="ctr" rtl="1"/>
            <a:endParaRPr lang="fa-IR" sz="2000" b="1" dirty="0">
              <a:cs typeface="B Nazanin" panose="00000400000000000000" pitchFamily="2" charset="-78"/>
            </a:endParaRPr>
          </a:p>
          <a:p>
            <a:pPr algn="ctr" rtl="1"/>
            <a:endParaRPr lang="fa-IR" sz="2000" b="1" dirty="0">
              <a:cs typeface="B Nazanin" panose="00000400000000000000" pitchFamily="2" charset="-78"/>
            </a:endParaRPr>
          </a:p>
          <a:p>
            <a:pPr algn="ctr" rtl="1"/>
            <a:endParaRPr lang="fa-IR" sz="2000" b="1" dirty="0">
              <a:cs typeface="B Nazanin" panose="00000400000000000000" pitchFamily="2" charset="-78"/>
            </a:endParaRPr>
          </a:p>
          <a:p>
            <a:pPr algn="ctr" rtl="1"/>
            <a:endParaRPr lang="fa-IR" sz="2000" b="1" dirty="0">
              <a:cs typeface="B Nazanin" panose="00000400000000000000" pitchFamily="2" charset="-78"/>
            </a:endParaRPr>
          </a:p>
          <a:p>
            <a:pPr algn="ctr" rtl="1"/>
            <a:endParaRPr lang="fa-IR" sz="2000" b="1" dirty="0">
              <a:cs typeface="B Nazanin" panose="00000400000000000000" pitchFamily="2" charset="-78"/>
            </a:endParaRPr>
          </a:p>
          <a:p>
            <a:pPr algn="ctr" rtl="1"/>
            <a:endParaRPr lang="fa-IR" sz="2000" b="1" dirty="0">
              <a:cs typeface="B Nazanin" panose="00000400000000000000" pitchFamily="2" charset="-78"/>
            </a:endParaRPr>
          </a:p>
          <a:p>
            <a:pPr algn="ctr" rtl="1"/>
            <a:endParaRPr lang="fa-IR" sz="2000" b="1" dirty="0">
              <a:cs typeface="B Nazanin" panose="00000400000000000000" pitchFamily="2" charset="-78"/>
            </a:endParaRPr>
          </a:p>
          <a:p>
            <a:pPr algn="ctr" rtl="1"/>
            <a:endParaRPr lang="fa-IR" sz="2000" b="1" dirty="0">
              <a:cs typeface="B Nazanin" panose="00000400000000000000" pitchFamily="2" charset="-78"/>
            </a:endParaRPr>
          </a:p>
          <a:p>
            <a:pPr algn="ctr" rtl="1"/>
            <a:endParaRPr lang="fa-IR" sz="2000" b="1" dirty="0">
              <a:cs typeface="B Nazanin" panose="00000400000000000000" pitchFamily="2" charset="-78"/>
            </a:endParaRPr>
          </a:p>
          <a:p>
            <a:pPr algn="ctr" rtl="1"/>
            <a:r>
              <a:rPr lang="fa-IR" sz="2000" b="1" dirty="0">
                <a:cs typeface="B Nazanin" panose="00000400000000000000" pitchFamily="2" charset="-78"/>
              </a:rPr>
              <a:t>اردیبهشت 1401</a:t>
            </a:r>
            <a:endParaRPr lang="en-US" sz="2000" b="1" dirty="0">
              <a:cs typeface="B Nazanin" panose="00000400000000000000" pitchFamily="2" charset="-78"/>
            </a:endParaRPr>
          </a:p>
        </p:txBody>
      </p:sp>
      <p:sp>
        <p:nvSpPr>
          <p:cNvPr id="12" name="Flowchart: Terminator 11"/>
          <p:cNvSpPr/>
          <p:nvPr/>
        </p:nvSpPr>
        <p:spPr>
          <a:xfrm>
            <a:off x="426217" y="2272241"/>
            <a:ext cx="10193312" cy="1218215"/>
          </a:xfrm>
          <a:prstGeom prst="flowChartTerminator">
            <a:avLst/>
          </a:prstGeom>
          <a:solidFill>
            <a:schemeClr val="accent1">
              <a:lumMod val="60000"/>
              <a:lumOff val="40000"/>
            </a:schemeClr>
          </a:solidFill>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r" rtl="1"/>
            <a:endParaRPr lang="fa-IR" dirty="0">
              <a:cs typeface="B Titr" panose="00000700000000000000" pitchFamily="2" charset="-78"/>
            </a:endParaRPr>
          </a:p>
          <a:p>
            <a:pPr algn="r" rtl="1"/>
            <a:endParaRPr lang="en-US" sz="2000" b="1" dirty="0">
              <a:cs typeface="B Nazanin" panose="00000400000000000000" pitchFamily="2" charset="-78"/>
            </a:endParaRPr>
          </a:p>
          <a:p>
            <a:pPr algn="r" rtl="1"/>
            <a:r>
              <a:rPr lang="fa-IR" sz="2000" b="1" dirty="0">
                <a:cs typeface="B Nazanin" panose="00000400000000000000" pitchFamily="2" charset="-78"/>
              </a:rPr>
              <a:t> عنوان پایان نامه : بررسی تاثیر مالکیت دولتی، </a:t>
            </a:r>
            <a:endParaRPr lang="en-US" dirty="0">
              <a:cs typeface="B Titr" panose="00000700000000000000" pitchFamily="2" charset="-78"/>
            </a:endParaRPr>
          </a:p>
        </p:txBody>
      </p:sp>
      <p:sp>
        <p:nvSpPr>
          <p:cNvPr id="13" name="Flowchart: Terminator 12"/>
          <p:cNvSpPr/>
          <p:nvPr/>
        </p:nvSpPr>
        <p:spPr>
          <a:xfrm>
            <a:off x="2683237" y="3694402"/>
            <a:ext cx="6235909" cy="627681"/>
          </a:xfrm>
          <a:prstGeom prst="flowChartTerminator">
            <a:avLst/>
          </a:prstGeom>
          <a:solidFill>
            <a:schemeClr val="accent1">
              <a:lumMod val="60000"/>
              <a:lumOff val="40000"/>
            </a:schemeClr>
          </a:solidFill>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rtl="1"/>
            <a:r>
              <a:rPr lang="en-US" sz="2000" b="1" dirty="0">
                <a:cs typeface="B Nazanin" panose="00000400000000000000" pitchFamily="2" charset="-78"/>
              </a:rPr>
              <a:t>         </a:t>
            </a:r>
            <a:r>
              <a:rPr lang="fa-IR" sz="2000" b="1" dirty="0">
                <a:cs typeface="B Nazanin" panose="00000400000000000000" pitchFamily="2" charset="-78"/>
              </a:rPr>
              <a:t>استاد راهنما: جناب آقای</a:t>
            </a:r>
            <a:r>
              <a:rPr lang="en-US" sz="2000" b="1" dirty="0">
                <a:cs typeface="B Nazanin" panose="00000400000000000000" pitchFamily="2" charset="-78"/>
              </a:rPr>
              <a:t> </a:t>
            </a:r>
            <a:r>
              <a:rPr lang="ar-SA" sz="2000" b="1" dirty="0">
                <a:cs typeface="B Nazanin" panose="00000400000000000000" pitchFamily="2" charset="-78"/>
              </a:rPr>
              <a:t>دکتر </a:t>
            </a:r>
            <a:endParaRPr lang="en-US" sz="2000" b="1" dirty="0">
              <a:cs typeface="B Nazanin" panose="00000400000000000000" pitchFamily="2" charset="-78"/>
            </a:endParaRP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9893508" y="405933"/>
            <a:ext cx="1661905" cy="1692689"/>
          </a:xfrm>
          <a:prstGeom prst="rect">
            <a:avLst/>
          </a:prstGeom>
          <a:noFill/>
        </p:spPr>
      </p:pic>
      <p:sp>
        <p:nvSpPr>
          <p:cNvPr id="7" name="Flowchart: Terminator 6"/>
          <p:cNvSpPr/>
          <p:nvPr/>
        </p:nvSpPr>
        <p:spPr>
          <a:xfrm>
            <a:off x="2683237" y="4526029"/>
            <a:ext cx="6235909" cy="627681"/>
          </a:xfrm>
          <a:prstGeom prst="flowChartTerminator">
            <a:avLst/>
          </a:prstGeom>
          <a:solidFill>
            <a:schemeClr val="accent1">
              <a:lumMod val="60000"/>
              <a:lumOff val="40000"/>
            </a:schemeClr>
          </a:solidFill>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rtl="1"/>
            <a:r>
              <a:rPr lang="fa-IR" sz="2000" b="1" dirty="0">
                <a:cs typeface="B Nazanin" panose="00000400000000000000" pitchFamily="2" charset="-78"/>
              </a:rPr>
              <a:t>استاد مشاور:</a:t>
            </a:r>
            <a:r>
              <a:rPr lang="en-US" sz="2000" b="1" dirty="0">
                <a:cs typeface="B Nazanin" panose="00000400000000000000" pitchFamily="2" charset="-78"/>
              </a:rPr>
              <a:t> </a:t>
            </a:r>
            <a:r>
              <a:rPr lang="fa-IR" sz="2000" b="1" dirty="0">
                <a:cs typeface="B Nazanin" panose="00000400000000000000" pitchFamily="2" charset="-78"/>
              </a:rPr>
              <a:t>جناب </a:t>
            </a:r>
            <a:r>
              <a:rPr lang="fa-IR" sz="2000" b="1">
                <a:cs typeface="B Nazanin" panose="00000400000000000000" pitchFamily="2" charset="-78"/>
              </a:rPr>
              <a:t>آقای دکتر</a:t>
            </a:r>
            <a:endParaRPr lang="en-US" sz="2000" b="1" dirty="0">
              <a:cs typeface="B Nazanin" panose="00000400000000000000" pitchFamily="2" charset="-78"/>
            </a:endParaRPr>
          </a:p>
        </p:txBody>
      </p:sp>
      <p:sp>
        <p:nvSpPr>
          <p:cNvPr id="8" name="Flowchart: Terminator 7"/>
          <p:cNvSpPr/>
          <p:nvPr/>
        </p:nvSpPr>
        <p:spPr>
          <a:xfrm>
            <a:off x="3780360" y="5317111"/>
            <a:ext cx="4593700" cy="627681"/>
          </a:xfrm>
          <a:prstGeom prst="flowChartTerminator">
            <a:avLst/>
          </a:prstGeom>
          <a:solidFill>
            <a:schemeClr val="accent1">
              <a:lumMod val="60000"/>
              <a:lumOff val="40000"/>
            </a:schemeClr>
          </a:solidFill>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rtl="1"/>
            <a:r>
              <a:rPr lang="fa-IR" sz="2000" b="1" dirty="0">
                <a:cs typeface="B Nazanin" panose="00000400000000000000" pitchFamily="2" charset="-78"/>
              </a:rPr>
              <a:t>پژوهشگر:</a:t>
            </a:r>
            <a:endParaRPr lang="en-US" sz="2000" b="1" dirty="0">
              <a:cs typeface="B Nazanin" panose="00000400000000000000" pitchFamily="2" charset="-78"/>
            </a:endParaRPr>
          </a:p>
        </p:txBody>
      </p:sp>
    </p:spTree>
    <p:extLst>
      <p:ext uri="{BB962C8B-B14F-4D97-AF65-F5344CB8AC3E}">
        <p14:creationId xmlns:p14="http://schemas.microsoft.com/office/powerpoint/2010/main" val="347447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511296"/>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مبانی نظری و پیشینه</a:t>
            </a:r>
            <a:endParaRPr lang="en-US" dirty="0">
              <a:cs typeface="B Titr" panose="00000700000000000000" pitchFamily="2" charset="-78"/>
            </a:endParaRPr>
          </a:p>
        </p:txBody>
      </p:sp>
      <p:sp>
        <p:nvSpPr>
          <p:cNvPr id="5" name="Flowchart: Document 4"/>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6" name="TextBox 5"/>
          <p:cNvSpPr txBox="1"/>
          <p:nvPr/>
        </p:nvSpPr>
        <p:spPr>
          <a:xfrm>
            <a:off x="207264" y="256031"/>
            <a:ext cx="9570720" cy="6444571"/>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r" rtl="1"/>
            <a:endParaRPr lang="en-US" dirty="0">
              <a:cs typeface="B Titr" panose="00000700000000000000" pitchFamily="2" charset="-78"/>
            </a:endParaRPr>
          </a:p>
        </p:txBody>
      </p:sp>
      <p:graphicFrame>
        <p:nvGraphicFramePr>
          <p:cNvPr id="7" name="Table 6"/>
          <p:cNvGraphicFramePr>
            <a:graphicFrameLocks noGrp="1"/>
          </p:cNvGraphicFramePr>
          <p:nvPr>
            <p:extLst>
              <p:ext uri="{D42A27DB-BD31-4B8C-83A1-F6EECF244321}">
                <p14:modId xmlns:p14="http://schemas.microsoft.com/office/powerpoint/2010/main" val="701824391"/>
              </p:ext>
            </p:extLst>
          </p:nvPr>
        </p:nvGraphicFramePr>
        <p:xfrm>
          <a:off x="465955" y="1341118"/>
          <a:ext cx="8752996" cy="5179601"/>
        </p:xfrm>
        <a:graphic>
          <a:graphicData uri="http://schemas.openxmlformats.org/drawingml/2006/table">
            <a:tbl>
              <a:tblPr rtl="1" firstRow="1" firstCol="1" bandRow="1">
                <a:tableStyleId>{5C22544A-7EE6-4342-B048-85BDC9FD1C3A}</a:tableStyleId>
              </a:tblPr>
              <a:tblGrid>
                <a:gridCol w="2188249">
                  <a:extLst>
                    <a:ext uri="{9D8B030D-6E8A-4147-A177-3AD203B41FA5}">
                      <a16:colId xmlns:a16="http://schemas.microsoft.com/office/drawing/2014/main" val="4063267179"/>
                    </a:ext>
                  </a:extLst>
                </a:gridCol>
                <a:gridCol w="2188249">
                  <a:extLst>
                    <a:ext uri="{9D8B030D-6E8A-4147-A177-3AD203B41FA5}">
                      <a16:colId xmlns:a16="http://schemas.microsoft.com/office/drawing/2014/main" val="445319695"/>
                    </a:ext>
                  </a:extLst>
                </a:gridCol>
                <a:gridCol w="2188249">
                  <a:extLst>
                    <a:ext uri="{9D8B030D-6E8A-4147-A177-3AD203B41FA5}">
                      <a16:colId xmlns:a16="http://schemas.microsoft.com/office/drawing/2014/main" val="3575273563"/>
                    </a:ext>
                  </a:extLst>
                </a:gridCol>
                <a:gridCol w="2188249">
                  <a:extLst>
                    <a:ext uri="{9D8B030D-6E8A-4147-A177-3AD203B41FA5}">
                      <a16:colId xmlns:a16="http://schemas.microsoft.com/office/drawing/2014/main" val="939084916"/>
                    </a:ext>
                  </a:extLst>
                </a:gridCol>
              </a:tblGrid>
              <a:tr h="407023">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متغیر</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علامت اختصاری</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آماره آزمون</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سطح معناداری</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3561314056"/>
                  </a:ext>
                </a:extLst>
              </a:tr>
              <a:tr h="407023">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تامین مالی خارجی</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EF</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01/0&gt;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1883296204"/>
                  </a:ext>
                </a:extLst>
              </a:tr>
              <a:tr h="407023">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سرمایه‌گذاری</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Investment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01/0&gt;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3528886357"/>
                  </a:ext>
                </a:extLst>
              </a:tr>
              <a:tr h="407023">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مالکیت دولتی </a:t>
                      </a:r>
                      <a:r>
                        <a:rPr lang="en-US" sz="2000" b="1">
                          <a:solidFill>
                            <a:schemeClr val="tx1"/>
                          </a:solidFill>
                          <a:effectLst/>
                          <a:cs typeface="B Nazanin" panose="00000400000000000000" pitchFamily="2" charset="-78"/>
                        </a:rPr>
                        <a:t>t </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GO </a:t>
                      </a:r>
                      <a:r>
                        <a:rPr lang="en-US" sz="2000" b="1" baseline="-25000" dirty="0">
                          <a:solidFill>
                            <a:schemeClr val="tx1"/>
                          </a:solidFill>
                          <a:effectLst/>
                          <a:cs typeface="B Nazanin" panose="00000400000000000000" pitchFamily="2" charset="-78"/>
                        </a:rPr>
                        <a:t>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01/0&gt;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4209587711"/>
                  </a:ext>
                </a:extLst>
              </a:tr>
              <a:tr h="407023">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ارتباطات سیاسی</a:t>
                      </a:r>
                      <a:r>
                        <a:rPr lang="en-US" sz="2000" b="1">
                          <a:solidFill>
                            <a:schemeClr val="tx1"/>
                          </a:solidFill>
                          <a:effectLst/>
                          <a:cs typeface="B Nazanin" panose="00000400000000000000" pitchFamily="2" charset="-78"/>
                        </a:rPr>
                        <a:t>t  </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err="1">
                          <a:solidFill>
                            <a:schemeClr val="tx1"/>
                          </a:solidFill>
                          <a:effectLst/>
                          <a:cs typeface="B Nazanin" panose="00000400000000000000" pitchFamily="2" charset="-78"/>
                        </a:rPr>
                        <a:t>PCON</a:t>
                      </a:r>
                      <a:r>
                        <a:rPr lang="en-US" sz="2000" b="1" baseline="-25000" dirty="0" err="1">
                          <a:solidFill>
                            <a:schemeClr val="tx1"/>
                          </a:solidFill>
                          <a:effectLst/>
                          <a:cs typeface="B Nazanin" panose="00000400000000000000" pitchFamily="2" charset="-78"/>
                        </a:rPr>
                        <a:t>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01/0&gt;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1625746730"/>
                  </a:ext>
                </a:extLst>
              </a:tr>
              <a:tr h="702348">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معامله با اشخاص وابسته </a:t>
                      </a:r>
                      <a:r>
                        <a:rPr lang="en-US" sz="2000" b="1">
                          <a:solidFill>
                            <a:schemeClr val="tx1"/>
                          </a:solidFill>
                          <a:effectLst/>
                          <a:cs typeface="B Nazanin" panose="00000400000000000000" pitchFamily="2" charset="-78"/>
                        </a:rPr>
                        <a:t>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RPT</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01/0&gt;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1490947789"/>
                  </a:ext>
                </a:extLst>
              </a:tr>
              <a:tr h="407023">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اندازه شرکت </a:t>
                      </a:r>
                      <a:r>
                        <a:rPr lang="en-US" sz="2000" b="1">
                          <a:solidFill>
                            <a:schemeClr val="tx1"/>
                          </a:solidFill>
                          <a:effectLst/>
                          <a:cs typeface="B Nazanin" panose="00000400000000000000" pitchFamily="2" charset="-78"/>
                        </a:rPr>
                        <a:t>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Size</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01/0&gt;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2682065983"/>
                  </a:ext>
                </a:extLst>
              </a:tr>
              <a:tr h="407023">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بازده دارایی‌ها </a:t>
                      </a:r>
                      <a:r>
                        <a:rPr lang="en-US" sz="2000" b="1">
                          <a:solidFill>
                            <a:schemeClr val="tx1"/>
                          </a:solidFill>
                          <a:effectLst/>
                          <a:cs typeface="B Nazanin" panose="00000400000000000000" pitchFamily="2" charset="-78"/>
                        </a:rPr>
                        <a:t>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ROA</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01/0&gt;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2155547597"/>
                  </a:ext>
                </a:extLst>
              </a:tr>
              <a:tr h="407023">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اهرم مالی </a:t>
                      </a:r>
                      <a:r>
                        <a:rPr lang="en-US" sz="2000" b="1">
                          <a:solidFill>
                            <a:schemeClr val="tx1"/>
                          </a:solidFill>
                          <a:effectLst/>
                          <a:cs typeface="B Nazanin" panose="00000400000000000000" pitchFamily="2" charset="-78"/>
                        </a:rPr>
                        <a:t>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LEV</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01/0&gt;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125696249"/>
                  </a:ext>
                </a:extLst>
              </a:tr>
              <a:tr h="407023">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سن شرکت </a:t>
                      </a:r>
                      <a:r>
                        <a:rPr lang="en-US" sz="2000" b="1">
                          <a:solidFill>
                            <a:schemeClr val="tx1"/>
                          </a:solidFill>
                          <a:effectLst/>
                          <a:cs typeface="B Nazanin" panose="00000400000000000000" pitchFamily="2" charset="-78"/>
                        </a:rPr>
                        <a:t>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AGE</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01/0&gt;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4181697056"/>
                  </a:ext>
                </a:extLst>
              </a:tr>
              <a:tr h="407023">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جریان وجوه نقد </a:t>
                      </a:r>
                      <a:r>
                        <a:rPr lang="en-US" sz="2000" b="1">
                          <a:solidFill>
                            <a:schemeClr val="tx1"/>
                          </a:solidFill>
                          <a:effectLst/>
                          <a:cs typeface="B Nazanin" panose="00000400000000000000" pitchFamily="2" charset="-78"/>
                        </a:rPr>
                        <a:t>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CFO</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01/0&gt;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2821678108"/>
                  </a:ext>
                </a:extLst>
              </a:tr>
              <a:tr h="407023">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رشد فروش </a:t>
                      </a:r>
                      <a:r>
                        <a:rPr lang="en-US" sz="2000" b="1">
                          <a:solidFill>
                            <a:schemeClr val="tx1"/>
                          </a:solidFill>
                          <a:effectLst/>
                          <a:cs typeface="B Nazanin" panose="00000400000000000000" pitchFamily="2" charset="-78"/>
                        </a:rPr>
                        <a:t>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Growth</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01/0&gt;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590863983"/>
                  </a:ext>
                </a:extLst>
              </a:tr>
            </a:tbl>
          </a:graphicData>
        </a:graphic>
      </p:graphicFrame>
      <p:sp>
        <p:nvSpPr>
          <p:cNvPr id="9" name="Oval 8"/>
          <p:cNvSpPr/>
          <p:nvPr/>
        </p:nvSpPr>
        <p:spPr>
          <a:xfrm>
            <a:off x="1633928" y="390344"/>
            <a:ext cx="7000406" cy="5593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500" b="1" dirty="0">
                <a:solidFill>
                  <a:schemeClr val="tx1"/>
                </a:solidFill>
                <a:cs typeface="B Nazanin" panose="00000400000000000000" pitchFamily="2" charset="-78"/>
              </a:rPr>
              <a:t>آزمون ریشه واحد (مانایی) :</a:t>
            </a:r>
            <a:endParaRPr lang="en-US" sz="25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2438271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p:tgtEl>
                                          <p:spTgt spid="9"/>
                                        </p:tgtEl>
                                        <p:attrNameLst>
                                          <p:attrName>ppt_y</p:attrName>
                                        </p:attrNameLst>
                                      </p:cBhvr>
                                      <p:tavLst>
                                        <p:tav tm="0">
                                          <p:val>
                                            <p:strVal val="#ppt_y+#ppt_h*1.125000"/>
                                          </p:val>
                                        </p:tav>
                                        <p:tav tm="100000">
                                          <p:val>
                                            <p:strVal val="#ppt_y"/>
                                          </p:val>
                                        </p:tav>
                                      </p:tavLst>
                                    </p:anim>
                                    <p:animEffect transition="in" filter="wipe(up)">
                                      <p:cBhvr>
                                        <p:cTn id="8" dur="500"/>
                                        <p:tgtEl>
                                          <p:spTgt spid="9"/>
                                        </p:tgtEl>
                                      </p:cBhvr>
                                    </p:animEffect>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randombar(horizontal)">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511296"/>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Flowchart: Document 4"/>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6" name="TextBox 5"/>
          <p:cNvSpPr txBox="1"/>
          <p:nvPr/>
        </p:nvSpPr>
        <p:spPr>
          <a:xfrm>
            <a:off x="207264" y="256031"/>
            <a:ext cx="9570720" cy="6459561"/>
          </a:xfrm>
          <a:prstGeom prst="rect">
            <a:avLst/>
          </a:prstGeom>
          <a:solidFill>
            <a:schemeClr val="accent1">
              <a:lumMod val="20000"/>
              <a:lumOff val="80000"/>
            </a:schemeClr>
          </a:solidFill>
          <a:ln w="38100">
            <a:solidFill>
              <a:schemeClr val="tx1"/>
            </a:solidFill>
          </a:ln>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ctr"/>
            <a:endParaRPr lang="en-US" b="1" dirty="0">
              <a:ln w="10160">
                <a:solidFill>
                  <a:schemeClr val="accent5"/>
                </a:solidFill>
                <a:prstDash val="solid"/>
              </a:ln>
              <a:solidFill>
                <a:srgbClr val="FFFFFF"/>
              </a:solidFill>
              <a:effectLst>
                <a:outerShdw blurRad="38100" dist="22860" dir="5400000" algn="tl" rotWithShape="0">
                  <a:srgbClr val="000000">
                    <a:alpha val="30000"/>
                  </a:srgbClr>
                </a:outerShdw>
              </a:effectLst>
              <a:cs typeface="B Homa" panose="00000400000000000000" pitchFamily="2" charset="-78"/>
            </a:endParaRPr>
          </a:p>
          <a:p>
            <a:pPr algn="ctr"/>
            <a:endParaRPr lang="fa-IR" sz="1600" b="1" dirty="0">
              <a:ln w="22225">
                <a:noFill/>
                <a:prstDash val="solid"/>
              </a:ln>
              <a:solidFill>
                <a:schemeClr val="bg1"/>
              </a:solidFill>
              <a:cs typeface="B Nazanin" panose="00000400000000000000" pitchFamily="2" charset="-78"/>
            </a:endParaRPr>
          </a:p>
          <a:p>
            <a:pPr algn="ctr"/>
            <a:r>
              <a:rPr lang="ar-SA" sz="2200" b="1" dirty="0">
                <a:ln w="22225">
                  <a:noFill/>
                  <a:prstDash val="solid"/>
                </a:ln>
                <a:solidFill>
                  <a:schemeClr val="tx1"/>
                </a:solidFill>
                <a:cs typeface="B Nazanin" panose="00000400000000000000" pitchFamily="2" charset="-78"/>
              </a:rPr>
              <a:t>شناسایی الگوی</a:t>
            </a:r>
            <a:r>
              <a:rPr lang="fa-IR" sz="2200" b="1" dirty="0">
                <a:ln w="22225">
                  <a:noFill/>
                  <a:prstDash val="solid"/>
                </a:ln>
                <a:solidFill>
                  <a:schemeClr val="tx1"/>
                </a:solidFill>
                <a:cs typeface="B Nazanin" panose="00000400000000000000" pitchFamily="2" charset="-78"/>
              </a:rPr>
              <a:t> تجزیه و تحلیل فرضیه ها،</a:t>
            </a:r>
            <a:r>
              <a:rPr lang="ar-SA" sz="2200" b="1" dirty="0">
                <a:ln w="22225">
                  <a:noFill/>
                  <a:prstDash val="solid"/>
                </a:ln>
                <a:solidFill>
                  <a:schemeClr val="tx1"/>
                </a:solidFill>
                <a:cs typeface="B Nazanin" panose="00000400000000000000" pitchFamily="2" charset="-78"/>
              </a:rPr>
              <a:t> مدل های فرضیه ها و بررسی ناهمسانی واریانس</a:t>
            </a:r>
            <a:endParaRPr lang="en-US" sz="2200" b="1" dirty="0">
              <a:ln w="22225">
                <a:noFill/>
                <a:prstDash val="solid"/>
              </a:ln>
              <a:solidFill>
                <a:schemeClr val="tx1"/>
              </a:solidFill>
              <a:cs typeface="B Nazanin" panose="00000400000000000000" pitchFamily="2" charset="-78"/>
            </a:endParaRPr>
          </a:p>
        </p:txBody>
      </p:sp>
      <p:graphicFrame>
        <p:nvGraphicFramePr>
          <p:cNvPr id="8" name="Table 7"/>
          <p:cNvGraphicFramePr>
            <a:graphicFrameLocks noGrp="1"/>
          </p:cNvGraphicFramePr>
          <p:nvPr>
            <p:extLst>
              <p:ext uri="{D42A27DB-BD31-4B8C-83A1-F6EECF244321}">
                <p14:modId xmlns:p14="http://schemas.microsoft.com/office/powerpoint/2010/main" val="2452454407"/>
              </p:ext>
            </p:extLst>
          </p:nvPr>
        </p:nvGraphicFramePr>
        <p:xfrm>
          <a:off x="629586" y="1341115"/>
          <a:ext cx="8184630" cy="4849822"/>
        </p:xfrm>
        <a:graphic>
          <a:graphicData uri="http://schemas.openxmlformats.org/drawingml/2006/table">
            <a:tbl>
              <a:tblPr firstRow="1" firstCol="1" bandRow="1">
                <a:tableStyleId>{5C22544A-7EE6-4342-B048-85BDC9FD1C3A}</a:tableStyleId>
              </a:tblPr>
              <a:tblGrid>
                <a:gridCol w="1289155">
                  <a:extLst>
                    <a:ext uri="{9D8B030D-6E8A-4147-A177-3AD203B41FA5}">
                      <a16:colId xmlns:a16="http://schemas.microsoft.com/office/drawing/2014/main" val="516879032"/>
                    </a:ext>
                  </a:extLst>
                </a:gridCol>
                <a:gridCol w="1334125">
                  <a:extLst>
                    <a:ext uri="{9D8B030D-6E8A-4147-A177-3AD203B41FA5}">
                      <a16:colId xmlns:a16="http://schemas.microsoft.com/office/drawing/2014/main" val="1012835203"/>
                    </a:ext>
                  </a:extLst>
                </a:gridCol>
                <a:gridCol w="1199213">
                  <a:extLst>
                    <a:ext uri="{9D8B030D-6E8A-4147-A177-3AD203B41FA5}">
                      <a16:colId xmlns:a16="http://schemas.microsoft.com/office/drawing/2014/main" val="2598350546"/>
                    </a:ext>
                  </a:extLst>
                </a:gridCol>
                <a:gridCol w="1199213">
                  <a:extLst>
                    <a:ext uri="{9D8B030D-6E8A-4147-A177-3AD203B41FA5}">
                      <a16:colId xmlns:a16="http://schemas.microsoft.com/office/drawing/2014/main" val="1426332265"/>
                    </a:ext>
                  </a:extLst>
                </a:gridCol>
                <a:gridCol w="1049311">
                  <a:extLst>
                    <a:ext uri="{9D8B030D-6E8A-4147-A177-3AD203B41FA5}">
                      <a16:colId xmlns:a16="http://schemas.microsoft.com/office/drawing/2014/main" val="2019503126"/>
                    </a:ext>
                  </a:extLst>
                </a:gridCol>
                <a:gridCol w="1064302">
                  <a:extLst>
                    <a:ext uri="{9D8B030D-6E8A-4147-A177-3AD203B41FA5}">
                      <a16:colId xmlns:a16="http://schemas.microsoft.com/office/drawing/2014/main" val="1805238495"/>
                    </a:ext>
                  </a:extLst>
                </a:gridCol>
                <a:gridCol w="1049311">
                  <a:extLst>
                    <a:ext uri="{9D8B030D-6E8A-4147-A177-3AD203B41FA5}">
                      <a16:colId xmlns:a16="http://schemas.microsoft.com/office/drawing/2014/main" val="1341195506"/>
                    </a:ext>
                  </a:extLst>
                </a:gridCol>
              </a:tblGrid>
              <a:tr h="595478">
                <a:tc gridSpan="2">
                  <a:txBody>
                    <a:bodyPr/>
                    <a:lstStyle/>
                    <a:p>
                      <a:pPr marL="0" marR="0" algn="l">
                        <a:lnSpc>
                          <a:spcPct val="107000"/>
                        </a:lnSpc>
                        <a:spcBef>
                          <a:spcPts val="0"/>
                        </a:spcBef>
                        <a:spcAft>
                          <a:spcPts val="0"/>
                        </a:spcAft>
                      </a:pPr>
                      <a:r>
                        <a:rPr lang="en-US" sz="2000" b="1" dirty="0">
                          <a:solidFill>
                            <a:schemeClr val="tx1"/>
                          </a:solidFill>
                          <a:effectLst/>
                          <a:cs typeface="B Nazanin" panose="00000400000000000000" pitchFamily="2" charset="-78"/>
                        </a:rPr>
                        <a:t> </a:t>
                      </a:r>
                      <a:r>
                        <a:rPr lang="fa-IR" sz="2000" b="1" dirty="0">
                          <a:solidFill>
                            <a:schemeClr val="tx1"/>
                          </a:solidFill>
                          <a:effectLst/>
                          <a:cs typeface="B Nazanin" panose="00000400000000000000" pitchFamily="2" charset="-78"/>
                        </a:rPr>
                        <a:t>بروش</a:t>
                      </a:r>
                      <a:r>
                        <a:rPr lang="fa-IR" sz="2000" b="1" baseline="0" dirty="0">
                          <a:solidFill>
                            <a:schemeClr val="tx1"/>
                          </a:solidFill>
                          <a:effectLst/>
                          <a:cs typeface="B Nazanin" panose="00000400000000000000" pitchFamily="2" charset="-78"/>
                        </a:rPr>
                        <a:t> پاگان گادفری</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hMerge="1">
                  <a:txBody>
                    <a:bodyPr/>
                    <a:lstStyle/>
                    <a:p>
                      <a:endParaRPr lang="en-US"/>
                    </a:p>
                  </a:txBody>
                  <a:tcPr/>
                </a:tc>
                <a:tc gridSpan="2">
                  <a:txBody>
                    <a:bodyPr/>
                    <a:lstStyle/>
                    <a:p>
                      <a:pPr marL="0" marR="0" algn="l">
                        <a:lnSpc>
                          <a:spcPct val="107000"/>
                        </a:lnSpc>
                        <a:spcBef>
                          <a:spcPts val="0"/>
                        </a:spcBef>
                        <a:spcAft>
                          <a:spcPts val="0"/>
                        </a:spcAft>
                      </a:pPr>
                      <a:r>
                        <a:rPr lang="en-US" sz="2000" b="1" dirty="0">
                          <a:solidFill>
                            <a:schemeClr val="tx1"/>
                          </a:solidFill>
                          <a:effectLst/>
                          <a:cs typeface="B Nazanin" panose="00000400000000000000" pitchFamily="2" charset="-78"/>
                        </a:rPr>
                        <a:t> </a:t>
                      </a:r>
                      <a:r>
                        <a:rPr lang="fa-IR" sz="2000" b="1" dirty="0">
                          <a:solidFill>
                            <a:schemeClr val="tx1"/>
                          </a:solidFill>
                          <a:effectLst/>
                          <a:cs typeface="B Nazanin" panose="00000400000000000000" pitchFamily="2" charset="-78"/>
                        </a:rPr>
                        <a:t>آزمون هاسمن</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hMerge="1">
                  <a:txBody>
                    <a:bodyPr/>
                    <a:lstStyle/>
                    <a:p>
                      <a:endParaRPr lang="en-US"/>
                    </a:p>
                  </a:txBody>
                  <a:tcPr/>
                </a:tc>
                <a:tc gridSpan="2">
                  <a:txBody>
                    <a:bodyPr/>
                    <a:lstStyle/>
                    <a:p>
                      <a:pPr marL="0" marR="0" algn="r" rtl="1">
                        <a:lnSpc>
                          <a:spcPct val="107000"/>
                        </a:lnSpc>
                        <a:spcBef>
                          <a:spcPts val="0"/>
                        </a:spcBef>
                        <a:spcAft>
                          <a:spcPts val="0"/>
                        </a:spcAft>
                      </a:pPr>
                      <a:r>
                        <a:rPr lang="fa-IR" sz="2000" b="1" dirty="0">
                          <a:solidFill>
                            <a:schemeClr val="tx1"/>
                          </a:solidFill>
                          <a:effectLst/>
                          <a:cs typeface="B Nazanin" panose="00000400000000000000" pitchFamily="2" charset="-78"/>
                        </a:rPr>
                        <a:t>آزمون چاو یا </a:t>
                      </a:r>
                      <a:r>
                        <a:rPr lang="en-US" sz="2000" b="1" dirty="0">
                          <a:solidFill>
                            <a:schemeClr val="tx1"/>
                          </a:solidFill>
                          <a:effectLst/>
                          <a:cs typeface="B Nazanin" panose="00000400000000000000" pitchFamily="2" charset="-78"/>
                        </a:rPr>
                        <a:t>f</a:t>
                      </a:r>
                      <a:r>
                        <a:rPr lang="en-US" sz="2000" b="1" baseline="0" dirty="0">
                          <a:solidFill>
                            <a:schemeClr val="tx1"/>
                          </a:solidFill>
                          <a:effectLst/>
                          <a:cs typeface="B Nazanin" panose="00000400000000000000" pitchFamily="2" charset="-78"/>
                        </a:rPr>
                        <a:t> </a:t>
                      </a:r>
                      <a:r>
                        <a:rPr lang="fa-IR" sz="2000" b="1" baseline="0" dirty="0">
                          <a:solidFill>
                            <a:schemeClr val="tx1"/>
                          </a:solidFill>
                          <a:effectLst/>
                          <a:cs typeface="B Nazanin" panose="00000400000000000000" pitchFamily="2" charset="-78"/>
                        </a:rPr>
                        <a:t> لیمر</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hMerge="1">
                  <a:txBody>
                    <a:bodyPr/>
                    <a:lstStyle/>
                    <a:p>
                      <a:endParaRPr lang="en-US"/>
                    </a:p>
                  </a:txBody>
                  <a:tcPr/>
                </a:tc>
                <a:tc>
                  <a:txBody>
                    <a:bodyPr/>
                    <a:lstStyle/>
                    <a:p>
                      <a:pPr marL="0" marR="0" algn="l">
                        <a:lnSpc>
                          <a:spcPct val="107000"/>
                        </a:lnSpc>
                        <a:spcBef>
                          <a:spcPts val="0"/>
                        </a:spcBef>
                        <a:spcAft>
                          <a:spcPts val="0"/>
                        </a:spcAft>
                      </a:pPr>
                      <a:r>
                        <a:rPr lang="en-US" sz="2000" b="1" dirty="0">
                          <a:solidFill>
                            <a:schemeClr val="tx1"/>
                          </a:solidFill>
                          <a:effectLst/>
                          <a:cs typeface="B Nazanin" panose="00000400000000000000" pitchFamily="2" charset="-78"/>
                        </a:rPr>
                        <a:t> </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3340616662"/>
                  </a:ext>
                </a:extLst>
              </a:tr>
              <a:tr h="638477">
                <a:tc>
                  <a:txBody>
                    <a:bodyPr/>
                    <a:lstStyle/>
                    <a:p>
                      <a:pPr marL="0" marR="0" algn="l">
                        <a:lnSpc>
                          <a:spcPct val="107000"/>
                        </a:lnSpc>
                        <a:spcBef>
                          <a:spcPts val="0"/>
                        </a:spcBef>
                        <a:spcAft>
                          <a:spcPts val="0"/>
                        </a:spcAft>
                      </a:pPr>
                      <a:r>
                        <a:rPr lang="ar-SA" sz="2000" b="1" dirty="0">
                          <a:solidFill>
                            <a:schemeClr val="tx1"/>
                          </a:solidFill>
                          <a:effectLst/>
                          <a:cs typeface="B Nazanin" panose="00000400000000000000" pitchFamily="2" charset="-78"/>
                        </a:rPr>
                        <a:t>احتمال</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l">
                        <a:lnSpc>
                          <a:spcPct val="107000"/>
                        </a:lnSpc>
                        <a:spcBef>
                          <a:spcPts val="0"/>
                        </a:spcBef>
                        <a:spcAft>
                          <a:spcPts val="0"/>
                        </a:spcAft>
                      </a:pPr>
                      <a:r>
                        <a:rPr lang="ar-SA" sz="2000" b="1">
                          <a:solidFill>
                            <a:schemeClr val="tx1"/>
                          </a:solidFill>
                          <a:effectLst/>
                          <a:cs typeface="B Nazanin" panose="00000400000000000000" pitchFamily="2" charset="-78"/>
                        </a:rPr>
                        <a:t>آماره</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l">
                        <a:lnSpc>
                          <a:spcPct val="107000"/>
                        </a:lnSpc>
                        <a:spcBef>
                          <a:spcPts val="0"/>
                        </a:spcBef>
                        <a:spcAft>
                          <a:spcPts val="0"/>
                        </a:spcAft>
                      </a:pPr>
                      <a:r>
                        <a:rPr lang="ar-SA" sz="2000" b="1" dirty="0">
                          <a:solidFill>
                            <a:schemeClr val="tx1"/>
                          </a:solidFill>
                          <a:effectLst/>
                          <a:cs typeface="B Nazanin" panose="00000400000000000000" pitchFamily="2" charset="-78"/>
                        </a:rPr>
                        <a:t>احتمال</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l">
                        <a:lnSpc>
                          <a:spcPct val="107000"/>
                        </a:lnSpc>
                        <a:spcBef>
                          <a:spcPts val="0"/>
                        </a:spcBef>
                        <a:spcAft>
                          <a:spcPts val="0"/>
                        </a:spcAft>
                      </a:pPr>
                      <a:r>
                        <a:rPr lang="ar-SA" sz="2000" b="1">
                          <a:solidFill>
                            <a:schemeClr val="tx1"/>
                          </a:solidFill>
                          <a:effectLst/>
                          <a:cs typeface="B Nazanin" panose="00000400000000000000" pitchFamily="2" charset="-78"/>
                        </a:rPr>
                        <a:t>آماره</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l">
                        <a:lnSpc>
                          <a:spcPct val="107000"/>
                        </a:lnSpc>
                        <a:spcBef>
                          <a:spcPts val="0"/>
                        </a:spcBef>
                        <a:spcAft>
                          <a:spcPts val="0"/>
                        </a:spcAft>
                      </a:pPr>
                      <a:r>
                        <a:rPr lang="ar-SA" sz="2000" b="1">
                          <a:solidFill>
                            <a:schemeClr val="tx1"/>
                          </a:solidFill>
                          <a:effectLst/>
                          <a:cs typeface="B Nazanin" panose="00000400000000000000" pitchFamily="2" charset="-78"/>
                        </a:rPr>
                        <a:t>احتمال</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l">
                        <a:lnSpc>
                          <a:spcPct val="107000"/>
                        </a:lnSpc>
                        <a:spcBef>
                          <a:spcPts val="0"/>
                        </a:spcBef>
                        <a:spcAft>
                          <a:spcPts val="0"/>
                        </a:spcAft>
                      </a:pPr>
                      <a:r>
                        <a:rPr lang="ar-SA" sz="2000" b="1">
                          <a:solidFill>
                            <a:schemeClr val="tx1"/>
                          </a:solidFill>
                          <a:effectLst/>
                          <a:cs typeface="B Nazanin" panose="00000400000000000000" pitchFamily="2" charset="-78"/>
                        </a:rPr>
                        <a:t>آماره</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l">
                        <a:lnSpc>
                          <a:spcPct val="107000"/>
                        </a:lnSpc>
                        <a:spcBef>
                          <a:spcPts val="0"/>
                        </a:spcBef>
                        <a:spcAft>
                          <a:spcPts val="0"/>
                        </a:spcAft>
                      </a:pPr>
                      <a:r>
                        <a:rPr lang="ar-SA" sz="2000" b="1" dirty="0">
                          <a:solidFill>
                            <a:schemeClr val="tx1"/>
                          </a:solidFill>
                          <a:effectLst/>
                          <a:cs typeface="B Nazanin" panose="00000400000000000000" pitchFamily="2" charset="-78"/>
                        </a:rPr>
                        <a:t>فرضیه</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3371470210"/>
                  </a:ext>
                </a:extLst>
              </a:tr>
              <a:tr h="595478">
                <a:tc>
                  <a:txBody>
                    <a:bodyPr/>
                    <a:lstStyle/>
                    <a:p>
                      <a:pPr marL="0" marR="0" algn="ctr">
                        <a:lnSpc>
                          <a:spcPct val="107000"/>
                        </a:lnSpc>
                        <a:spcBef>
                          <a:spcPts val="0"/>
                        </a:spcBef>
                        <a:spcAft>
                          <a:spcPts val="0"/>
                        </a:spcAft>
                      </a:pPr>
                      <a:r>
                        <a:rPr lang="en-US" sz="2000" b="1" dirty="0">
                          <a:solidFill>
                            <a:schemeClr val="tx1"/>
                          </a:solidFill>
                          <a:effectLst/>
                          <a:cs typeface="B Nazanin" panose="00000400000000000000" pitchFamily="2" charset="-78"/>
                        </a:rPr>
                        <a:t> </a:t>
                      </a:r>
                      <a:r>
                        <a:rPr lang="fa-IR" sz="2000" b="1" kern="1200" dirty="0">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kern="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r>
                        <a:rPr lang="en-US" sz="2000" b="1" dirty="0">
                          <a:solidFill>
                            <a:schemeClr val="tx1"/>
                          </a:solidFill>
                          <a:effectLst/>
                          <a:cs typeface="B Nazanin" panose="00000400000000000000" pitchFamily="2" charset="-78"/>
                        </a:rPr>
                        <a:t> </a:t>
                      </a:r>
                      <a:r>
                        <a:rPr lang="fa-IR" sz="2000" b="1" kern="1200" dirty="0">
                          <a:solidFill>
                            <a:schemeClr val="tx1"/>
                          </a:solidFill>
                          <a:effectLst/>
                          <a:latin typeface="+mn-lt"/>
                          <a:ea typeface="+mn-ea"/>
                          <a:cs typeface="B Nazanin" panose="00000400000000000000" pitchFamily="2" charset="-78"/>
                        </a:rPr>
                        <a:t>3.1412</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r>
                        <a:rPr lang="en-US" sz="2000" b="1" dirty="0">
                          <a:solidFill>
                            <a:schemeClr val="tx1"/>
                          </a:solidFill>
                          <a:effectLst/>
                          <a:cs typeface="B Nazanin" panose="00000400000000000000" pitchFamily="2" charset="-78"/>
                        </a:rPr>
                        <a:t> </a:t>
                      </a:r>
                      <a:r>
                        <a:rPr lang="fa-IR" sz="2000" b="1" kern="1200" dirty="0">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kern="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2000" b="1" dirty="0">
                          <a:solidFill>
                            <a:schemeClr val="tx1"/>
                          </a:solidFill>
                          <a:effectLst/>
                          <a:cs typeface="B Nazanin" panose="00000400000000000000" pitchFamily="2" charset="-78"/>
                        </a:rPr>
                        <a:t> </a:t>
                      </a:r>
                      <a:r>
                        <a:rPr lang="fa-IR" sz="2000" b="1" kern="1200" dirty="0">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kern="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2000" b="1" dirty="0">
                          <a:solidFill>
                            <a:schemeClr val="tx1"/>
                          </a:solidFill>
                          <a:effectLst/>
                          <a:cs typeface="B Nazanin" panose="00000400000000000000" pitchFamily="2" charset="-78"/>
                        </a:rPr>
                        <a:t> </a:t>
                      </a:r>
                      <a:r>
                        <a:rPr lang="fa-IR" sz="2000" b="1" dirty="0">
                          <a:solidFill>
                            <a:schemeClr val="tx1"/>
                          </a:solidFill>
                          <a:effectLst/>
                          <a:cs typeface="B Nazanin" panose="00000400000000000000" pitchFamily="2" charset="-78"/>
                        </a:rPr>
                        <a:t>اول</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663573550"/>
                  </a:ext>
                </a:extLst>
              </a:tr>
              <a:tr h="595478">
                <a:tc>
                  <a:txBody>
                    <a:bodyPr/>
                    <a:lstStyle/>
                    <a:p>
                      <a:pPr marL="0" marR="0" algn="ctr">
                        <a:lnSpc>
                          <a:spcPct val="107000"/>
                        </a:lnSpc>
                        <a:spcBef>
                          <a:spcPts val="0"/>
                        </a:spcBef>
                        <a:spcAft>
                          <a:spcPts val="0"/>
                        </a:spcAft>
                      </a:pPr>
                      <a:r>
                        <a:rPr lang="fa-IR" sz="2000" b="1" dirty="0">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r>
                        <a:rPr lang="fa-IR" sz="2000" b="1" dirty="0">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r>
                        <a:rPr lang="fa-IR" sz="2000" b="1">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Tahoma" panose="020B0604030504040204" pitchFamily="34" charset="0"/>
                        <a:ea typeface="Tahoma" panose="020B060403050404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2000" b="1" dirty="0">
                          <a:solidFill>
                            <a:schemeClr val="tx1"/>
                          </a:solidFill>
                          <a:effectLst/>
                          <a:cs typeface="B Nazanin" panose="00000400000000000000" pitchFamily="2" charset="-78"/>
                        </a:rPr>
                        <a:t> </a:t>
                      </a:r>
                      <a:r>
                        <a:rPr lang="fa-IR" sz="2000" b="1" dirty="0">
                          <a:solidFill>
                            <a:schemeClr val="tx1"/>
                          </a:solidFill>
                          <a:effectLst/>
                          <a:cs typeface="B Nazanin" panose="00000400000000000000" pitchFamily="2" charset="-78"/>
                        </a:rPr>
                        <a:t>دوم</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1345504640"/>
                  </a:ext>
                </a:extLst>
              </a:tr>
              <a:tr h="638477">
                <a:tc>
                  <a:txBody>
                    <a:bodyPr/>
                    <a:lstStyle/>
                    <a:p>
                      <a:pPr marL="0" marR="0" algn="ctr">
                        <a:lnSpc>
                          <a:spcPct val="107000"/>
                        </a:lnSpc>
                        <a:spcBef>
                          <a:spcPts val="0"/>
                        </a:spcBef>
                        <a:spcAft>
                          <a:spcPts val="0"/>
                        </a:spcAft>
                      </a:pPr>
                      <a:r>
                        <a:rPr lang="fa-IR" sz="2000" b="1">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r>
                        <a:rPr lang="fa-IR" sz="2000" b="1">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r>
                        <a:rPr lang="fa-IR" sz="2000" b="1" dirty="0">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2000" b="1" dirty="0">
                          <a:solidFill>
                            <a:schemeClr val="tx1"/>
                          </a:solidFill>
                          <a:effectLst/>
                          <a:cs typeface="B Nazanin" panose="00000400000000000000" pitchFamily="2" charset="-78"/>
                        </a:rPr>
                        <a:t> </a:t>
                      </a:r>
                      <a:r>
                        <a:rPr lang="fa-IR" sz="2000" b="1" dirty="0">
                          <a:solidFill>
                            <a:schemeClr val="tx1"/>
                          </a:solidFill>
                          <a:effectLst/>
                          <a:cs typeface="B Nazanin" panose="00000400000000000000" pitchFamily="2" charset="-78"/>
                        </a:rPr>
                        <a:t>سوم</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2182288876"/>
                  </a:ext>
                </a:extLst>
              </a:tr>
              <a:tr h="595478">
                <a:tc>
                  <a:txBody>
                    <a:bodyPr/>
                    <a:lstStyle/>
                    <a:p>
                      <a:pPr marL="0" marR="0" algn="ctr">
                        <a:lnSpc>
                          <a:spcPct val="107000"/>
                        </a:lnSpc>
                        <a:spcBef>
                          <a:spcPts val="0"/>
                        </a:spcBef>
                        <a:spcAft>
                          <a:spcPts val="0"/>
                        </a:spcAft>
                      </a:pPr>
                      <a:r>
                        <a:rPr lang="fa-IR" sz="2000" b="1">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r>
                        <a:rPr lang="fa-IR" sz="2000" b="1">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r>
                        <a:rPr lang="fa-IR" sz="2000" b="1">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r>
                        <a:rPr lang="en-US" sz="2000" b="1" dirty="0">
                          <a:solidFill>
                            <a:schemeClr val="tx1"/>
                          </a:solidFill>
                          <a:effectLst/>
                          <a:cs typeface="B Nazanin" panose="00000400000000000000" pitchFamily="2" charset="-78"/>
                        </a:rPr>
                        <a:t> </a:t>
                      </a:r>
                      <a:r>
                        <a:rPr lang="fa-IR" sz="2000" b="1" dirty="0">
                          <a:solidFill>
                            <a:schemeClr val="tx1"/>
                          </a:solidFill>
                          <a:effectLst/>
                          <a:cs typeface="B Nazanin" panose="00000400000000000000" pitchFamily="2" charset="-78"/>
                        </a:rPr>
                        <a:t>چهارم</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2415870361"/>
                  </a:ext>
                </a:extLst>
              </a:tr>
              <a:tr h="595478">
                <a:tc>
                  <a:txBody>
                    <a:bodyPr/>
                    <a:lstStyle/>
                    <a:p>
                      <a:pPr marL="0" marR="0" algn="ctr">
                        <a:lnSpc>
                          <a:spcPct val="107000"/>
                        </a:lnSpc>
                        <a:spcBef>
                          <a:spcPts val="0"/>
                        </a:spcBef>
                        <a:spcAft>
                          <a:spcPts val="0"/>
                        </a:spcAft>
                      </a:pPr>
                      <a:r>
                        <a:rPr lang="fa-IR" sz="2000" b="1">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r>
                        <a:rPr lang="fa-IR" sz="2000" b="1">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r>
                        <a:rPr lang="fa-IR" sz="2000" b="1">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r>
                        <a:rPr lang="en-US" sz="2000" b="1" dirty="0">
                          <a:solidFill>
                            <a:schemeClr val="tx1"/>
                          </a:solidFill>
                          <a:effectLst/>
                          <a:cs typeface="B Nazanin" panose="00000400000000000000" pitchFamily="2" charset="-78"/>
                        </a:rPr>
                        <a:t> </a:t>
                      </a:r>
                      <a:r>
                        <a:rPr lang="fa-IR" sz="2000" b="1" dirty="0">
                          <a:solidFill>
                            <a:schemeClr val="tx1"/>
                          </a:solidFill>
                          <a:effectLst/>
                          <a:cs typeface="B Nazanin" panose="00000400000000000000" pitchFamily="2" charset="-78"/>
                        </a:rPr>
                        <a:t>پنجم</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3319431186"/>
                  </a:ext>
                </a:extLst>
              </a:tr>
              <a:tr h="595478">
                <a:tc>
                  <a:txBody>
                    <a:bodyPr/>
                    <a:lstStyle/>
                    <a:p>
                      <a:pPr marL="0" marR="0" algn="ctr">
                        <a:lnSpc>
                          <a:spcPct val="107000"/>
                        </a:lnSpc>
                        <a:spcBef>
                          <a:spcPts val="0"/>
                        </a:spcBef>
                        <a:spcAft>
                          <a:spcPts val="0"/>
                        </a:spcAft>
                      </a:pPr>
                      <a:r>
                        <a:rPr lang="fa-IR" sz="2000" b="1" dirty="0">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r>
                        <a:rPr lang="en-US" sz="2000" b="1" dirty="0">
                          <a:solidFill>
                            <a:schemeClr val="tx1"/>
                          </a:solidFill>
                          <a:effectLst/>
                          <a:cs typeface="B Nazanin" panose="00000400000000000000" pitchFamily="2" charset="-78"/>
                        </a:rPr>
                        <a:t> </a:t>
                      </a:r>
                      <a:r>
                        <a:rPr lang="fa-IR" sz="2000" b="1" kern="1200" dirty="0">
                          <a:solidFill>
                            <a:schemeClr val="tx1"/>
                          </a:solidFill>
                          <a:effectLst/>
                          <a:latin typeface="+mn-lt"/>
                          <a:ea typeface="+mn-ea"/>
                          <a:cs typeface="B Nazanin" panose="00000400000000000000" pitchFamily="2" charset="-78"/>
                        </a:rPr>
                        <a:t>2.0938</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r>
                        <a:rPr lang="fa-IR" sz="2000" b="1" dirty="0">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r>
                        <a:rPr lang="fa-IR" sz="2000" b="1" dirty="0">
                          <a:solidFill>
                            <a:schemeClr val="tx1"/>
                          </a:solidFill>
                          <a:effectLst/>
                          <a:latin typeface="Times New Roman" panose="02020603050405020304" pitchFamily="18" charset="0"/>
                          <a:ea typeface="Batang" panose="02030600000101010101" pitchFamily="18" charset="-127"/>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r>
                        <a:rPr lang="en-US" sz="2000" b="1" dirty="0">
                          <a:solidFill>
                            <a:schemeClr val="tx1"/>
                          </a:solidFill>
                          <a:effectLst/>
                          <a:cs typeface="B Nazanin" panose="00000400000000000000" pitchFamily="2" charset="-78"/>
                        </a:rPr>
                        <a:t> </a:t>
                      </a:r>
                      <a:r>
                        <a:rPr lang="fa-IR" sz="2000" b="1" kern="1200" dirty="0">
                          <a:solidFill>
                            <a:schemeClr val="tx1"/>
                          </a:solidFill>
                          <a:effectLst/>
                          <a:latin typeface="+mn-lt"/>
                          <a:ea typeface="+mn-ea"/>
                          <a:cs typeface="B Nazanin" panose="00000400000000000000" pitchFamily="2" charset="-78"/>
                        </a:rPr>
                        <a:t>3.4243</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tc>
                  <a:txBody>
                    <a:bodyPr/>
                    <a:lstStyle/>
                    <a:p>
                      <a:pPr marL="0" marR="0" algn="ctr">
                        <a:lnSpc>
                          <a:spcPct val="107000"/>
                        </a:lnSpc>
                        <a:spcBef>
                          <a:spcPts val="0"/>
                        </a:spcBef>
                        <a:spcAft>
                          <a:spcPts val="0"/>
                        </a:spcAft>
                      </a:pPr>
                      <a:r>
                        <a:rPr lang="en-US" sz="2000" b="1" dirty="0">
                          <a:solidFill>
                            <a:schemeClr val="tx1"/>
                          </a:solidFill>
                          <a:effectLst/>
                          <a:cs typeface="B Nazanin" panose="00000400000000000000" pitchFamily="2" charset="-78"/>
                        </a:rPr>
                        <a:t> </a:t>
                      </a:r>
                      <a:r>
                        <a:rPr lang="fa-IR" sz="2000" b="1" dirty="0">
                          <a:solidFill>
                            <a:schemeClr val="tx1"/>
                          </a:solidFill>
                          <a:effectLst/>
                          <a:cs typeface="B Nazanin" panose="00000400000000000000" pitchFamily="2" charset="-78"/>
                        </a:rPr>
                        <a:t>ششم</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solidFill>
                      <a:schemeClr val="accent2">
                        <a:lumMod val="40000"/>
                        <a:lumOff val="60000"/>
                      </a:schemeClr>
                    </a:solidFill>
                  </a:tcPr>
                </a:tc>
                <a:extLst>
                  <a:ext uri="{0D108BD9-81ED-4DB2-BD59-A6C34878D82A}">
                    <a16:rowId xmlns:a16="http://schemas.microsoft.com/office/drawing/2014/main" val="1565374197"/>
                  </a:ext>
                </a:extLst>
              </a:tr>
            </a:tbl>
          </a:graphicData>
        </a:graphic>
      </p:graphicFrame>
    </p:spTree>
    <p:extLst>
      <p:ext uri="{BB962C8B-B14F-4D97-AF65-F5344CB8AC3E}">
        <p14:creationId xmlns:p14="http://schemas.microsoft.com/office/powerpoint/2010/main" val="1083310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1000"/>
                                        <p:tgtEl>
                                          <p:spTgt spid="6">
                                            <p:txEl>
                                              <p:pRg st="2" end="2"/>
                                            </p:txEl>
                                          </p:spTgt>
                                        </p:tgtEl>
                                      </p:cBhvr>
                                    </p:animEffect>
                                    <p:anim calcmode="lin" valueType="num">
                                      <p:cBhvr>
                                        <p:cTn id="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randombar(horizontal)">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511296"/>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Flowchart: Document 4"/>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mc:AlternateContent xmlns:mc="http://schemas.openxmlformats.org/markup-compatibility/2006" xmlns:a14="http://schemas.microsoft.com/office/drawing/2010/main">
        <mc:Choice Requires="a14">
          <p:sp>
            <p:nvSpPr>
              <p:cNvPr id="6" name="TextBox 5"/>
              <p:cNvSpPr txBox="1"/>
              <p:nvPr/>
            </p:nvSpPr>
            <p:spPr>
              <a:xfrm>
                <a:off x="207264" y="256032"/>
                <a:ext cx="9570720" cy="648954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lvl="1" rtl="1"/>
                <a:endParaRPr lang="fa-IR" sz="2000" b="1" i="1" dirty="0"/>
              </a:p>
              <a:p>
                <a:pPr lvl="1" rtl="1"/>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a:latin typeface="Cambria Math" panose="02040503050406030204" pitchFamily="18" charset="0"/>
                            </a:rPr>
                            <m:t>𝑬𝑭</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𝟎</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𝟏</m:t>
                          </m:r>
                        </m:sub>
                      </m:sSub>
                      <m:sSub>
                        <m:sSubPr>
                          <m:ctrlPr>
                            <a:rPr lang="en-US" b="1" i="1">
                              <a:latin typeface="Cambria Math" panose="02040503050406030204" pitchFamily="18" charset="0"/>
                            </a:rPr>
                          </m:ctrlPr>
                        </m:sSubPr>
                        <m:e>
                          <m:r>
                            <a:rPr lang="en-US" b="1" i="1">
                              <a:latin typeface="Cambria Math" panose="02040503050406030204" pitchFamily="18" charset="0"/>
                            </a:rPr>
                            <m:t>𝑮𝒐𝒗𝒆𝒓𝒏</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𝟐</m:t>
                          </m:r>
                        </m:sub>
                      </m:sSub>
                      <m:sSub>
                        <m:sSubPr>
                          <m:ctrlPr>
                            <a:rPr lang="en-US" b="1" i="1">
                              <a:latin typeface="Cambria Math" panose="02040503050406030204" pitchFamily="18" charset="0"/>
                            </a:rPr>
                          </m:ctrlPr>
                        </m:sSubPr>
                        <m:e>
                          <m:r>
                            <a:rPr lang="en-US" b="1" i="1">
                              <a:latin typeface="Cambria Math" panose="02040503050406030204" pitchFamily="18" charset="0"/>
                            </a:rPr>
                            <m:t>𝑷𝑪𝑶𝑵</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𝟑</m:t>
                          </m:r>
                        </m:sub>
                      </m:sSub>
                      <m:sSub>
                        <m:sSubPr>
                          <m:ctrlPr>
                            <a:rPr lang="en-US" b="1" i="1">
                              <a:latin typeface="Cambria Math" panose="02040503050406030204" pitchFamily="18" charset="0"/>
                            </a:rPr>
                          </m:ctrlPr>
                        </m:sSubPr>
                        <m:e>
                          <m:r>
                            <a:rPr lang="en-US" b="1" i="1">
                              <a:latin typeface="Cambria Math" panose="02040503050406030204" pitchFamily="18" charset="0"/>
                            </a:rPr>
                            <m:t>𝑹𝑷𝑻</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𝟒</m:t>
                          </m:r>
                        </m:sub>
                      </m:sSub>
                      <m:sSub>
                        <m:sSubPr>
                          <m:ctrlPr>
                            <a:rPr lang="en-US" b="1" i="1">
                              <a:latin typeface="Cambria Math" panose="02040503050406030204" pitchFamily="18" charset="0"/>
                            </a:rPr>
                          </m:ctrlPr>
                        </m:sSubPr>
                        <m:e>
                          <m:r>
                            <a:rPr lang="en-US" b="1" i="1">
                              <a:latin typeface="Cambria Math" panose="02040503050406030204" pitchFamily="18" charset="0"/>
                            </a:rPr>
                            <m:t>𝑺𝒊𝒛𝒆</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𝟓</m:t>
                          </m:r>
                        </m:sub>
                      </m:sSub>
                      <m:sSub>
                        <m:sSubPr>
                          <m:ctrlPr>
                            <a:rPr lang="en-US" b="1" i="1">
                              <a:latin typeface="Cambria Math" panose="02040503050406030204" pitchFamily="18" charset="0"/>
                            </a:rPr>
                          </m:ctrlPr>
                        </m:sSubPr>
                        <m:e>
                          <m:r>
                            <a:rPr lang="en-US" b="1" i="1">
                              <a:latin typeface="Cambria Math" panose="02040503050406030204" pitchFamily="18" charset="0"/>
                            </a:rPr>
                            <m:t>𝑹𝑶𝑨</m:t>
                          </m:r>
                        </m:e>
                        <m:sub>
                          <m:r>
                            <a:rPr lang="en-US" b="1" i="1">
                              <a:latin typeface="Cambria Math" panose="02040503050406030204" pitchFamily="18" charset="0"/>
                            </a:rPr>
                            <m:t>𝒊𝒕</m:t>
                          </m:r>
                        </m:sub>
                      </m:sSub>
                    </m:oMath>
                  </m:oMathPara>
                </a14:m>
                <a:endParaRPr lang="en-US" b="1" i="1" dirty="0"/>
              </a:p>
              <a:p>
                <a:pPr lvl="1" rtl="1"/>
                <a14:m>
                  <m:oMathPara xmlns:m="http://schemas.openxmlformats.org/officeDocument/2006/math">
                    <m:oMathParaPr>
                      <m:jc m:val="centerGroup"/>
                    </m:oMathParaPr>
                    <m:oMath xmlns:m="http://schemas.openxmlformats.org/officeDocument/2006/math">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𝟔</m:t>
                          </m:r>
                        </m:sub>
                      </m:sSub>
                      <m:sSub>
                        <m:sSubPr>
                          <m:ctrlPr>
                            <a:rPr lang="en-US" b="1" i="1">
                              <a:latin typeface="Cambria Math" panose="02040503050406030204" pitchFamily="18" charset="0"/>
                            </a:rPr>
                          </m:ctrlPr>
                        </m:sSubPr>
                        <m:e>
                          <m:r>
                            <a:rPr lang="en-US" b="1" i="1">
                              <a:latin typeface="Cambria Math" panose="02040503050406030204" pitchFamily="18" charset="0"/>
                            </a:rPr>
                            <m:t>𝑳𝑬𝑽</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𝟕</m:t>
                          </m:r>
                        </m:sub>
                      </m:sSub>
                      <m:sSub>
                        <m:sSubPr>
                          <m:ctrlPr>
                            <a:rPr lang="en-US" b="1" i="1">
                              <a:latin typeface="Cambria Math" panose="02040503050406030204" pitchFamily="18" charset="0"/>
                            </a:rPr>
                          </m:ctrlPr>
                        </m:sSubPr>
                        <m:e>
                          <m:r>
                            <a:rPr lang="en-US" b="1" i="1">
                              <a:latin typeface="Cambria Math" panose="02040503050406030204" pitchFamily="18" charset="0"/>
                            </a:rPr>
                            <m:t>𝑨𝒈𝒆</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𝟖</m:t>
                          </m:r>
                        </m:sub>
                      </m:sSub>
                      <m:sSub>
                        <m:sSubPr>
                          <m:ctrlPr>
                            <a:rPr lang="en-US" b="1" i="1">
                              <a:latin typeface="Cambria Math" panose="02040503050406030204" pitchFamily="18" charset="0"/>
                            </a:rPr>
                          </m:ctrlPr>
                        </m:sSubPr>
                        <m:e>
                          <m:r>
                            <a:rPr lang="en-US" b="1" i="1">
                              <a:latin typeface="Cambria Math" panose="02040503050406030204" pitchFamily="18" charset="0"/>
                            </a:rPr>
                            <m:t>𝑪𝑭𝑶</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𝟗</m:t>
                          </m:r>
                        </m:sub>
                      </m:sSub>
                      <m:sSub>
                        <m:sSubPr>
                          <m:ctrlPr>
                            <a:rPr lang="en-US" b="1" i="1">
                              <a:latin typeface="Cambria Math" panose="02040503050406030204" pitchFamily="18" charset="0"/>
                            </a:rPr>
                          </m:ctrlPr>
                        </m:sSubPr>
                        <m:e>
                          <m:r>
                            <a:rPr lang="en-US" b="1" i="1">
                              <a:latin typeface="Cambria Math" panose="02040503050406030204" pitchFamily="18" charset="0"/>
                            </a:rPr>
                            <m:t>𝑮𝒓𝒐𝒘𝒕𝒉</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𝜺</m:t>
                          </m:r>
                        </m:e>
                        <m:sub>
                          <m:r>
                            <a:rPr lang="en-US" b="1" i="1">
                              <a:latin typeface="Cambria Math" panose="02040503050406030204" pitchFamily="18" charset="0"/>
                            </a:rPr>
                            <m:t>𝒊𝒕</m:t>
                          </m:r>
                        </m:sub>
                      </m:sSub>
                    </m:oMath>
                  </m:oMathPara>
                </a14:m>
                <a:endParaRPr lang="en-US" b="1" dirty="0"/>
              </a:p>
              <a:p>
                <a:pPr lvl="1" algn="r" rtl="1"/>
                <a:r>
                  <a:rPr lang="fa-IR" sz="2500" b="1" dirty="0">
                    <a:cs typeface="B Nazanin" panose="00000400000000000000" pitchFamily="2" charset="-78"/>
                  </a:rPr>
                  <a:t>جدول فرضیه اول :</a:t>
                </a:r>
                <a:r>
                  <a:rPr lang="fa-IR" sz="2000" b="1" dirty="0">
                    <a:cs typeface="B Nazanin" panose="00000400000000000000" pitchFamily="2" charset="-78"/>
                  </a:rPr>
                  <a:t>بین مالکیت دولتی و تامین مالی خارجی رابطه  منفی معناداری وجود دارد.</a:t>
                </a:r>
                <a:endParaRPr lang="en-US" sz="2000" b="1" dirty="0">
                  <a:cs typeface="B Nazanin" panose="00000400000000000000" pitchFamily="2" charset="-78"/>
                </a:endParaRPr>
              </a:p>
              <a:p>
                <a:pPr lvl="1" algn="r" rtl="1"/>
                <a:endParaRPr lang="en-US" sz="2500" b="1" dirty="0">
                  <a:cs typeface="B Nazanin" panose="00000400000000000000" pitchFamily="2" charset="-78"/>
                </a:endParaRPr>
              </a:p>
            </p:txBody>
          </p:sp>
        </mc:Choice>
        <mc:Fallback xmlns="">
          <p:sp>
            <p:nvSpPr>
              <p:cNvPr id="6" name="TextBox 5"/>
              <p:cNvSpPr txBox="1">
                <a:spLocks noRot="1" noChangeAspect="1" noMove="1" noResize="1" noEditPoints="1" noAdjustHandles="1" noChangeArrowheads="1" noChangeShapeType="1" noTextEdit="1"/>
              </p:cNvSpPr>
              <p:nvPr/>
            </p:nvSpPr>
            <p:spPr>
              <a:xfrm>
                <a:off x="207264" y="256032"/>
                <a:ext cx="9570720" cy="6489542"/>
              </a:xfrm>
              <a:prstGeom prst="rect">
                <a:avLst/>
              </a:prstGeom>
              <a:blipFill>
                <a:blip r:embed="rId2"/>
                <a:stretch>
                  <a:fillRect/>
                </a:stretch>
              </a:blipFill>
              <a:ln w="38100"/>
              <a:effectLst>
                <a:outerShdw blurRad="63500" sx="102000" sy="102000" algn="ctr" rotWithShape="0">
                  <a:prstClr val="black">
                    <a:alpha val="40000"/>
                  </a:prstClr>
                </a:outerShdw>
              </a:effectLst>
            </p:spPr>
            <p:txBody>
              <a:bodyPr/>
              <a:lstStyle/>
              <a:p>
                <a:r>
                  <a:rPr lang="en-US">
                    <a:noFill/>
                  </a:rPr>
                  <a:t> </a:t>
                </a:r>
              </a:p>
            </p:txBody>
          </p:sp>
        </mc:Fallback>
      </mc:AlternateContent>
      <p:graphicFrame>
        <p:nvGraphicFramePr>
          <p:cNvPr id="7" name="Table 6"/>
          <p:cNvGraphicFramePr>
            <a:graphicFrameLocks noGrp="1"/>
          </p:cNvGraphicFramePr>
          <p:nvPr>
            <p:extLst>
              <p:ext uri="{D42A27DB-BD31-4B8C-83A1-F6EECF244321}">
                <p14:modId xmlns:p14="http://schemas.microsoft.com/office/powerpoint/2010/main" val="2076577101"/>
              </p:ext>
            </p:extLst>
          </p:nvPr>
        </p:nvGraphicFramePr>
        <p:xfrm>
          <a:off x="374752" y="1648915"/>
          <a:ext cx="9240867" cy="4918694"/>
        </p:xfrm>
        <a:graphic>
          <a:graphicData uri="http://schemas.openxmlformats.org/drawingml/2006/table">
            <a:tbl>
              <a:tblPr rtl="1" firstRow="1" firstCol="1" bandRow="1">
                <a:tableStyleId>{5C22544A-7EE6-4342-B048-85BDC9FD1C3A}</a:tableStyleId>
              </a:tblPr>
              <a:tblGrid>
                <a:gridCol w="2308071">
                  <a:extLst>
                    <a:ext uri="{9D8B030D-6E8A-4147-A177-3AD203B41FA5}">
                      <a16:colId xmlns:a16="http://schemas.microsoft.com/office/drawing/2014/main" val="330590212"/>
                    </a:ext>
                  </a:extLst>
                </a:gridCol>
                <a:gridCol w="2211092">
                  <a:extLst>
                    <a:ext uri="{9D8B030D-6E8A-4147-A177-3AD203B41FA5}">
                      <a16:colId xmlns:a16="http://schemas.microsoft.com/office/drawing/2014/main" val="2921631854"/>
                    </a:ext>
                  </a:extLst>
                </a:gridCol>
                <a:gridCol w="1180426">
                  <a:extLst>
                    <a:ext uri="{9D8B030D-6E8A-4147-A177-3AD203B41FA5}">
                      <a16:colId xmlns:a16="http://schemas.microsoft.com/office/drawing/2014/main" val="806478940"/>
                    </a:ext>
                  </a:extLst>
                </a:gridCol>
                <a:gridCol w="1180426">
                  <a:extLst>
                    <a:ext uri="{9D8B030D-6E8A-4147-A177-3AD203B41FA5}">
                      <a16:colId xmlns:a16="http://schemas.microsoft.com/office/drawing/2014/main" val="1165760661"/>
                    </a:ext>
                  </a:extLst>
                </a:gridCol>
                <a:gridCol w="1180426">
                  <a:extLst>
                    <a:ext uri="{9D8B030D-6E8A-4147-A177-3AD203B41FA5}">
                      <a16:colId xmlns:a16="http://schemas.microsoft.com/office/drawing/2014/main" val="3438091973"/>
                    </a:ext>
                  </a:extLst>
                </a:gridCol>
                <a:gridCol w="1180426">
                  <a:extLst>
                    <a:ext uri="{9D8B030D-6E8A-4147-A177-3AD203B41FA5}">
                      <a16:colId xmlns:a16="http://schemas.microsoft.com/office/drawing/2014/main" val="2866448417"/>
                    </a:ext>
                  </a:extLst>
                </a:gridCol>
              </a:tblGrid>
              <a:tr h="655825">
                <a:tc>
                  <a:txBody>
                    <a:bodyPr/>
                    <a:lstStyle/>
                    <a:p>
                      <a:pPr marL="0" marR="0" algn="ctr" rtl="1">
                        <a:lnSpc>
                          <a:spcPct val="107000"/>
                        </a:lnSpc>
                        <a:spcBef>
                          <a:spcPts val="0"/>
                        </a:spcBef>
                        <a:spcAft>
                          <a:spcPts val="0"/>
                        </a:spcAft>
                      </a:pPr>
                      <a:r>
                        <a:rPr lang="fa-IR" sz="2000" dirty="0">
                          <a:solidFill>
                            <a:schemeClr val="tx1"/>
                          </a:solidFill>
                          <a:effectLst/>
                          <a:cs typeface="B Nazanin" panose="00000400000000000000" pitchFamily="2" charset="-78"/>
                        </a:rPr>
                        <a:t>متغیر</a:t>
                      </a:r>
                      <a:endParaRPr lang="en-US" sz="20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dirty="0">
                          <a:solidFill>
                            <a:schemeClr val="tx1"/>
                          </a:solidFill>
                          <a:effectLst/>
                          <a:cs typeface="B Nazanin" panose="00000400000000000000" pitchFamily="2" charset="-78"/>
                        </a:rPr>
                        <a:t>علامت اختصاری</a:t>
                      </a:r>
                      <a:endParaRPr lang="en-US" sz="20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a:solidFill>
                            <a:schemeClr val="tx1"/>
                          </a:solidFill>
                          <a:effectLst/>
                          <a:cs typeface="B Nazanin" panose="00000400000000000000" pitchFamily="2" charset="-78"/>
                        </a:rPr>
                        <a:t>ضریب</a:t>
                      </a:r>
                      <a:endParaRPr lang="en-US" sz="20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a:solidFill>
                            <a:schemeClr val="tx1"/>
                          </a:solidFill>
                          <a:effectLst/>
                          <a:cs typeface="B Nazanin" panose="00000400000000000000" pitchFamily="2" charset="-78"/>
                        </a:rPr>
                        <a:t>انحراف استاندارد</a:t>
                      </a:r>
                      <a:endParaRPr lang="en-US" sz="20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a:solidFill>
                            <a:schemeClr val="tx1"/>
                          </a:solidFill>
                          <a:effectLst/>
                          <a:cs typeface="B Nazanin" panose="00000400000000000000" pitchFamily="2" charset="-78"/>
                        </a:rPr>
                        <a:t>آماره آزمون</a:t>
                      </a:r>
                      <a:endParaRPr lang="en-US" sz="20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a:solidFill>
                            <a:schemeClr val="tx1"/>
                          </a:solidFill>
                          <a:effectLst/>
                          <a:cs typeface="B Nazanin" panose="00000400000000000000" pitchFamily="2" charset="-78"/>
                        </a:rPr>
                        <a:t>احتمال</a:t>
                      </a:r>
                      <a:endParaRPr lang="en-US" sz="20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3745084013"/>
                  </a:ext>
                </a:extLst>
              </a:tr>
              <a:tr h="327913">
                <a:tc>
                  <a:txBody>
                    <a:bodyPr/>
                    <a:lstStyle/>
                    <a:p>
                      <a:pPr marL="0" marR="0" algn="ctr" rtl="1">
                        <a:lnSpc>
                          <a:spcPct val="107000"/>
                        </a:lnSpc>
                        <a:spcBef>
                          <a:spcPts val="0"/>
                        </a:spcBef>
                        <a:spcAft>
                          <a:spcPts val="0"/>
                        </a:spcAft>
                      </a:pPr>
                      <a:r>
                        <a:rPr lang="fa-IR" sz="2000" dirty="0">
                          <a:solidFill>
                            <a:schemeClr val="tx1"/>
                          </a:solidFill>
                          <a:effectLst/>
                          <a:cs typeface="B Nazanin" panose="00000400000000000000" pitchFamily="2" charset="-78"/>
                        </a:rPr>
                        <a:t>ضریب ثابت</a:t>
                      </a:r>
                      <a:endParaRPr lang="en-US" sz="20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C</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2077173448"/>
                  </a:ext>
                </a:extLst>
              </a:tr>
              <a:tr h="327913">
                <a:tc>
                  <a:txBody>
                    <a:bodyPr/>
                    <a:lstStyle/>
                    <a:p>
                      <a:pPr marL="0" marR="0" algn="ctr" rtl="1">
                        <a:lnSpc>
                          <a:spcPct val="107000"/>
                        </a:lnSpc>
                        <a:spcBef>
                          <a:spcPts val="0"/>
                        </a:spcBef>
                        <a:spcAft>
                          <a:spcPts val="0"/>
                        </a:spcAft>
                      </a:pPr>
                      <a:r>
                        <a:rPr lang="fa-IR" sz="2000">
                          <a:solidFill>
                            <a:schemeClr val="tx1"/>
                          </a:solidFill>
                          <a:effectLst/>
                          <a:cs typeface="B Nazanin" panose="00000400000000000000" pitchFamily="2" charset="-78"/>
                        </a:rPr>
                        <a:t>مالکیت دولتی </a:t>
                      </a:r>
                      <a:r>
                        <a:rPr lang="en-US" sz="2000">
                          <a:solidFill>
                            <a:schemeClr val="tx1"/>
                          </a:solidFill>
                          <a:effectLst/>
                          <a:cs typeface="B Nazanin" panose="00000400000000000000" pitchFamily="2" charset="-78"/>
                        </a:rPr>
                        <a:t>t </a:t>
                      </a:r>
                      <a:endParaRPr lang="en-US" sz="20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GO </a:t>
                      </a:r>
                      <a:r>
                        <a:rPr lang="en-US" sz="2000" b="1" baseline="-25000" dirty="0">
                          <a:solidFill>
                            <a:schemeClr val="tx1"/>
                          </a:solidFill>
                          <a:effectLst/>
                          <a:cs typeface="B Nazanin" panose="00000400000000000000" pitchFamily="2" charset="-78"/>
                        </a:rPr>
                        <a:t>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937308415"/>
                  </a:ext>
                </a:extLst>
              </a:tr>
              <a:tr h="327913">
                <a:tc>
                  <a:txBody>
                    <a:bodyPr/>
                    <a:lstStyle/>
                    <a:p>
                      <a:pPr marL="0" marR="0" algn="ctr" rtl="1">
                        <a:lnSpc>
                          <a:spcPct val="107000"/>
                        </a:lnSpc>
                        <a:spcBef>
                          <a:spcPts val="0"/>
                        </a:spcBef>
                        <a:spcAft>
                          <a:spcPts val="0"/>
                        </a:spcAft>
                      </a:pPr>
                      <a:r>
                        <a:rPr lang="fa-IR" sz="2000" dirty="0">
                          <a:solidFill>
                            <a:schemeClr val="tx1"/>
                          </a:solidFill>
                          <a:effectLst/>
                          <a:cs typeface="B Nazanin" panose="00000400000000000000" pitchFamily="2" charset="-78"/>
                        </a:rPr>
                        <a:t>اندازه شرکت </a:t>
                      </a:r>
                      <a:r>
                        <a:rPr lang="en-US" sz="2000" dirty="0">
                          <a:solidFill>
                            <a:schemeClr val="tx1"/>
                          </a:solidFill>
                          <a:effectLst/>
                          <a:cs typeface="B Nazanin" panose="00000400000000000000" pitchFamily="2" charset="-78"/>
                        </a:rPr>
                        <a:t>t</a:t>
                      </a:r>
                      <a:endParaRPr lang="en-US" sz="20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Size</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923395006"/>
                  </a:ext>
                </a:extLst>
              </a:tr>
              <a:tr h="327913">
                <a:tc>
                  <a:txBody>
                    <a:bodyPr/>
                    <a:lstStyle/>
                    <a:p>
                      <a:pPr marL="0" marR="0" algn="ctr" rtl="1">
                        <a:lnSpc>
                          <a:spcPct val="107000"/>
                        </a:lnSpc>
                        <a:spcBef>
                          <a:spcPts val="0"/>
                        </a:spcBef>
                        <a:spcAft>
                          <a:spcPts val="0"/>
                        </a:spcAft>
                      </a:pPr>
                      <a:r>
                        <a:rPr lang="fa-IR" sz="2000" dirty="0">
                          <a:solidFill>
                            <a:schemeClr val="tx1"/>
                          </a:solidFill>
                          <a:effectLst/>
                          <a:cs typeface="B Nazanin" panose="00000400000000000000" pitchFamily="2" charset="-78"/>
                        </a:rPr>
                        <a:t>بازده دارایی‌ها </a:t>
                      </a:r>
                      <a:r>
                        <a:rPr lang="en-US" sz="2000" dirty="0">
                          <a:solidFill>
                            <a:schemeClr val="tx1"/>
                          </a:solidFill>
                          <a:effectLst/>
                          <a:cs typeface="B Nazanin" panose="00000400000000000000" pitchFamily="2" charset="-78"/>
                        </a:rPr>
                        <a:t>t</a:t>
                      </a:r>
                      <a:endParaRPr lang="en-US" sz="20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a:solidFill>
                            <a:schemeClr val="tx1"/>
                          </a:solidFill>
                          <a:effectLst/>
                          <a:cs typeface="B Nazanin" panose="00000400000000000000" pitchFamily="2" charset="-78"/>
                        </a:rPr>
                        <a:t>ROA</a:t>
                      </a:r>
                      <a:r>
                        <a:rPr lang="en-US" sz="2000" b="1" baseline="-25000">
                          <a:solidFill>
                            <a:schemeClr val="tx1"/>
                          </a:solidFill>
                          <a:effectLst/>
                          <a:cs typeface="B Nazanin" panose="00000400000000000000" pitchFamily="2" charset="-78"/>
                        </a:rPr>
                        <a:t> 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0.0014</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3247237228"/>
                  </a:ext>
                </a:extLst>
              </a:tr>
              <a:tr h="327913">
                <a:tc>
                  <a:txBody>
                    <a:bodyPr/>
                    <a:lstStyle/>
                    <a:p>
                      <a:pPr marL="0" marR="0" algn="ctr" rtl="1">
                        <a:lnSpc>
                          <a:spcPct val="107000"/>
                        </a:lnSpc>
                        <a:spcBef>
                          <a:spcPts val="0"/>
                        </a:spcBef>
                        <a:spcAft>
                          <a:spcPts val="0"/>
                        </a:spcAft>
                      </a:pPr>
                      <a:r>
                        <a:rPr lang="fa-IR" sz="2000" dirty="0">
                          <a:solidFill>
                            <a:schemeClr val="tx1"/>
                          </a:solidFill>
                          <a:effectLst/>
                          <a:cs typeface="B Nazanin" panose="00000400000000000000" pitchFamily="2" charset="-78"/>
                        </a:rPr>
                        <a:t>اهرم مالی </a:t>
                      </a:r>
                      <a:r>
                        <a:rPr lang="en-US" sz="2000" dirty="0">
                          <a:solidFill>
                            <a:schemeClr val="tx1"/>
                          </a:solidFill>
                          <a:effectLst/>
                          <a:cs typeface="B Nazanin" panose="00000400000000000000" pitchFamily="2" charset="-78"/>
                        </a:rPr>
                        <a:t>t</a:t>
                      </a:r>
                      <a:endParaRPr lang="en-US" sz="20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LEV</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2428125283"/>
                  </a:ext>
                </a:extLst>
              </a:tr>
              <a:tr h="327913">
                <a:tc>
                  <a:txBody>
                    <a:bodyPr/>
                    <a:lstStyle/>
                    <a:p>
                      <a:pPr marL="0" marR="0" algn="ctr" rtl="1">
                        <a:lnSpc>
                          <a:spcPct val="107000"/>
                        </a:lnSpc>
                        <a:spcBef>
                          <a:spcPts val="0"/>
                        </a:spcBef>
                        <a:spcAft>
                          <a:spcPts val="0"/>
                        </a:spcAft>
                      </a:pPr>
                      <a:r>
                        <a:rPr lang="fa-IR" sz="2000">
                          <a:solidFill>
                            <a:schemeClr val="tx1"/>
                          </a:solidFill>
                          <a:effectLst/>
                          <a:cs typeface="B Nazanin" panose="00000400000000000000" pitchFamily="2" charset="-78"/>
                        </a:rPr>
                        <a:t>سن شرکت </a:t>
                      </a:r>
                      <a:r>
                        <a:rPr lang="en-US" sz="2000">
                          <a:solidFill>
                            <a:schemeClr val="tx1"/>
                          </a:solidFill>
                          <a:effectLst/>
                          <a:cs typeface="B Nazanin" panose="00000400000000000000" pitchFamily="2" charset="-78"/>
                        </a:rPr>
                        <a:t>t</a:t>
                      </a:r>
                      <a:endParaRPr lang="en-US" sz="20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AGE</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1245693322"/>
                  </a:ext>
                </a:extLst>
              </a:tr>
              <a:tr h="327913">
                <a:tc>
                  <a:txBody>
                    <a:bodyPr/>
                    <a:lstStyle/>
                    <a:p>
                      <a:pPr marL="0" marR="0" algn="ctr" rtl="1">
                        <a:lnSpc>
                          <a:spcPct val="107000"/>
                        </a:lnSpc>
                        <a:spcBef>
                          <a:spcPts val="0"/>
                        </a:spcBef>
                        <a:spcAft>
                          <a:spcPts val="0"/>
                        </a:spcAft>
                      </a:pPr>
                      <a:r>
                        <a:rPr lang="fa-IR" sz="2000" dirty="0">
                          <a:solidFill>
                            <a:schemeClr val="tx1"/>
                          </a:solidFill>
                          <a:effectLst/>
                          <a:cs typeface="B Nazanin" panose="00000400000000000000" pitchFamily="2" charset="-78"/>
                        </a:rPr>
                        <a:t>جریان وجوه نقد </a:t>
                      </a:r>
                      <a:r>
                        <a:rPr lang="en-US" sz="2000" dirty="0">
                          <a:solidFill>
                            <a:schemeClr val="tx1"/>
                          </a:solidFill>
                          <a:effectLst/>
                          <a:cs typeface="B Nazanin" panose="00000400000000000000" pitchFamily="2" charset="-78"/>
                        </a:rPr>
                        <a:t>t</a:t>
                      </a:r>
                      <a:endParaRPr lang="en-US" sz="20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CFO</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0.1003-</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0.0236</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4.2443-</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4013774972"/>
                  </a:ext>
                </a:extLst>
              </a:tr>
              <a:tr h="327913">
                <a:tc>
                  <a:txBody>
                    <a:bodyPr/>
                    <a:lstStyle/>
                    <a:p>
                      <a:pPr marL="0" marR="0" algn="ctr" rtl="1">
                        <a:lnSpc>
                          <a:spcPct val="107000"/>
                        </a:lnSpc>
                        <a:spcBef>
                          <a:spcPts val="0"/>
                        </a:spcBef>
                        <a:spcAft>
                          <a:spcPts val="0"/>
                        </a:spcAft>
                      </a:pPr>
                      <a:r>
                        <a:rPr lang="fa-IR" sz="2000">
                          <a:solidFill>
                            <a:schemeClr val="tx1"/>
                          </a:solidFill>
                          <a:effectLst/>
                          <a:cs typeface="B Nazanin" panose="00000400000000000000" pitchFamily="2" charset="-78"/>
                        </a:rPr>
                        <a:t>رشد فروش </a:t>
                      </a:r>
                      <a:r>
                        <a:rPr lang="en-US" sz="2000">
                          <a:solidFill>
                            <a:schemeClr val="tx1"/>
                          </a:solidFill>
                          <a:effectLst/>
                          <a:cs typeface="B Nazanin" panose="00000400000000000000" pitchFamily="2" charset="-78"/>
                        </a:rPr>
                        <a:t>t</a:t>
                      </a:r>
                      <a:endParaRPr lang="en-US" sz="200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a:solidFill>
                            <a:schemeClr val="tx1"/>
                          </a:solidFill>
                          <a:effectLst/>
                          <a:cs typeface="B Nazanin" panose="00000400000000000000" pitchFamily="2" charset="-78"/>
                        </a:rPr>
                        <a:t>Growth</a:t>
                      </a:r>
                      <a:r>
                        <a:rPr lang="en-US" sz="2000" b="1" baseline="-25000">
                          <a:solidFill>
                            <a:schemeClr val="tx1"/>
                          </a:solidFill>
                          <a:effectLst/>
                          <a:cs typeface="B Nazanin" panose="00000400000000000000" pitchFamily="2" charset="-78"/>
                        </a:rPr>
                        <a:t> 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0.0096</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0.0090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1.0650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0.2873</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764182427"/>
                  </a:ext>
                </a:extLst>
              </a:tr>
              <a:tr h="327913">
                <a:tc gridSpan="2">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ضریب تعیین </a:t>
                      </a:r>
                      <a:r>
                        <a:rPr lang="en-US" sz="2000" b="1" dirty="0">
                          <a:solidFill>
                            <a:schemeClr val="tx1"/>
                          </a:solidFill>
                          <a:effectLst/>
                          <a:cs typeface="B Nazanin" panose="00000400000000000000" pitchFamily="2" charset="-78"/>
                        </a:rPr>
                        <a:t>R</a:t>
                      </a:r>
                      <a:r>
                        <a:rPr lang="en-US" sz="2000" b="1" baseline="30000" dirty="0">
                          <a:solidFill>
                            <a:schemeClr val="tx1"/>
                          </a:solidFill>
                          <a:effectLst/>
                          <a:cs typeface="B Nazanin" panose="00000400000000000000" pitchFamily="2" charset="-78"/>
                        </a:rPr>
                        <a:t>2</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0.9263</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06908758"/>
                  </a:ext>
                </a:extLst>
              </a:tr>
              <a:tr h="327913">
                <a:tc gridSpan="2">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ضریب تعیین تعدیل شده</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0.9132</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12694318"/>
                  </a:ext>
                </a:extLst>
              </a:tr>
              <a:tr h="327913">
                <a:tc gridSpan="2">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آماره </a:t>
                      </a:r>
                      <a:r>
                        <a:rPr lang="en-US" sz="2000" b="1" dirty="0">
                          <a:solidFill>
                            <a:schemeClr val="tx1"/>
                          </a:solidFill>
                          <a:effectLst/>
                          <a:cs typeface="B Nazanin" panose="00000400000000000000" pitchFamily="2" charset="-78"/>
                        </a:rPr>
                        <a:t>F</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70.4372</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41166837"/>
                  </a:ext>
                </a:extLst>
              </a:tr>
              <a:tr h="327913">
                <a:tc gridSpan="2">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معني‌داری</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49758526"/>
                  </a:ext>
                </a:extLst>
              </a:tr>
              <a:tr h="327913">
                <a:tc gridSpan="2">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دوربین واتسون</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1.8506</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28589642"/>
                  </a:ext>
                </a:extLst>
              </a:tr>
            </a:tbl>
          </a:graphicData>
        </a:graphic>
      </p:graphicFrame>
    </p:spTree>
    <p:extLst>
      <p:ext uri="{BB962C8B-B14F-4D97-AF65-F5344CB8AC3E}">
        <p14:creationId xmlns:p14="http://schemas.microsoft.com/office/powerpoint/2010/main" val="37812784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1000"/>
                                        <p:tgtEl>
                                          <p:spTgt spid="6">
                                            <p:txEl>
                                              <p:pRg st="2" end="2"/>
                                            </p:txEl>
                                          </p:spTgt>
                                        </p:tgtEl>
                                      </p:cBhvr>
                                    </p:animEffect>
                                    <p:anim calcmode="lin" valueType="num">
                                      <p:cBhvr>
                                        <p:cTn id="1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fade">
                                      <p:cBhvr>
                                        <p:cTn id="17" dur="1000"/>
                                        <p:tgtEl>
                                          <p:spTgt spid="6">
                                            <p:txEl>
                                              <p:pRg st="3" end="3"/>
                                            </p:txEl>
                                          </p:spTgt>
                                        </p:tgtEl>
                                      </p:cBhvr>
                                    </p:animEffect>
                                    <p:anim calcmode="lin" valueType="num">
                                      <p:cBhvr>
                                        <p:cTn id="1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randombar(horizontal)">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511296"/>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مبانی نظری و پیشینه</a:t>
            </a:r>
            <a:endParaRPr lang="en-US" dirty="0">
              <a:cs typeface="B Titr" panose="00000700000000000000" pitchFamily="2" charset="-78"/>
            </a:endParaRPr>
          </a:p>
        </p:txBody>
      </p:sp>
      <p:sp>
        <p:nvSpPr>
          <p:cNvPr id="5" name="Flowchart: Document 4"/>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6" name="TextBox 5"/>
          <p:cNvSpPr txBox="1"/>
          <p:nvPr/>
        </p:nvSpPr>
        <p:spPr>
          <a:xfrm>
            <a:off x="207264" y="0"/>
            <a:ext cx="9570720" cy="6858000"/>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r" rtl="1">
              <a:lnSpc>
                <a:spcPct val="150000"/>
              </a:lnSpc>
            </a:pPr>
            <a:r>
              <a:rPr lang="fa-IR" b="1" dirty="0"/>
              <a:t>فرضیه اول: بین مالکیت دولتی و تامین مالی خارجی رابطه  منفی معناداری وجود دارد.</a:t>
            </a:r>
            <a:endParaRPr lang="en-US" b="1" dirty="0">
              <a:cs typeface="B Nazanin" panose="00000400000000000000" pitchFamily="2" charset="-78"/>
            </a:endParaRPr>
          </a:p>
          <a:p>
            <a:pPr algn="r" rtl="1">
              <a:lnSpc>
                <a:spcPct val="150000"/>
              </a:lnSpc>
            </a:pPr>
            <a:r>
              <a:rPr lang="fa-IR" sz="2000" b="1" dirty="0">
                <a:cs typeface="B Nazanin" panose="00000400000000000000" pitchFamily="2" charset="-78"/>
              </a:rPr>
              <a:t>نتیجه : تایید فرضیه</a:t>
            </a:r>
            <a:endParaRPr lang="en-US" sz="2000" b="1" dirty="0">
              <a:cs typeface="B Nazanin" panose="00000400000000000000" pitchFamily="2" charset="-78"/>
            </a:endParaRPr>
          </a:p>
          <a:p>
            <a:pPr algn="r" rtl="1">
              <a:lnSpc>
                <a:spcPct val="150000"/>
              </a:lnSpc>
            </a:pPr>
            <a:r>
              <a:rPr lang="fa-IR" b="1" dirty="0">
                <a:cs typeface="B Nazanin" panose="00000400000000000000" pitchFamily="2" charset="-78"/>
              </a:rPr>
              <a:t>ضریب تعیین </a:t>
            </a:r>
            <a:r>
              <a:rPr lang="en-US" b="1" dirty="0">
                <a:cs typeface="B Nazanin" panose="00000400000000000000" pitchFamily="2" charset="-78"/>
              </a:rPr>
              <a:t>R</a:t>
            </a:r>
            <a:r>
              <a:rPr lang="en-US" b="1" baseline="30000" dirty="0">
                <a:cs typeface="B Nazanin" panose="00000400000000000000" pitchFamily="2" charset="-78"/>
              </a:rPr>
              <a:t>2 </a:t>
            </a:r>
            <a:r>
              <a:rPr lang="fa-IR" b="1" dirty="0">
                <a:cs typeface="B Nazanin" panose="00000400000000000000" pitchFamily="2" charset="-78"/>
              </a:rPr>
              <a:t>میزان تطابق مدل با واقعیت را نشان می‌دهد این متغیر بین عدد صفر تا یک می‌باشد که هر چه این مقدار به 1 نزدیک‌تر باشد تطابق مدل با واقعیت بیشتر است.</a:t>
            </a:r>
            <a:endParaRPr lang="en-US" b="1" dirty="0">
              <a:cs typeface="B Nazanin" panose="00000400000000000000" pitchFamily="2" charset="-78"/>
            </a:endParaRPr>
          </a:p>
          <a:p>
            <a:pPr algn="r" rtl="1">
              <a:lnSpc>
                <a:spcPct val="150000"/>
              </a:lnSpc>
            </a:pPr>
            <a:r>
              <a:rPr lang="fa-IR" b="1" dirty="0">
                <a:cs typeface="B Nazanin" panose="00000400000000000000" pitchFamily="2" charset="-78"/>
              </a:rPr>
              <a:t>همان‌طور که در جدول بالا مشاهده می‌کنید آماره فیشر و سطح معنی داری به ترتیب برابر 4372/70 و 0000/0 است چون این آماره دوربین واتسون با توجه به جدول بالا برابر 8506/1 است که چون این عدد بین 5/1 تا 5/2 است نشان می‌دهد که بین باقی‌مانده‌ها خودهمبستگی وجود ندارد نشان‌دهنده عدم وجود خودهمبستگی بین باقیمانده‌ها است.</a:t>
            </a:r>
            <a:endParaRPr lang="en-US" b="1" dirty="0">
              <a:cs typeface="B Nazanin" panose="00000400000000000000" pitchFamily="2" charset="-78"/>
            </a:endParaRPr>
          </a:p>
        </p:txBody>
      </p:sp>
    </p:spTree>
    <p:extLst>
      <p:ext uri="{BB962C8B-B14F-4D97-AF65-F5344CB8AC3E}">
        <p14:creationId xmlns:p14="http://schemas.microsoft.com/office/powerpoint/2010/main" val="1055537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Effect transition="in" filter="fade">
                                      <p:cBhvr>
                                        <p:cTn id="13" dur="1000"/>
                                        <p:tgtEl>
                                          <p:spTgt spid="6">
                                            <p:txEl>
                                              <p:pRg st="1" end="1"/>
                                            </p:txEl>
                                          </p:spTgt>
                                        </p:tgtEl>
                                      </p:cBhvr>
                                    </p:animEffect>
                                    <p:anim calcmode="lin" valueType="num">
                                      <p:cBhvr>
                                        <p:cTn id="14"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6">
                                            <p:txEl>
                                              <p:pRg st="2" end="2"/>
                                            </p:txEl>
                                          </p:spTgt>
                                        </p:tgtEl>
                                        <p:attrNameLst>
                                          <p:attrName>style.visibility</p:attrName>
                                        </p:attrNameLst>
                                      </p:cBhvr>
                                      <p:to>
                                        <p:strVal val="visible"/>
                                      </p:to>
                                    </p:set>
                                    <p:animEffect transition="in" filter="fade">
                                      <p:cBhvr>
                                        <p:cTn id="18" dur="1000"/>
                                        <p:tgtEl>
                                          <p:spTgt spid="6">
                                            <p:txEl>
                                              <p:pRg st="2" end="2"/>
                                            </p:txEl>
                                          </p:spTgt>
                                        </p:tgtEl>
                                      </p:cBhvr>
                                    </p:animEffect>
                                    <p:anim calcmode="lin" valueType="num">
                                      <p:cBhvr>
                                        <p:cTn id="19"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animEffect transition="in" filter="fade">
                                      <p:cBhvr>
                                        <p:cTn id="23" dur="1000"/>
                                        <p:tgtEl>
                                          <p:spTgt spid="6">
                                            <p:txEl>
                                              <p:pRg st="3" end="3"/>
                                            </p:txEl>
                                          </p:spTgt>
                                        </p:tgtEl>
                                      </p:cBhvr>
                                    </p:animEffect>
                                    <p:anim calcmode="lin" valueType="num">
                                      <p:cBhvr>
                                        <p:cTn id="24"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5"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511296"/>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مبانی نظری و پیشینه</a:t>
            </a:r>
            <a:endParaRPr lang="en-US" dirty="0">
              <a:cs typeface="B Titr" panose="00000700000000000000" pitchFamily="2" charset="-78"/>
            </a:endParaRPr>
          </a:p>
        </p:txBody>
      </p:sp>
      <p:sp>
        <p:nvSpPr>
          <p:cNvPr id="5" name="Flowchart: Document 4"/>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mc:AlternateContent xmlns:mc="http://schemas.openxmlformats.org/markup-compatibility/2006" xmlns:a14="http://schemas.microsoft.com/office/drawing/2010/main">
        <mc:Choice Requires="a14">
          <p:sp>
            <p:nvSpPr>
              <p:cNvPr id="6" name="TextBox 5"/>
              <p:cNvSpPr txBox="1"/>
              <p:nvPr/>
            </p:nvSpPr>
            <p:spPr>
              <a:xfrm>
                <a:off x="119921" y="119921"/>
                <a:ext cx="9658063" cy="6625653"/>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rtl="1"/>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a:latin typeface="Cambria Math" panose="02040503050406030204" pitchFamily="18" charset="0"/>
                            </a:rPr>
                            <m:t>𝑬𝑭</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𝟎</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𝟏</m:t>
                          </m:r>
                        </m:sub>
                      </m:sSub>
                      <m:sSub>
                        <m:sSubPr>
                          <m:ctrlPr>
                            <a:rPr lang="en-US" b="1" i="1">
                              <a:latin typeface="Cambria Math" panose="02040503050406030204" pitchFamily="18" charset="0"/>
                            </a:rPr>
                          </m:ctrlPr>
                        </m:sSubPr>
                        <m:e>
                          <m:r>
                            <a:rPr lang="en-US" b="1" i="1">
                              <a:latin typeface="Cambria Math" panose="02040503050406030204" pitchFamily="18" charset="0"/>
                            </a:rPr>
                            <m:t>𝑮𝒐𝒗𝒆𝒓𝒏</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𝟐</m:t>
                          </m:r>
                        </m:sub>
                      </m:sSub>
                      <m:sSub>
                        <m:sSubPr>
                          <m:ctrlPr>
                            <a:rPr lang="en-US" b="1" i="1">
                              <a:latin typeface="Cambria Math" panose="02040503050406030204" pitchFamily="18" charset="0"/>
                            </a:rPr>
                          </m:ctrlPr>
                        </m:sSubPr>
                        <m:e>
                          <m:r>
                            <a:rPr lang="en-US" b="1" i="1">
                              <a:latin typeface="Cambria Math" panose="02040503050406030204" pitchFamily="18" charset="0"/>
                            </a:rPr>
                            <m:t>𝑷𝑪𝑶𝑵</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𝟑</m:t>
                          </m:r>
                        </m:sub>
                      </m:sSub>
                      <m:sSub>
                        <m:sSubPr>
                          <m:ctrlPr>
                            <a:rPr lang="en-US" b="1" i="1">
                              <a:latin typeface="Cambria Math" panose="02040503050406030204" pitchFamily="18" charset="0"/>
                            </a:rPr>
                          </m:ctrlPr>
                        </m:sSubPr>
                        <m:e>
                          <m:r>
                            <a:rPr lang="en-US" b="1" i="1">
                              <a:latin typeface="Cambria Math" panose="02040503050406030204" pitchFamily="18" charset="0"/>
                            </a:rPr>
                            <m:t>𝑹𝑷𝑻</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𝟒</m:t>
                          </m:r>
                        </m:sub>
                      </m:sSub>
                      <m:sSub>
                        <m:sSubPr>
                          <m:ctrlPr>
                            <a:rPr lang="en-US" b="1" i="1">
                              <a:latin typeface="Cambria Math" panose="02040503050406030204" pitchFamily="18" charset="0"/>
                            </a:rPr>
                          </m:ctrlPr>
                        </m:sSubPr>
                        <m:e>
                          <m:r>
                            <a:rPr lang="en-US" b="1" i="1">
                              <a:latin typeface="Cambria Math" panose="02040503050406030204" pitchFamily="18" charset="0"/>
                            </a:rPr>
                            <m:t>𝑺𝒊𝒛𝒆</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𝟓</m:t>
                          </m:r>
                        </m:sub>
                      </m:sSub>
                      <m:sSub>
                        <m:sSubPr>
                          <m:ctrlPr>
                            <a:rPr lang="en-US" b="1" i="1">
                              <a:latin typeface="Cambria Math" panose="02040503050406030204" pitchFamily="18" charset="0"/>
                            </a:rPr>
                          </m:ctrlPr>
                        </m:sSubPr>
                        <m:e>
                          <m:r>
                            <a:rPr lang="en-US" b="1" i="1">
                              <a:latin typeface="Cambria Math" panose="02040503050406030204" pitchFamily="18" charset="0"/>
                            </a:rPr>
                            <m:t>𝑹𝑶𝑨</m:t>
                          </m:r>
                        </m:e>
                        <m:sub>
                          <m:r>
                            <a:rPr lang="en-US" b="1" i="1">
                              <a:latin typeface="Cambria Math" panose="02040503050406030204" pitchFamily="18" charset="0"/>
                            </a:rPr>
                            <m:t>𝒊𝒕</m:t>
                          </m:r>
                        </m:sub>
                      </m:sSub>
                    </m:oMath>
                  </m:oMathPara>
                </a14:m>
                <a:endParaRPr lang="en-US" b="1" i="1" dirty="0"/>
              </a:p>
              <a:p>
                <a:pPr rtl="1"/>
                <a:endParaRPr lang="fa-IR" b="1" dirty="0"/>
              </a:p>
              <a:p>
                <a:pPr rtl="1"/>
                <a:endParaRPr lang="fa-IR" dirty="0"/>
              </a:p>
              <a:p>
                <a:pPr algn="r" rtl="1"/>
                <a:r>
                  <a:rPr lang="fa-IR" sz="2000" b="1" dirty="0">
                    <a:cs typeface="B Nazanin" panose="00000400000000000000" pitchFamily="2" charset="-78"/>
                  </a:rPr>
                  <a:t>جدول فرضیه دوم :</a:t>
                </a:r>
                <a:r>
                  <a:rPr lang="en-US" sz="2000" b="1" dirty="0">
                    <a:cs typeface="B Nazanin" panose="00000400000000000000" pitchFamily="2" charset="-78"/>
                  </a:rPr>
                  <a:t> </a:t>
                </a:r>
                <a:r>
                  <a:rPr lang="fa-IR" sz="2000" b="1" dirty="0">
                    <a:cs typeface="B Nazanin" panose="00000400000000000000" pitchFamily="2" charset="-78"/>
                  </a:rPr>
                  <a:t>بین ارتباطات سیاسی و تامین مالی خارجی رابطه  منفی معناداری وجود دارد.</a:t>
                </a:r>
              </a:p>
              <a:p>
                <a:pPr algn="r" rtl="1"/>
                <a:endParaRPr lang="fa-IR" dirty="0"/>
              </a:p>
            </p:txBody>
          </p:sp>
        </mc:Choice>
        <mc:Fallback xmlns="">
          <p:sp>
            <p:nvSpPr>
              <p:cNvPr id="6" name="TextBox 5"/>
              <p:cNvSpPr txBox="1">
                <a:spLocks noRot="1" noChangeAspect="1" noMove="1" noResize="1" noEditPoints="1" noAdjustHandles="1" noChangeArrowheads="1" noChangeShapeType="1" noTextEdit="1"/>
              </p:cNvSpPr>
              <p:nvPr/>
            </p:nvSpPr>
            <p:spPr>
              <a:xfrm>
                <a:off x="119921" y="119921"/>
                <a:ext cx="9658063" cy="6625653"/>
              </a:xfrm>
              <a:prstGeom prst="rect">
                <a:avLst/>
              </a:prstGeom>
              <a:blipFill>
                <a:blip r:embed="rId2"/>
                <a:stretch>
                  <a:fillRect/>
                </a:stretch>
              </a:blipFill>
              <a:ln w="38100"/>
              <a:effectLst>
                <a:outerShdw blurRad="63500" sx="102000" sy="102000" algn="ctr" rotWithShape="0">
                  <a:prstClr val="black">
                    <a:alpha val="40000"/>
                  </a:prstClr>
                </a:outerShdw>
              </a:effectLst>
            </p:spPr>
            <p:txBody>
              <a:bodyPr/>
              <a:lstStyle/>
              <a:p>
                <a:r>
                  <a:rPr lang="fa-IR">
                    <a:noFill/>
                  </a:rPr>
                  <a:t> </a:t>
                </a:r>
              </a:p>
            </p:txBody>
          </p:sp>
        </mc:Fallback>
      </mc:AlternateContent>
      <p:graphicFrame>
        <p:nvGraphicFramePr>
          <p:cNvPr id="7" name="Table 6"/>
          <p:cNvGraphicFramePr>
            <a:graphicFrameLocks noGrp="1"/>
          </p:cNvGraphicFramePr>
          <p:nvPr>
            <p:extLst>
              <p:ext uri="{D42A27DB-BD31-4B8C-83A1-F6EECF244321}">
                <p14:modId xmlns:p14="http://schemas.microsoft.com/office/powerpoint/2010/main" val="4052968596"/>
              </p:ext>
            </p:extLst>
          </p:nvPr>
        </p:nvGraphicFramePr>
        <p:xfrm>
          <a:off x="329784" y="1625252"/>
          <a:ext cx="9327033" cy="4905944"/>
        </p:xfrm>
        <a:graphic>
          <a:graphicData uri="http://schemas.openxmlformats.org/drawingml/2006/table">
            <a:tbl>
              <a:tblPr rtl="1" firstRow="1" firstCol="1" bandRow="1">
                <a:tableStyleId>{5C22544A-7EE6-4342-B048-85BDC9FD1C3A}</a:tableStyleId>
              </a:tblPr>
              <a:tblGrid>
                <a:gridCol w="2329591">
                  <a:extLst>
                    <a:ext uri="{9D8B030D-6E8A-4147-A177-3AD203B41FA5}">
                      <a16:colId xmlns:a16="http://schemas.microsoft.com/office/drawing/2014/main" val="2896099742"/>
                    </a:ext>
                  </a:extLst>
                </a:gridCol>
                <a:gridCol w="2231710">
                  <a:extLst>
                    <a:ext uri="{9D8B030D-6E8A-4147-A177-3AD203B41FA5}">
                      <a16:colId xmlns:a16="http://schemas.microsoft.com/office/drawing/2014/main" val="3449265381"/>
                    </a:ext>
                  </a:extLst>
                </a:gridCol>
                <a:gridCol w="1191433">
                  <a:extLst>
                    <a:ext uri="{9D8B030D-6E8A-4147-A177-3AD203B41FA5}">
                      <a16:colId xmlns:a16="http://schemas.microsoft.com/office/drawing/2014/main" val="1718840887"/>
                    </a:ext>
                  </a:extLst>
                </a:gridCol>
                <a:gridCol w="1191433">
                  <a:extLst>
                    <a:ext uri="{9D8B030D-6E8A-4147-A177-3AD203B41FA5}">
                      <a16:colId xmlns:a16="http://schemas.microsoft.com/office/drawing/2014/main" val="3929164657"/>
                    </a:ext>
                  </a:extLst>
                </a:gridCol>
                <a:gridCol w="1191433">
                  <a:extLst>
                    <a:ext uri="{9D8B030D-6E8A-4147-A177-3AD203B41FA5}">
                      <a16:colId xmlns:a16="http://schemas.microsoft.com/office/drawing/2014/main" val="1207925449"/>
                    </a:ext>
                  </a:extLst>
                </a:gridCol>
                <a:gridCol w="1191433">
                  <a:extLst>
                    <a:ext uri="{9D8B030D-6E8A-4147-A177-3AD203B41FA5}">
                      <a16:colId xmlns:a16="http://schemas.microsoft.com/office/drawing/2014/main" val="2517172459"/>
                    </a:ext>
                  </a:extLst>
                </a:gridCol>
              </a:tblGrid>
              <a:tr h="654125">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متغیر</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علامت اختصاری</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ضریب</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انحراف استاندارد</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آماره آزمون</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احتمال</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3738340248"/>
                  </a:ext>
                </a:extLst>
              </a:tr>
              <a:tr h="327063">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ضریب ثابت</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C</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258182756"/>
                  </a:ext>
                </a:extLst>
              </a:tr>
              <a:tr h="327063">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ارتباطات سیاسی </a:t>
                      </a:r>
                      <a:r>
                        <a:rPr lang="en-US" sz="2000" b="1">
                          <a:solidFill>
                            <a:schemeClr val="tx1"/>
                          </a:solidFill>
                          <a:effectLst/>
                          <a:cs typeface="B Nazanin" panose="00000400000000000000" pitchFamily="2" charset="-78"/>
                        </a:rPr>
                        <a:t> 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PCON</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0.0077</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2075779900"/>
                  </a:ext>
                </a:extLst>
              </a:tr>
              <a:tr h="327063">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اندازه شرکت </a:t>
                      </a:r>
                      <a:r>
                        <a:rPr lang="en-US" sz="2000" b="1" dirty="0">
                          <a:solidFill>
                            <a:schemeClr val="tx1"/>
                          </a:solidFill>
                          <a:effectLst/>
                          <a:cs typeface="B Nazanin" panose="00000400000000000000" pitchFamily="2" charset="-78"/>
                        </a:rPr>
                        <a:t>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Size</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797802362"/>
                  </a:ext>
                </a:extLst>
              </a:tr>
              <a:tr h="327063">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بازده دارایی‌ها </a:t>
                      </a:r>
                      <a:r>
                        <a:rPr lang="en-US" sz="2000" b="1">
                          <a:solidFill>
                            <a:schemeClr val="tx1"/>
                          </a:solidFill>
                          <a:effectLst/>
                          <a:cs typeface="B Nazanin" panose="00000400000000000000" pitchFamily="2" charset="-78"/>
                        </a:rPr>
                        <a:t>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a:solidFill>
                            <a:schemeClr val="tx1"/>
                          </a:solidFill>
                          <a:effectLst/>
                          <a:cs typeface="B Nazanin" panose="00000400000000000000" pitchFamily="2" charset="-78"/>
                        </a:rPr>
                        <a:t>ROA</a:t>
                      </a:r>
                      <a:r>
                        <a:rPr lang="en-US" sz="2000" b="1" baseline="-25000">
                          <a:solidFill>
                            <a:schemeClr val="tx1"/>
                          </a:solidFill>
                          <a:effectLst/>
                          <a:cs typeface="B Nazanin" panose="00000400000000000000" pitchFamily="2" charset="-78"/>
                        </a:rPr>
                        <a:t> 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0.0000</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196779013"/>
                  </a:ext>
                </a:extLst>
              </a:tr>
              <a:tr h="327063">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اهرم مالی </a:t>
                      </a:r>
                      <a:r>
                        <a:rPr lang="en-US" sz="2000" b="1" dirty="0">
                          <a:solidFill>
                            <a:schemeClr val="tx1"/>
                          </a:solidFill>
                          <a:effectLst/>
                          <a:cs typeface="B Nazanin" panose="00000400000000000000" pitchFamily="2" charset="-78"/>
                        </a:rPr>
                        <a:t>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LEV</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292653842"/>
                  </a:ext>
                </a:extLst>
              </a:tr>
              <a:tr h="327063">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سن شرکت </a:t>
                      </a:r>
                      <a:r>
                        <a:rPr lang="en-US" sz="2000" b="1">
                          <a:solidFill>
                            <a:schemeClr val="tx1"/>
                          </a:solidFill>
                          <a:effectLst/>
                          <a:cs typeface="B Nazanin" panose="00000400000000000000" pitchFamily="2" charset="-78"/>
                        </a:rPr>
                        <a:t>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a:solidFill>
                            <a:schemeClr val="tx1"/>
                          </a:solidFill>
                          <a:effectLst/>
                          <a:cs typeface="B Nazanin" panose="00000400000000000000" pitchFamily="2" charset="-78"/>
                        </a:rPr>
                        <a:t>AGE</a:t>
                      </a:r>
                      <a:r>
                        <a:rPr lang="en-US" sz="2000" b="1" baseline="-25000">
                          <a:solidFill>
                            <a:schemeClr val="tx1"/>
                          </a:solidFill>
                          <a:effectLst/>
                          <a:cs typeface="B Nazanin" panose="00000400000000000000" pitchFamily="2" charset="-78"/>
                        </a:rPr>
                        <a:t> 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0.0000</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969213073"/>
                  </a:ext>
                </a:extLst>
              </a:tr>
              <a:tr h="327063">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جریان وجوه نقد </a:t>
                      </a:r>
                      <a:r>
                        <a:rPr lang="en-US" sz="2000" b="1" dirty="0">
                          <a:solidFill>
                            <a:schemeClr val="tx1"/>
                          </a:solidFill>
                          <a:effectLst/>
                          <a:cs typeface="B Nazanin" panose="00000400000000000000" pitchFamily="2" charset="-78"/>
                        </a:rPr>
                        <a:t>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2000" b="1" dirty="0">
                          <a:solidFill>
                            <a:schemeClr val="tx1"/>
                          </a:solidFill>
                          <a:effectLst/>
                          <a:cs typeface="B Nazanin" panose="00000400000000000000" pitchFamily="2" charset="-78"/>
                        </a:rPr>
                        <a:t>CFO</a:t>
                      </a:r>
                      <a:r>
                        <a:rPr lang="en-US" sz="2000" b="1" baseline="-25000" dirty="0">
                          <a:solidFill>
                            <a:schemeClr val="tx1"/>
                          </a:solidFill>
                          <a:effectLst/>
                          <a:cs typeface="B Nazanin" panose="00000400000000000000" pitchFamily="2" charset="-78"/>
                        </a:rPr>
                        <a:t> t</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0.0134</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9.9013-</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330265775"/>
                  </a:ext>
                </a:extLst>
              </a:tr>
              <a:tr h="327063">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رشد فروش </a:t>
                      </a:r>
                      <a:r>
                        <a:rPr lang="en-US" sz="2000" b="1">
                          <a:solidFill>
                            <a:schemeClr val="tx1"/>
                          </a:solidFill>
                          <a:effectLst/>
                          <a:cs typeface="B Nazanin" panose="00000400000000000000" pitchFamily="2" charset="-78"/>
                        </a:rPr>
                        <a:t>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2000" b="1">
                          <a:solidFill>
                            <a:schemeClr val="tx1"/>
                          </a:solidFill>
                          <a:effectLst/>
                          <a:cs typeface="B Nazanin" panose="00000400000000000000" pitchFamily="2" charset="-78"/>
                        </a:rPr>
                        <a:t>Growth</a:t>
                      </a:r>
                      <a:r>
                        <a:rPr lang="en-US" sz="2000" b="1" baseline="-25000">
                          <a:solidFill>
                            <a:schemeClr val="tx1"/>
                          </a:solidFill>
                          <a:effectLst/>
                          <a:cs typeface="B Nazanin" panose="00000400000000000000" pitchFamily="2" charset="-78"/>
                        </a:rPr>
                        <a:t> t</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0.0089</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0.2559-</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0.7981</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1753311461"/>
                  </a:ext>
                </a:extLst>
              </a:tr>
              <a:tr h="327063">
                <a:tc gridSpan="2">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ضریب تعیین </a:t>
                      </a:r>
                      <a:r>
                        <a:rPr lang="en-US" sz="2000" b="1" dirty="0">
                          <a:solidFill>
                            <a:schemeClr val="tx1"/>
                          </a:solidFill>
                          <a:effectLst/>
                          <a:cs typeface="B Nazanin" panose="00000400000000000000" pitchFamily="2" charset="-78"/>
                        </a:rPr>
                        <a:t>R</a:t>
                      </a:r>
                      <a:r>
                        <a:rPr lang="en-US" sz="2000" b="1" baseline="30000" dirty="0">
                          <a:solidFill>
                            <a:schemeClr val="tx1"/>
                          </a:solidFill>
                          <a:effectLst/>
                          <a:cs typeface="B Nazanin" panose="00000400000000000000" pitchFamily="2" charset="-78"/>
                        </a:rPr>
                        <a:t>2</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0.9203</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5789023"/>
                  </a:ext>
                </a:extLst>
              </a:tr>
              <a:tr h="327063">
                <a:tc gridSpan="2">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ضریب تعیین تعدیل شده</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0.9060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93730266"/>
                  </a:ext>
                </a:extLst>
              </a:tr>
              <a:tr h="327063">
                <a:tc gridSpan="2">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آماره </a:t>
                      </a:r>
                      <a:r>
                        <a:rPr lang="en-US" sz="2000" b="1" dirty="0">
                          <a:solidFill>
                            <a:schemeClr val="tx1"/>
                          </a:solidFill>
                          <a:effectLst/>
                          <a:cs typeface="B Nazanin" panose="00000400000000000000" pitchFamily="2" charset="-78"/>
                        </a:rPr>
                        <a:t>F</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64.6498</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32227424"/>
                  </a:ext>
                </a:extLst>
              </a:tr>
              <a:tr h="327063">
                <a:tc gridSpan="2">
                  <a:txBody>
                    <a:bodyPr/>
                    <a:lstStyle/>
                    <a:p>
                      <a:pPr marL="0" marR="0" algn="ctr" rtl="1">
                        <a:lnSpc>
                          <a:spcPct val="107000"/>
                        </a:lnSpc>
                        <a:spcBef>
                          <a:spcPts val="0"/>
                        </a:spcBef>
                        <a:spcAft>
                          <a:spcPts val="0"/>
                        </a:spcAft>
                      </a:pPr>
                      <a:r>
                        <a:rPr lang="fa-IR" sz="2000" b="1">
                          <a:solidFill>
                            <a:schemeClr val="tx1"/>
                          </a:solidFill>
                          <a:effectLst/>
                          <a:cs typeface="B Nazanin" panose="00000400000000000000" pitchFamily="2" charset="-78"/>
                        </a:rPr>
                        <a:t>معني‌داری</a:t>
                      </a:r>
                      <a:endParaRPr lang="en-US" sz="20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0.0000</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89566823"/>
                  </a:ext>
                </a:extLst>
              </a:tr>
              <a:tr h="327063">
                <a:tc gridSpan="2">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دوربین واتسون</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2000" b="1" dirty="0">
                          <a:solidFill>
                            <a:schemeClr val="tx1"/>
                          </a:solidFill>
                          <a:effectLst/>
                          <a:cs typeface="B Nazanin" panose="00000400000000000000" pitchFamily="2" charset="-78"/>
                        </a:rPr>
                        <a:t>1.8236</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27882012"/>
                  </a:ext>
                </a:extLst>
              </a:tr>
            </a:tbl>
          </a:graphicData>
        </a:graphic>
      </p:graphicFrame>
    </p:spTree>
    <p:extLst>
      <p:ext uri="{BB962C8B-B14F-4D97-AF65-F5344CB8AC3E}">
        <p14:creationId xmlns:p14="http://schemas.microsoft.com/office/powerpoint/2010/main" val="3784497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anim calcmode="lin" valueType="num">
                                      <p:cBhvr additive="base">
                                        <p:cTn id="1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randombar(horizont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511296"/>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Flowchart: Document 4"/>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6" name="TextBox 5"/>
          <p:cNvSpPr txBox="1"/>
          <p:nvPr/>
        </p:nvSpPr>
        <p:spPr>
          <a:xfrm>
            <a:off x="207264" y="256032"/>
            <a:ext cx="9570720" cy="648954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r" rtl="1">
              <a:lnSpc>
                <a:spcPct val="150000"/>
              </a:lnSpc>
            </a:pPr>
            <a:r>
              <a:rPr lang="fa-IR" b="1" dirty="0"/>
              <a:t>فرضیه دوم : </a:t>
            </a:r>
            <a:r>
              <a:rPr lang="fa-IR" sz="2000" b="1" dirty="0">
                <a:cs typeface="B Nazanin" panose="00000400000000000000" pitchFamily="2" charset="-78"/>
              </a:rPr>
              <a:t>بین ارتباطات سیاسی و تامین مالی خارجی رابطه  منفی معناداری وجود دارد.</a:t>
            </a:r>
          </a:p>
          <a:p>
            <a:pPr algn="r" rtl="1">
              <a:lnSpc>
                <a:spcPct val="150000"/>
              </a:lnSpc>
            </a:pPr>
            <a:r>
              <a:rPr lang="fa-IR" sz="2000" b="1" dirty="0">
                <a:cs typeface="B Nazanin" panose="00000400000000000000" pitchFamily="2" charset="-78"/>
              </a:rPr>
              <a:t>نتیجه : تایید فرضیه</a:t>
            </a:r>
            <a:endParaRPr lang="fa-IR" b="1" dirty="0">
              <a:cs typeface="B Nazanin" panose="00000400000000000000" pitchFamily="2" charset="-78"/>
            </a:endParaRPr>
          </a:p>
          <a:p>
            <a:pPr algn="r" rtl="1">
              <a:lnSpc>
                <a:spcPct val="150000"/>
              </a:lnSpc>
            </a:pPr>
            <a:r>
              <a:rPr lang="fa-IR" b="1" dirty="0">
                <a:cs typeface="B Nazanin" panose="00000400000000000000" pitchFamily="2" charset="-78"/>
              </a:rPr>
              <a:t>ضریب تعیین </a:t>
            </a:r>
            <a:r>
              <a:rPr lang="en-US" b="1" dirty="0">
                <a:cs typeface="B Nazanin" panose="00000400000000000000" pitchFamily="2" charset="-78"/>
              </a:rPr>
              <a:t>R</a:t>
            </a:r>
            <a:r>
              <a:rPr lang="en-US" b="1" baseline="30000" dirty="0">
                <a:cs typeface="B Nazanin" panose="00000400000000000000" pitchFamily="2" charset="-78"/>
              </a:rPr>
              <a:t>2 </a:t>
            </a:r>
            <a:r>
              <a:rPr lang="fa-IR" b="1" dirty="0">
                <a:cs typeface="B Nazanin" panose="00000400000000000000" pitchFamily="2" charset="-78"/>
              </a:rPr>
              <a:t>میزان تطابق مدل با واقعیت را نشان می‌دهد این متغیر بین عدد صفر تا یک می‌باشد که هر چه این مقدار به 1 نزدیک‌تر باشد تطابق مدل با واقعیت بیشتر است.</a:t>
            </a:r>
            <a:endParaRPr lang="en-US" b="1" dirty="0">
              <a:cs typeface="B Nazanin" panose="00000400000000000000" pitchFamily="2" charset="-78"/>
            </a:endParaRPr>
          </a:p>
          <a:p>
            <a:pPr algn="r" rtl="1">
              <a:lnSpc>
                <a:spcPct val="150000"/>
              </a:lnSpc>
            </a:pPr>
            <a:r>
              <a:rPr lang="fa-IR" b="1" dirty="0">
                <a:cs typeface="B Nazanin" panose="00000400000000000000" pitchFamily="2" charset="-78"/>
              </a:rPr>
              <a:t>همان‌طور که در جدول بالا مشاهده می‌کنید آماره فیشر و سطح معنی داری به ترتیب برابر 6498/64 و 0000/0 است چون این مقدار از 05/0 کمتر است در سطح 95 درصد می‌توان گفت رگرسیون برازش شده معنی‌دار است. </a:t>
            </a:r>
            <a:endParaRPr lang="en-US" b="1" dirty="0">
              <a:cs typeface="B Nazanin" panose="00000400000000000000" pitchFamily="2" charset="-78"/>
            </a:endParaRPr>
          </a:p>
          <a:p>
            <a:pPr algn="r" rtl="1">
              <a:lnSpc>
                <a:spcPct val="150000"/>
              </a:lnSpc>
            </a:pPr>
            <a:r>
              <a:rPr lang="fa-IR" b="1" dirty="0">
                <a:cs typeface="B Nazanin" panose="00000400000000000000" pitchFamily="2" charset="-78"/>
              </a:rPr>
              <a:t>با توجه به مقدار احتمال متغیر ارتباطات سیاسی که 0077/0 است، چون این مقدار از 05/0 کمتر است در سطح 95 درصد می‌توان ادعا کرد که بین متغیر ارتباطات سیاسی و تامین مالی خارجی رابطه معناداری وجود دارد. با توجه به مقدار ضریب متغیر ارتباطات سیاسی که برابر 0228/0- است می‌توان بیان نمود که بین ارتباطات سیاسی و تامین مالی خارجی رابطه  منفی معناداری وجود دارد.</a:t>
            </a:r>
            <a:endParaRPr lang="en-US" b="1" dirty="0">
              <a:cs typeface="B Nazanin" panose="00000400000000000000" pitchFamily="2" charset="-78"/>
            </a:endParaRPr>
          </a:p>
          <a:p>
            <a:pPr algn="r" rtl="1">
              <a:lnSpc>
                <a:spcPct val="150000"/>
              </a:lnSpc>
            </a:pPr>
            <a:r>
              <a:rPr lang="fa-IR" b="1" dirty="0">
                <a:cs typeface="B Nazanin" panose="00000400000000000000" pitchFamily="2" charset="-78"/>
              </a:rPr>
              <a:t>همچنین با توجه به جدول فوق می‌توان بیان نمود از بین متغیرهای کنترلی، متغیر اندازه شرکت، بازده دارایی‌ها و اهرم مالی بر تامین مالی خارجی تاثیر مثبت و معناداری دارند. همچنین متغیرهای سن شرکت و جریان وجوه نقد بر تامین مالی خارجی تاثیر منفی و معناداری دارند. همچنین متغیر رشد فروش بر تامین مالی خارجی تاثیر معناداری ندارند.</a:t>
            </a:r>
            <a:endParaRPr lang="en-US" b="1" dirty="0">
              <a:cs typeface="B Nazanin" panose="00000400000000000000" pitchFamily="2" charset="-78"/>
            </a:endParaRPr>
          </a:p>
          <a:p>
            <a:pPr algn="r" rtl="1">
              <a:lnSpc>
                <a:spcPct val="150000"/>
              </a:lnSpc>
            </a:pPr>
            <a:r>
              <a:rPr lang="fa-IR" b="1" dirty="0">
                <a:cs typeface="B Nazanin" panose="00000400000000000000" pitchFamily="2" charset="-78"/>
              </a:rPr>
              <a:t>آماره دوربین واتسون با توجه به جدول بالا برابر 8236/1 است که چون این عدد بین 5/1 تا 5/2 است نشان می‌دهد که بین باقی‌مانده‌ها خودهمبستگی وجود ندارد نشان‌دهنده عدم وجود خودهمبستگی بین باقیمانده‌ها است.</a:t>
            </a:r>
            <a:endParaRPr lang="en-US" b="1" dirty="0">
              <a:cs typeface="B Nazanin" panose="00000400000000000000" pitchFamily="2" charset="-78"/>
            </a:endParaRPr>
          </a:p>
        </p:txBody>
      </p:sp>
    </p:spTree>
    <p:extLst>
      <p:ext uri="{BB962C8B-B14F-4D97-AF65-F5344CB8AC3E}">
        <p14:creationId xmlns:p14="http://schemas.microsoft.com/office/powerpoint/2010/main" val="1916577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1000"/>
                                        <p:tgtEl>
                                          <p:spTgt spid="6">
                                            <p:txEl>
                                              <p:pRg st="2" end="2"/>
                                            </p:txEl>
                                          </p:spTgt>
                                        </p:tgtEl>
                                      </p:cBhvr>
                                    </p:animEffect>
                                    <p:anim calcmode="lin" valueType="num">
                                      <p:cBhvr>
                                        <p:cTn id="1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1000"/>
                                        <p:tgtEl>
                                          <p:spTgt spid="6">
                                            <p:txEl>
                                              <p:pRg st="3" end="3"/>
                                            </p:txEl>
                                          </p:spTgt>
                                        </p:tgtEl>
                                      </p:cBhvr>
                                    </p:animEffect>
                                    <p:anim calcmode="lin" valueType="num">
                                      <p:cBhvr>
                                        <p:cTn id="23"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1000"/>
                                        <p:tgtEl>
                                          <p:spTgt spid="6">
                                            <p:txEl>
                                              <p:pRg st="4" end="4"/>
                                            </p:txEl>
                                          </p:spTgt>
                                        </p:tgtEl>
                                      </p:cBhvr>
                                    </p:animEffect>
                                    <p:anim calcmode="lin" valueType="num">
                                      <p:cBhvr>
                                        <p:cTn id="2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1000"/>
                                        <p:tgtEl>
                                          <p:spTgt spid="6">
                                            <p:txEl>
                                              <p:pRg st="5" end="5"/>
                                            </p:txEl>
                                          </p:spTgt>
                                        </p:tgtEl>
                                      </p:cBhvr>
                                    </p:animEffect>
                                    <p:anim calcmode="lin" valueType="num">
                                      <p:cBhvr>
                                        <p:cTn id="33"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6">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fade">
                                      <p:cBhvr>
                                        <p:cTn id="37" dur="1000"/>
                                        <p:tgtEl>
                                          <p:spTgt spid="6">
                                            <p:txEl>
                                              <p:pRg st="6" end="6"/>
                                            </p:txEl>
                                          </p:spTgt>
                                        </p:tgtEl>
                                      </p:cBhvr>
                                    </p:animEffect>
                                    <p:anim calcmode="lin" valueType="num">
                                      <p:cBhvr>
                                        <p:cTn id="38"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511296"/>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Flowchart: Document 4"/>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mc:AlternateContent xmlns:mc="http://schemas.openxmlformats.org/markup-compatibility/2006" xmlns:a14="http://schemas.microsoft.com/office/drawing/2010/main">
        <mc:Choice Requires="a14">
          <p:sp>
            <p:nvSpPr>
              <p:cNvPr id="6" name="TextBox 5"/>
              <p:cNvSpPr txBox="1"/>
              <p:nvPr/>
            </p:nvSpPr>
            <p:spPr>
              <a:xfrm>
                <a:off x="104931" y="256031"/>
                <a:ext cx="9673053" cy="6459561"/>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rtl="1"/>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a:latin typeface="Cambria Math" panose="02040503050406030204" pitchFamily="18" charset="0"/>
                            </a:rPr>
                            <m:t>𝑬𝑭</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𝟎</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𝟏</m:t>
                          </m:r>
                        </m:sub>
                      </m:sSub>
                      <m:sSub>
                        <m:sSubPr>
                          <m:ctrlPr>
                            <a:rPr lang="en-US" b="1" i="1">
                              <a:latin typeface="Cambria Math" panose="02040503050406030204" pitchFamily="18" charset="0"/>
                            </a:rPr>
                          </m:ctrlPr>
                        </m:sSubPr>
                        <m:e>
                          <m:r>
                            <a:rPr lang="en-US" b="1" i="1">
                              <a:latin typeface="Cambria Math" panose="02040503050406030204" pitchFamily="18" charset="0"/>
                            </a:rPr>
                            <m:t>𝑮𝒐𝒗𝒆𝒓𝒏</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𝟐</m:t>
                          </m:r>
                        </m:sub>
                      </m:sSub>
                      <m:sSub>
                        <m:sSubPr>
                          <m:ctrlPr>
                            <a:rPr lang="en-US" b="1" i="1">
                              <a:latin typeface="Cambria Math" panose="02040503050406030204" pitchFamily="18" charset="0"/>
                            </a:rPr>
                          </m:ctrlPr>
                        </m:sSubPr>
                        <m:e>
                          <m:r>
                            <a:rPr lang="en-US" b="1" i="1">
                              <a:latin typeface="Cambria Math" panose="02040503050406030204" pitchFamily="18" charset="0"/>
                            </a:rPr>
                            <m:t>𝑷𝑪𝑶𝑵</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𝟑</m:t>
                          </m:r>
                        </m:sub>
                      </m:sSub>
                      <m:sSub>
                        <m:sSubPr>
                          <m:ctrlPr>
                            <a:rPr lang="en-US" b="1" i="1">
                              <a:latin typeface="Cambria Math" panose="02040503050406030204" pitchFamily="18" charset="0"/>
                            </a:rPr>
                          </m:ctrlPr>
                        </m:sSubPr>
                        <m:e>
                          <m:r>
                            <a:rPr lang="en-US" b="1" i="1">
                              <a:latin typeface="Cambria Math" panose="02040503050406030204" pitchFamily="18" charset="0"/>
                            </a:rPr>
                            <m:t>𝑹𝑷𝑻</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𝟒</m:t>
                          </m:r>
                        </m:sub>
                      </m:sSub>
                      <m:sSub>
                        <m:sSubPr>
                          <m:ctrlPr>
                            <a:rPr lang="en-US" b="1" i="1">
                              <a:latin typeface="Cambria Math" panose="02040503050406030204" pitchFamily="18" charset="0"/>
                            </a:rPr>
                          </m:ctrlPr>
                        </m:sSubPr>
                        <m:e>
                          <m:r>
                            <a:rPr lang="en-US" b="1" i="1">
                              <a:latin typeface="Cambria Math" panose="02040503050406030204" pitchFamily="18" charset="0"/>
                            </a:rPr>
                            <m:t>𝑺𝒊𝒛𝒆</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𝟓</m:t>
                          </m:r>
                        </m:sub>
                      </m:sSub>
                      <m:sSub>
                        <m:sSubPr>
                          <m:ctrlPr>
                            <a:rPr lang="en-US" b="1" i="1">
                              <a:latin typeface="Cambria Math" panose="02040503050406030204" pitchFamily="18" charset="0"/>
                            </a:rPr>
                          </m:ctrlPr>
                        </m:sSubPr>
                        <m:e>
                          <m:r>
                            <a:rPr lang="en-US" b="1" i="1">
                              <a:latin typeface="Cambria Math" panose="02040503050406030204" pitchFamily="18" charset="0"/>
                            </a:rPr>
                            <m:t>𝑹𝑶𝑨</m:t>
                          </m:r>
                        </m:e>
                        <m:sub>
                          <m:r>
                            <a:rPr lang="en-US" b="1" i="1">
                              <a:latin typeface="Cambria Math" panose="02040503050406030204" pitchFamily="18" charset="0"/>
                            </a:rPr>
                            <m:t>𝒊𝒕</m:t>
                          </m:r>
                        </m:sub>
                      </m:sSub>
                    </m:oMath>
                  </m:oMathPara>
                </a14:m>
                <a:endParaRPr lang="en-US" b="1" i="1" dirty="0"/>
              </a:p>
              <a:p>
                <a:pPr rtl="1"/>
                <a14:m>
                  <m:oMathPara xmlns:m="http://schemas.openxmlformats.org/officeDocument/2006/math">
                    <m:oMathParaPr>
                      <m:jc m:val="centerGroup"/>
                    </m:oMathParaPr>
                    <m:oMath xmlns:m="http://schemas.openxmlformats.org/officeDocument/2006/math">
                      <m:r>
                        <a:rPr lang="en-US" b="1" i="1">
                          <a:latin typeface="Cambria Math" panose="02040503050406030204" pitchFamily="18" charset="0"/>
                        </a:rPr>
                        <m:t>+</m:t>
                      </m:r>
                    </m:oMath>
                  </m:oMathPara>
                </a14:m>
                <a:endParaRPr lang="fa-IR" b="1" dirty="0"/>
              </a:p>
              <a:p>
                <a:pPr rtl="1"/>
                <a:endParaRPr lang="fa-IR" dirty="0">
                  <a:cs typeface="B Titr" panose="00000700000000000000" pitchFamily="2" charset="-78"/>
                </a:endParaRPr>
              </a:p>
              <a:p>
                <a:pPr algn="r" rtl="1"/>
                <a:r>
                  <a:rPr lang="fa-IR" dirty="0">
                    <a:cs typeface="B Titr" panose="00000700000000000000" pitchFamily="2" charset="-78"/>
                  </a:rPr>
                  <a:t>جدول فرضییه سوم :</a:t>
                </a:r>
                <a:r>
                  <a:rPr lang="en-US" dirty="0">
                    <a:cs typeface="B Titr" panose="00000700000000000000" pitchFamily="2" charset="-78"/>
                  </a:rPr>
                  <a:t> </a:t>
                </a:r>
                <a:r>
                  <a:rPr lang="fa-IR" sz="2000" b="1" dirty="0">
                    <a:cs typeface="B Nazanin" panose="00000400000000000000" pitchFamily="2" charset="-78"/>
                  </a:rPr>
                  <a:t>بین معامله با اشخاص وابسته و تامین مالی خارجی رابطه  مثبت معناداری وجود دارد.</a:t>
                </a:r>
              </a:p>
              <a:p>
                <a:pPr algn="r" rtl="1"/>
                <a:endParaRPr lang="en-US" dirty="0">
                  <a:cs typeface="B Titr" panose="00000700000000000000" pitchFamily="2" charset="-78"/>
                </a:endParaRPr>
              </a:p>
            </p:txBody>
          </p:sp>
        </mc:Choice>
        <mc:Fallback xmlns="">
          <p:sp>
            <p:nvSpPr>
              <p:cNvPr id="6" name="TextBox 5"/>
              <p:cNvSpPr txBox="1">
                <a:spLocks noRot="1" noChangeAspect="1" noMove="1" noResize="1" noEditPoints="1" noAdjustHandles="1" noChangeArrowheads="1" noChangeShapeType="1" noTextEdit="1"/>
              </p:cNvSpPr>
              <p:nvPr/>
            </p:nvSpPr>
            <p:spPr>
              <a:xfrm>
                <a:off x="104931" y="256031"/>
                <a:ext cx="9673053" cy="6459561"/>
              </a:xfrm>
              <a:prstGeom prst="rect">
                <a:avLst/>
              </a:prstGeom>
              <a:blipFill>
                <a:blip r:embed="rId2"/>
                <a:stretch>
                  <a:fillRect/>
                </a:stretch>
              </a:blipFill>
              <a:ln w="38100"/>
              <a:effectLst>
                <a:outerShdw blurRad="63500" sx="102000" sy="102000" algn="ctr" rotWithShape="0">
                  <a:prstClr val="black">
                    <a:alpha val="40000"/>
                  </a:prstClr>
                </a:outerShdw>
              </a:effectLst>
            </p:spPr>
            <p:txBody>
              <a:bodyPr/>
              <a:lstStyle/>
              <a:p>
                <a:r>
                  <a:rPr lang="fa-IR">
                    <a:noFill/>
                  </a:rPr>
                  <a:t> </a:t>
                </a:r>
              </a:p>
            </p:txBody>
          </p:sp>
        </mc:Fallback>
      </mc:AlternateContent>
      <p:graphicFrame>
        <p:nvGraphicFramePr>
          <p:cNvPr id="7" name="Table 6"/>
          <p:cNvGraphicFramePr>
            <a:graphicFrameLocks noGrp="1"/>
          </p:cNvGraphicFramePr>
          <p:nvPr>
            <p:extLst>
              <p:ext uri="{D42A27DB-BD31-4B8C-83A1-F6EECF244321}">
                <p14:modId xmlns:p14="http://schemas.microsoft.com/office/powerpoint/2010/main" val="164603088"/>
              </p:ext>
            </p:extLst>
          </p:nvPr>
        </p:nvGraphicFramePr>
        <p:xfrm>
          <a:off x="294508" y="1476375"/>
          <a:ext cx="9293898" cy="4976731"/>
        </p:xfrm>
        <a:graphic>
          <a:graphicData uri="http://schemas.openxmlformats.org/drawingml/2006/table">
            <a:tbl>
              <a:tblPr rtl="1" firstRow="1" firstCol="1" bandRow="1">
                <a:tableStyleId>{5C22544A-7EE6-4342-B048-85BDC9FD1C3A}</a:tableStyleId>
              </a:tblPr>
              <a:tblGrid>
                <a:gridCol w="2321316">
                  <a:extLst>
                    <a:ext uri="{9D8B030D-6E8A-4147-A177-3AD203B41FA5}">
                      <a16:colId xmlns:a16="http://schemas.microsoft.com/office/drawing/2014/main" val="914183918"/>
                    </a:ext>
                  </a:extLst>
                </a:gridCol>
                <a:gridCol w="2223782">
                  <a:extLst>
                    <a:ext uri="{9D8B030D-6E8A-4147-A177-3AD203B41FA5}">
                      <a16:colId xmlns:a16="http://schemas.microsoft.com/office/drawing/2014/main" val="3359052833"/>
                    </a:ext>
                  </a:extLst>
                </a:gridCol>
                <a:gridCol w="1187200">
                  <a:extLst>
                    <a:ext uri="{9D8B030D-6E8A-4147-A177-3AD203B41FA5}">
                      <a16:colId xmlns:a16="http://schemas.microsoft.com/office/drawing/2014/main" val="485890120"/>
                    </a:ext>
                  </a:extLst>
                </a:gridCol>
                <a:gridCol w="1187200">
                  <a:extLst>
                    <a:ext uri="{9D8B030D-6E8A-4147-A177-3AD203B41FA5}">
                      <a16:colId xmlns:a16="http://schemas.microsoft.com/office/drawing/2014/main" val="272995455"/>
                    </a:ext>
                  </a:extLst>
                </a:gridCol>
                <a:gridCol w="1187200">
                  <a:extLst>
                    <a:ext uri="{9D8B030D-6E8A-4147-A177-3AD203B41FA5}">
                      <a16:colId xmlns:a16="http://schemas.microsoft.com/office/drawing/2014/main" val="3239153234"/>
                    </a:ext>
                  </a:extLst>
                </a:gridCol>
                <a:gridCol w="1187200">
                  <a:extLst>
                    <a:ext uri="{9D8B030D-6E8A-4147-A177-3AD203B41FA5}">
                      <a16:colId xmlns:a16="http://schemas.microsoft.com/office/drawing/2014/main" val="4283277417"/>
                    </a:ext>
                  </a:extLst>
                </a:gridCol>
              </a:tblGrid>
              <a:tr h="623823">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متغیر</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علامت اختصاری</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ضریب</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انحراف استاندارد</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آماره آزمون</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احتمال</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1717457311"/>
                  </a:ext>
                </a:extLst>
              </a:tr>
              <a:tr h="311911">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ضریب ثابت</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1800" b="1" dirty="0">
                          <a:solidFill>
                            <a:schemeClr val="tx1"/>
                          </a:solidFill>
                          <a:effectLst/>
                          <a:cs typeface="B Nazanin" panose="00000400000000000000" pitchFamily="2" charset="-78"/>
                        </a:rPr>
                        <a:t>C</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0.0000</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3648206295"/>
                  </a:ext>
                </a:extLst>
              </a:tr>
              <a:tr h="609976">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معامله با اشخاص وابسته </a:t>
                      </a:r>
                      <a:r>
                        <a:rPr lang="en-US" sz="1800" b="1" dirty="0">
                          <a:solidFill>
                            <a:schemeClr val="tx1"/>
                          </a:solidFill>
                          <a:effectLst/>
                          <a:cs typeface="B Nazanin" panose="00000400000000000000" pitchFamily="2" charset="-78"/>
                        </a:rPr>
                        <a:t>t</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800" b="1" dirty="0">
                          <a:solidFill>
                            <a:schemeClr val="tx1"/>
                          </a:solidFill>
                          <a:effectLst/>
                          <a:cs typeface="B Nazanin" panose="00000400000000000000" pitchFamily="2" charset="-78"/>
                        </a:rPr>
                        <a:t>RPT</a:t>
                      </a:r>
                      <a:r>
                        <a:rPr lang="en-US" sz="1800" b="1" baseline="-25000" dirty="0">
                          <a:solidFill>
                            <a:schemeClr val="tx1"/>
                          </a:solidFill>
                          <a:effectLst/>
                          <a:cs typeface="B Nazanin" panose="00000400000000000000" pitchFamily="2" charset="-78"/>
                        </a:rPr>
                        <a:t> t</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0.0102</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3271125694"/>
                  </a:ext>
                </a:extLst>
              </a:tr>
              <a:tr h="311911">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اندازه شرکت </a:t>
                      </a:r>
                      <a:r>
                        <a:rPr lang="en-US" sz="1800" b="1" dirty="0">
                          <a:solidFill>
                            <a:schemeClr val="tx1"/>
                          </a:solidFill>
                          <a:effectLst/>
                          <a:cs typeface="B Nazanin" panose="00000400000000000000" pitchFamily="2" charset="-78"/>
                        </a:rPr>
                        <a:t>t</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1800" b="1" dirty="0">
                          <a:solidFill>
                            <a:schemeClr val="tx1"/>
                          </a:solidFill>
                          <a:effectLst/>
                          <a:cs typeface="B Nazanin" panose="00000400000000000000" pitchFamily="2" charset="-78"/>
                        </a:rPr>
                        <a:t>Size</a:t>
                      </a:r>
                      <a:r>
                        <a:rPr lang="en-US" sz="1800" b="1" baseline="-25000" dirty="0">
                          <a:solidFill>
                            <a:schemeClr val="tx1"/>
                          </a:solidFill>
                          <a:effectLst/>
                          <a:cs typeface="B Nazanin" panose="00000400000000000000" pitchFamily="2" charset="-78"/>
                        </a:rPr>
                        <a:t> t</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0.0000</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2333182035"/>
                  </a:ext>
                </a:extLst>
              </a:tr>
              <a:tr h="311911">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بازده دارایی‌ها </a:t>
                      </a:r>
                      <a:r>
                        <a:rPr lang="en-US" sz="1800" b="1">
                          <a:solidFill>
                            <a:schemeClr val="tx1"/>
                          </a:solidFill>
                          <a:effectLst/>
                          <a:cs typeface="B Nazanin" panose="00000400000000000000" pitchFamily="2" charset="-78"/>
                        </a:rPr>
                        <a:t>t</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800" b="1">
                          <a:solidFill>
                            <a:schemeClr val="tx1"/>
                          </a:solidFill>
                          <a:effectLst/>
                          <a:cs typeface="B Nazanin" panose="00000400000000000000" pitchFamily="2" charset="-78"/>
                        </a:rPr>
                        <a:t>ROA</a:t>
                      </a:r>
                      <a:r>
                        <a:rPr lang="en-US" sz="1800" b="1" baseline="-25000">
                          <a:solidFill>
                            <a:schemeClr val="tx1"/>
                          </a:solidFill>
                          <a:effectLst/>
                          <a:cs typeface="B Nazanin" panose="00000400000000000000" pitchFamily="2" charset="-78"/>
                        </a:rPr>
                        <a:t> t</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0.0059</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2657958898"/>
                  </a:ext>
                </a:extLst>
              </a:tr>
              <a:tr h="311911">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اهرم مالی </a:t>
                      </a:r>
                      <a:r>
                        <a:rPr lang="en-US" sz="1800" b="1" dirty="0">
                          <a:solidFill>
                            <a:schemeClr val="tx1"/>
                          </a:solidFill>
                          <a:effectLst/>
                          <a:cs typeface="B Nazanin" panose="00000400000000000000" pitchFamily="2" charset="-78"/>
                        </a:rPr>
                        <a:t>t</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1800" b="1" dirty="0">
                          <a:solidFill>
                            <a:schemeClr val="tx1"/>
                          </a:solidFill>
                          <a:effectLst/>
                          <a:cs typeface="B Nazanin" panose="00000400000000000000" pitchFamily="2" charset="-78"/>
                        </a:rPr>
                        <a:t>LEV</a:t>
                      </a:r>
                      <a:r>
                        <a:rPr lang="en-US" sz="1800" b="1" baseline="-25000" dirty="0">
                          <a:solidFill>
                            <a:schemeClr val="tx1"/>
                          </a:solidFill>
                          <a:effectLst/>
                          <a:cs typeface="B Nazanin" panose="00000400000000000000" pitchFamily="2" charset="-78"/>
                        </a:rPr>
                        <a:t> t</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0.0000</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2700788421"/>
                  </a:ext>
                </a:extLst>
              </a:tr>
              <a:tr h="311911">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سن شرکت </a:t>
                      </a:r>
                      <a:r>
                        <a:rPr lang="en-US" sz="1800" b="1">
                          <a:solidFill>
                            <a:schemeClr val="tx1"/>
                          </a:solidFill>
                          <a:effectLst/>
                          <a:cs typeface="B Nazanin" panose="00000400000000000000" pitchFamily="2" charset="-78"/>
                        </a:rPr>
                        <a:t>t</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800" b="1">
                          <a:solidFill>
                            <a:schemeClr val="tx1"/>
                          </a:solidFill>
                          <a:effectLst/>
                          <a:cs typeface="B Nazanin" panose="00000400000000000000" pitchFamily="2" charset="-78"/>
                        </a:rPr>
                        <a:t>AGE</a:t>
                      </a:r>
                      <a:r>
                        <a:rPr lang="en-US" sz="1800" b="1" baseline="-25000">
                          <a:solidFill>
                            <a:schemeClr val="tx1"/>
                          </a:solidFill>
                          <a:effectLst/>
                          <a:cs typeface="B Nazanin" panose="00000400000000000000" pitchFamily="2" charset="-78"/>
                        </a:rPr>
                        <a:t> t</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0.0000</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1035694142"/>
                  </a:ext>
                </a:extLst>
              </a:tr>
              <a:tr h="311911">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جریان وجوه نقد </a:t>
                      </a:r>
                      <a:r>
                        <a:rPr lang="en-US" sz="1800" b="1" dirty="0">
                          <a:solidFill>
                            <a:schemeClr val="tx1"/>
                          </a:solidFill>
                          <a:effectLst/>
                          <a:cs typeface="B Nazanin" panose="00000400000000000000" pitchFamily="2" charset="-78"/>
                        </a:rPr>
                        <a:t>t</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1800" b="1" dirty="0">
                          <a:solidFill>
                            <a:schemeClr val="tx1"/>
                          </a:solidFill>
                          <a:effectLst/>
                          <a:cs typeface="B Nazanin" panose="00000400000000000000" pitchFamily="2" charset="-78"/>
                        </a:rPr>
                        <a:t>CFO</a:t>
                      </a:r>
                      <a:r>
                        <a:rPr lang="en-US" sz="1800" b="1" baseline="-25000" dirty="0">
                          <a:solidFill>
                            <a:schemeClr val="tx1"/>
                          </a:solidFill>
                          <a:effectLst/>
                          <a:cs typeface="B Nazanin" panose="00000400000000000000" pitchFamily="2" charset="-78"/>
                        </a:rPr>
                        <a:t> t</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0.1224-</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0.0201</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6.0867-</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0.00000</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190080518"/>
                  </a:ext>
                </a:extLst>
              </a:tr>
              <a:tr h="311911">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رشد فروش </a:t>
                      </a:r>
                      <a:r>
                        <a:rPr lang="en-US" sz="1800" b="1">
                          <a:solidFill>
                            <a:schemeClr val="tx1"/>
                          </a:solidFill>
                          <a:effectLst/>
                          <a:cs typeface="B Nazanin" panose="00000400000000000000" pitchFamily="2" charset="-78"/>
                        </a:rPr>
                        <a:t>t</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800" b="1" dirty="0">
                          <a:solidFill>
                            <a:schemeClr val="tx1"/>
                          </a:solidFill>
                          <a:effectLst/>
                          <a:cs typeface="B Nazanin" panose="00000400000000000000" pitchFamily="2" charset="-78"/>
                        </a:rPr>
                        <a:t>Growth</a:t>
                      </a:r>
                      <a:r>
                        <a:rPr lang="en-US" sz="1800" b="1" baseline="-25000" dirty="0">
                          <a:solidFill>
                            <a:schemeClr val="tx1"/>
                          </a:solidFill>
                          <a:effectLst/>
                          <a:cs typeface="B Nazanin" panose="00000400000000000000" pitchFamily="2" charset="-78"/>
                        </a:rPr>
                        <a:t> t</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0.0116</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0.5042</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898689703"/>
                  </a:ext>
                </a:extLst>
              </a:tr>
              <a:tr h="311911">
                <a:tc gridSpan="2">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ضریب تعیین </a:t>
                      </a:r>
                      <a:r>
                        <a:rPr lang="en-US" sz="1800" b="1" dirty="0">
                          <a:solidFill>
                            <a:schemeClr val="tx1"/>
                          </a:solidFill>
                          <a:effectLst/>
                          <a:cs typeface="B Nazanin" panose="00000400000000000000" pitchFamily="2" charset="-78"/>
                        </a:rPr>
                        <a:t>R</a:t>
                      </a:r>
                      <a:r>
                        <a:rPr lang="en-US" sz="1800" b="1" baseline="30000" dirty="0">
                          <a:solidFill>
                            <a:schemeClr val="tx1"/>
                          </a:solidFill>
                          <a:effectLst/>
                          <a:cs typeface="B Nazanin" panose="00000400000000000000" pitchFamily="2" charset="-78"/>
                        </a:rPr>
                        <a:t>2</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0.9210</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21020573"/>
                  </a:ext>
                </a:extLst>
              </a:tr>
              <a:tr h="311911">
                <a:tc gridSpan="2">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ضریب تعیین تعدیل شده</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0.9069</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92126970"/>
                  </a:ext>
                </a:extLst>
              </a:tr>
              <a:tr h="311911">
                <a:tc gridSpan="2">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آماره </a:t>
                      </a:r>
                      <a:r>
                        <a:rPr lang="en-US" sz="1800" b="1" dirty="0">
                          <a:solidFill>
                            <a:schemeClr val="tx1"/>
                          </a:solidFill>
                          <a:effectLst/>
                          <a:cs typeface="B Nazanin" panose="00000400000000000000" pitchFamily="2" charset="-78"/>
                        </a:rPr>
                        <a:t>F</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65.3038</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25901375"/>
                  </a:ext>
                </a:extLst>
              </a:tr>
              <a:tr h="311911">
                <a:tc gridSpan="2">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معني‌داری</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0.0000</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21211271"/>
                  </a:ext>
                </a:extLst>
              </a:tr>
              <a:tr h="311911">
                <a:tc gridSpan="2">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دوربین واتسون</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1.8322</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41067618"/>
                  </a:ext>
                </a:extLst>
              </a:tr>
            </a:tbl>
          </a:graphicData>
        </a:graphic>
      </p:graphicFrame>
    </p:spTree>
    <p:extLst>
      <p:ext uri="{BB962C8B-B14F-4D97-AF65-F5344CB8AC3E}">
        <p14:creationId xmlns:p14="http://schemas.microsoft.com/office/powerpoint/2010/main" val="275041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anim calcmode="lin" valueType="num">
                                      <p:cBhvr additive="base">
                                        <p:cTn id="1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randombar(horizontal)">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511296"/>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مبانی نظری و پیشینه</a:t>
            </a:r>
            <a:endParaRPr lang="en-US" dirty="0">
              <a:cs typeface="B Titr" panose="00000700000000000000" pitchFamily="2" charset="-78"/>
            </a:endParaRPr>
          </a:p>
        </p:txBody>
      </p:sp>
      <p:sp>
        <p:nvSpPr>
          <p:cNvPr id="5" name="Flowchart: Document 4"/>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6" name="TextBox 5"/>
          <p:cNvSpPr txBox="1"/>
          <p:nvPr/>
        </p:nvSpPr>
        <p:spPr>
          <a:xfrm>
            <a:off x="207264" y="256032"/>
            <a:ext cx="9570720" cy="647455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r" rtl="1">
              <a:lnSpc>
                <a:spcPct val="150000"/>
              </a:lnSpc>
            </a:pPr>
            <a:r>
              <a:rPr lang="fa-IR" sz="2000" b="1" dirty="0">
                <a:cs typeface="B Nazanin" panose="00000400000000000000" pitchFamily="2" charset="-78"/>
              </a:rPr>
              <a:t>فرضیه</a:t>
            </a:r>
            <a:r>
              <a:rPr lang="en-US" sz="2000" b="1" dirty="0">
                <a:cs typeface="B Nazanin" panose="00000400000000000000" pitchFamily="2" charset="-78"/>
              </a:rPr>
              <a:t> </a:t>
            </a:r>
            <a:r>
              <a:rPr lang="fa-IR" sz="2000" b="1" dirty="0">
                <a:cs typeface="B Nazanin" panose="00000400000000000000" pitchFamily="2" charset="-78"/>
              </a:rPr>
              <a:t>سوم : بین معامله با اشخاص وابسته و تامین مالی خارجی رابطه  مثبت معناداری وجود دارد.</a:t>
            </a:r>
          </a:p>
          <a:p>
            <a:pPr algn="r" rtl="1">
              <a:lnSpc>
                <a:spcPct val="150000"/>
              </a:lnSpc>
            </a:pPr>
            <a:r>
              <a:rPr lang="fa-IR" sz="2000" b="1" dirty="0">
                <a:cs typeface="B Nazanin" panose="00000400000000000000" pitchFamily="2" charset="-78"/>
              </a:rPr>
              <a:t>نتیجه : تایید فرضیه</a:t>
            </a:r>
          </a:p>
          <a:p>
            <a:pPr algn="r" rtl="1">
              <a:lnSpc>
                <a:spcPct val="150000"/>
              </a:lnSpc>
            </a:pPr>
            <a:r>
              <a:rPr lang="fa-IR" b="1" dirty="0">
                <a:cs typeface="B Nazanin" panose="00000400000000000000" pitchFamily="2" charset="-78"/>
              </a:rPr>
              <a:t>ضریب تعیین </a:t>
            </a:r>
            <a:r>
              <a:rPr lang="en-US" b="1" dirty="0">
                <a:cs typeface="B Nazanin" panose="00000400000000000000" pitchFamily="2" charset="-78"/>
              </a:rPr>
              <a:t>R</a:t>
            </a:r>
            <a:r>
              <a:rPr lang="en-US" b="1" baseline="30000" dirty="0">
                <a:cs typeface="B Nazanin" panose="00000400000000000000" pitchFamily="2" charset="-78"/>
              </a:rPr>
              <a:t>2 </a:t>
            </a:r>
            <a:r>
              <a:rPr lang="fa-IR" b="1" dirty="0">
                <a:cs typeface="B Nazanin" panose="00000400000000000000" pitchFamily="2" charset="-78"/>
              </a:rPr>
              <a:t>میزان تطابق مدل با واقعیت را نشان می‌دهد این متغیر بین عدد صفر تا یک می‌باشد که هر چه این مقدار به 1 نزدیک‌تر باشد تطابق مدل با واقعیت بیشتر است.</a:t>
            </a:r>
            <a:endParaRPr lang="en-US" b="1" dirty="0">
              <a:cs typeface="B Nazanin" panose="00000400000000000000" pitchFamily="2" charset="-78"/>
            </a:endParaRPr>
          </a:p>
          <a:p>
            <a:pPr algn="r" rtl="1">
              <a:lnSpc>
                <a:spcPct val="150000"/>
              </a:lnSpc>
            </a:pPr>
            <a:r>
              <a:rPr lang="fa-IR" b="1" dirty="0">
                <a:cs typeface="B Nazanin" panose="00000400000000000000" pitchFamily="2" charset="-78"/>
              </a:rPr>
              <a:t>همان‌طور که در جدول بالا مشاهده می‌کنید آماره فیشر و سطح معنی داری به ترتیب برابر 3038/65 و 0000/0 است چون این مقدار از 05/0 کمتر است در سطح 95 درصد می‌توان گفت رگرسیون برازش شده معنی‌دار است. </a:t>
            </a:r>
            <a:endParaRPr lang="en-US" b="1" dirty="0">
              <a:cs typeface="B Nazanin" panose="00000400000000000000" pitchFamily="2" charset="-78"/>
            </a:endParaRPr>
          </a:p>
          <a:p>
            <a:pPr algn="r" rtl="1">
              <a:lnSpc>
                <a:spcPct val="150000"/>
              </a:lnSpc>
            </a:pPr>
            <a:r>
              <a:rPr lang="fa-IR" b="1" dirty="0">
                <a:cs typeface="B Nazanin" panose="00000400000000000000" pitchFamily="2" charset="-78"/>
              </a:rPr>
              <a:t>با توجه به مقدار احتمال متغیر معامله با اشخاص وابسته که 0102/0 است، چون این مقدار از 05/0 کمتر است در سطح 95 درصد می‌توان ادعا کرد که بین متغیر معامله با اشخاص وابسته و تامین مالی خارجی رابطه معناداری وجود دارد. با توجه به مقدار ضریب متغیر معامله با اشخاص وابسته که برابر 0103/0 است می‌توان بیان نمود که بین معامله با اشخاص وابسته و تامین مالی خارجی رابطه  مثبت و معناداری وجود دارد.</a:t>
            </a:r>
            <a:endParaRPr lang="en-US" b="1" dirty="0">
              <a:cs typeface="B Nazanin" panose="00000400000000000000" pitchFamily="2" charset="-78"/>
            </a:endParaRPr>
          </a:p>
          <a:p>
            <a:pPr algn="r" rtl="1">
              <a:lnSpc>
                <a:spcPct val="150000"/>
              </a:lnSpc>
            </a:pPr>
            <a:r>
              <a:rPr lang="fa-IR" b="1" dirty="0">
                <a:cs typeface="B Nazanin" panose="00000400000000000000" pitchFamily="2" charset="-78"/>
              </a:rPr>
              <a:t>همچنین با توجه به جدول فوق می‌توان بیان نمود از بین متغیرهای کنترلی، متغیر اندازه شرکت، بازده دارایی‌ها و اهرم مالی بر تامین مالی خارجی تاثیر مثبت و معناداری دارند. همچنین متغیرهای سن شرکت و جریان وجوه نقد بر تامین مالی خارجی تاثیر منفی و معناداری دارند. همچنین متغیر رشد فروش بر تامین مالی خارجی تاثیر معناداری ندارند.</a:t>
            </a:r>
            <a:endParaRPr lang="en-US" b="1" dirty="0">
              <a:cs typeface="B Nazanin" panose="00000400000000000000" pitchFamily="2" charset="-78"/>
            </a:endParaRPr>
          </a:p>
          <a:p>
            <a:pPr algn="r" rtl="1">
              <a:lnSpc>
                <a:spcPct val="150000"/>
              </a:lnSpc>
            </a:pPr>
            <a:r>
              <a:rPr lang="fa-IR" b="1" dirty="0">
                <a:cs typeface="B Nazanin" panose="00000400000000000000" pitchFamily="2" charset="-78"/>
              </a:rPr>
              <a:t>آماره دوربین واتسون با توجه به جدول بالا برابر 8322/1 است که چون این عدد بین 5/1 تا 5/2 است نشان می‌دهد که بین باقی‌مانده‌ها خودهمبستگی وجود ندارد نشان‌دهنده عدم وجود خودهمبستگی بین باقیمانده‌ها است.</a:t>
            </a:r>
            <a:endParaRPr lang="en-US" b="1" dirty="0">
              <a:cs typeface="B Nazanin" panose="00000400000000000000" pitchFamily="2" charset="-78"/>
            </a:endParaRPr>
          </a:p>
        </p:txBody>
      </p:sp>
    </p:spTree>
    <p:extLst>
      <p:ext uri="{BB962C8B-B14F-4D97-AF65-F5344CB8AC3E}">
        <p14:creationId xmlns:p14="http://schemas.microsoft.com/office/powerpoint/2010/main" val="874868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1000"/>
                                        <p:tgtEl>
                                          <p:spTgt spid="6">
                                            <p:txEl>
                                              <p:pRg st="2" end="2"/>
                                            </p:txEl>
                                          </p:spTgt>
                                        </p:tgtEl>
                                      </p:cBhvr>
                                    </p:animEffect>
                                    <p:anim calcmode="lin" valueType="num">
                                      <p:cBhvr>
                                        <p:cTn id="1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1000"/>
                                        <p:tgtEl>
                                          <p:spTgt spid="6">
                                            <p:txEl>
                                              <p:pRg st="3" end="3"/>
                                            </p:txEl>
                                          </p:spTgt>
                                        </p:tgtEl>
                                      </p:cBhvr>
                                    </p:animEffect>
                                    <p:anim calcmode="lin" valueType="num">
                                      <p:cBhvr>
                                        <p:cTn id="23"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1000"/>
                                        <p:tgtEl>
                                          <p:spTgt spid="6">
                                            <p:txEl>
                                              <p:pRg st="4" end="4"/>
                                            </p:txEl>
                                          </p:spTgt>
                                        </p:tgtEl>
                                      </p:cBhvr>
                                    </p:animEffect>
                                    <p:anim calcmode="lin" valueType="num">
                                      <p:cBhvr>
                                        <p:cTn id="2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1000"/>
                                        <p:tgtEl>
                                          <p:spTgt spid="6">
                                            <p:txEl>
                                              <p:pRg st="5" end="5"/>
                                            </p:txEl>
                                          </p:spTgt>
                                        </p:tgtEl>
                                      </p:cBhvr>
                                    </p:animEffect>
                                    <p:anim calcmode="lin" valueType="num">
                                      <p:cBhvr>
                                        <p:cTn id="33"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6">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fade">
                                      <p:cBhvr>
                                        <p:cTn id="37" dur="1000"/>
                                        <p:tgtEl>
                                          <p:spTgt spid="6">
                                            <p:txEl>
                                              <p:pRg st="6" end="6"/>
                                            </p:txEl>
                                          </p:spTgt>
                                        </p:tgtEl>
                                      </p:cBhvr>
                                    </p:animEffect>
                                    <p:anim calcmode="lin" valueType="num">
                                      <p:cBhvr>
                                        <p:cTn id="38"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511296"/>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مبانی نظری و پیشینه</a:t>
            </a:r>
            <a:endParaRPr lang="en-US" dirty="0">
              <a:cs typeface="B Titr" panose="00000700000000000000" pitchFamily="2" charset="-78"/>
            </a:endParaRPr>
          </a:p>
        </p:txBody>
      </p:sp>
      <p:sp>
        <p:nvSpPr>
          <p:cNvPr id="5" name="Flowchart: Document 4"/>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mc:AlternateContent xmlns:mc="http://schemas.openxmlformats.org/markup-compatibility/2006" xmlns:a14="http://schemas.microsoft.com/office/drawing/2010/main">
        <mc:Choice Requires="a14">
          <p:sp>
            <p:nvSpPr>
              <p:cNvPr id="6" name="TextBox 5"/>
              <p:cNvSpPr txBox="1"/>
              <p:nvPr/>
            </p:nvSpPr>
            <p:spPr>
              <a:xfrm>
                <a:off x="119921" y="256031"/>
                <a:ext cx="9658063" cy="6459561"/>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r" rtl="1"/>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a:latin typeface="Cambria Math" panose="02040503050406030204" pitchFamily="18" charset="0"/>
                            </a:rPr>
                            <m:t>𝑰𝒏𝒗𝒆𝒔𝒕𝒎𝒆𝒏𝒕</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𝟎</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𝟏</m:t>
                          </m:r>
                        </m:sub>
                      </m:sSub>
                      <m:sSub>
                        <m:sSubPr>
                          <m:ctrlPr>
                            <a:rPr lang="en-US" b="1" i="1">
                              <a:latin typeface="Cambria Math" panose="02040503050406030204" pitchFamily="18" charset="0"/>
                            </a:rPr>
                          </m:ctrlPr>
                        </m:sSubPr>
                        <m:e>
                          <m:r>
                            <a:rPr lang="en-US" b="1" i="1">
                              <a:latin typeface="Cambria Math" panose="02040503050406030204" pitchFamily="18" charset="0"/>
                            </a:rPr>
                            <m:t>𝑮𝒐𝒗𝒆𝒓𝒏</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𝟐</m:t>
                          </m:r>
                        </m:sub>
                      </m:sSub>
                      <m:sSub>
                        <m:sSubPr>
                          <m:ctrlPr>
                            <a:rPr lang="en-US" b="1" i="1">
                              <a:latin typeface="Cambria Math" panose="02040503050406030204" pitchFamily="18" charset="0"/>
                            </a:rPr>
                          </m:ctrlPr>
                        </m:sSubPr>
                        <m:e>
                          <m:r>
                            <a:rPr lang="en-US" b="1" i="1">
                              <a:latin typeface="Cambria Math" panose="02040503050406030204" pitchFamily="18" charset="0"/>
                            </a:rPr>
                            <m:t>𝑷𝑪𝑶𝑵</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𝟑</m:t>
                          </m:r>
                        </m:sub>
                      </m:sSub>
                      <m:sSub>
                        <m:sSubPr>
                          <m:ctrlPr>
                            <a:rPr lang="en-US" b="1" i="1">
                              <a:latin typeface="Cambria Math" panose="02040503050406030204" pitchFamily="18" charset="0"/>
                            </a:rPr>
                          </m:ctrlPr>
                        </m:sSubPr>
                        <m:e>
                          <m:r>
                            <a:rPr lang="en-US" b="1" i="1">
                              <a:latin typeface="Cambria Math" panose="02040503050406030204" pitchFamily="18" charset="0"/>
                            </a:rPr>
                            <m:t>𝑹𝑷𝑻</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𝟒</m:t>
                          </m:r>
                        </m:sub>
                      </m:sSub>
                      <m:sSub>
                        <m:sSubPr>
                          <m:ctrlPr>
                            <a:rPr lang="en-US" b="1" i="1">
                              <a:latin typeface="Cambria Math" panose="02040503050406030204" pitchFamily="18" charset="0"/>
                            </a:rPr>
                          </m:ctrlPr>
                        </m:sSubPr>
                        <m:e>
                          <m:r>
                            <a:rPr lang="en-US" b="1" i="1">
                              <a:latin typeface="Cambria Math" panose="02040503050406030204" pitchFamily="18" charset="0"/>
                            </a:rPr>
                            <m:t>𝑺𝒊𝒛𝒆</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oMath>
                  </m:oMathPara>
                </a14:m>
                <a:endParaRPr lang="en-US" b="1" i="1" dirty="0"/>
              </a:p>
              <a:p>
                <a:pPr algn="r" rtl="1"/>
                <a:endParaRPr lang="fa-IR" b="1" dirty="0"/>
              </a:p>
              <a:p>
                <a:pPr algn="r" rtl="1"/>
                <a:endParaRPr lang="fa-IR" dirty="0"/>
              </a:p>
              <a:p>
                <a:pPr algn="r" rtl="1"/>
                <a:r>
                  <a:rPr lang="fa-IR" sz="2000" b="1" dirty="0">
                    <a:cs typeface="B Nazanin" panose="00000400000000000000" pitchFamily="2" charset="-78"/>
                  </a:rPr>
                  <a:t>جدول فرضیه چهارم :</a:t>
                </a:r>
                <a:r>
                  <a:rPr lang="en-US" sz="2000" b="1" dirty="0">
                    <a:cs typeface="B Nazanin" panose="00000400000000000000" pitchFamily="2" charset="-78"/>
                  </a:rPr>
                  <a:t> </a:t>
                </a:r>
                <a:r>
                  <a:rPr lang="fa-IR" sz="2000" b="1" dirty="0">
                    <a:cs typeface="B Nazanin" panose="00000400000000000000" pitchFamily="2" charset="-78"/>
                  </a:rPr>
                  <a:t>بین مالکیت دولتی و سرمایه‌گذاری رابطه مثبت معناداری وجود دارد.</a:t>
                </a:r>
              </a:p>
              <a:p>
                <a:pPr algn="r" rtl="1"/>
                <a:r>
                  <a:rPr lang="en-US" dirty="0"/>
                  <a:t>  </a:t>
                </a:r>
                <a:r>
                  <a:rPr lang="fa-IR" dirty="0"/>
                  <a:t> </a:t>
                </a:r>
                <a:endParaRPr lang="en-US" dirty="0"/>
              </a:p>
            </p:txBody>
          </p:sp>
        </mc:Choice>
        <mc:Fallback xmlns="">
          <p:sp>
            <p:nvSpPr>
              <p:cNvPr id="6" name="TextBox 5"/>
              <p:cNvSpPr txBox="1">
                <a:spLocks noRot="1" noChangeAspect="1" noMove="1" noResize="1" noEditPoints="1" noAdjustHandles="1" noChangeArrowheads="1" noChangeShapeType="1" noTextEdit="1"/>
              </p:cNvSpPr>
              <p:nvPr/>
            </p:nvSpPr>
            <p:spPr>
              <a:xfrm>
                <a:off x="119921" y="256031"/>
                <a:ext cx="9658063" cy="6459561"/>
              </a:xfrm>
              <a:prstGeom prst="rect">
                <a:avLst/>
              </a:prstGeom>
              <a:blipFill>
                <a:blip r:embed="rId2"/>
                <a:stretch>
                  <a:fillRect/>
                </a:stretch>
              </a:blipFill>
              <a:ln w="38100"/>
              <a:effectLst>
                <a:outerShdw blurRad="63500" sx="102000" sy="102000" algn="ctr" rotWithShape="0">
                  <a:prstClr val="black">
                    <a:alpha val="40000"/>
                  </a:prstClr>
                </a:outerShdw>
              </a:effectLst>
            </p:spPr>
            <p:txBody>
              <a:bodyPr/>
              <a:lstStyle/>
              <a:p>
                <a:r>
                  <a:rPr lang="fa-IR">
                    <a:noFill/>
                  </a:rPr>
                  <a:t> </a:t>
                </a:r>
              </a:p>
            </p:txBody>
          </p:sp>
        </mc:Fallback>
      </mc:AlternateContent>
      <p:graphicFrame>
        <p:nvGraphicFramePr>
          <p:cNvPr id="7" name="Table 6"/>
          <p:cNvGraphicFramePr>
            <a:graphicFrameLocks noGrp="1"/>
          </p:cNvGraphicFramePr>
          <p:nvPr>
            <p:extLst>
              <p:ext uri="{D42A27DB-BD31-4B8C-83A1-F6EECF244321}">
                <p14:modId xmlns:p14="http://schemas.microsoft.com/office/powerpoint/2010/main" val="781548319"/>
              </p:ext>
            </p:extLst>
          </p:nvPr>
        </p:nvGraphicFramePr>
        <p:xfrm>
          <a:off x="284813" y="1705008"/>
          <a:ext cx="9323881" cy="4899274"/>
        </p:xfrm>
        <a:graphic>
          <a:graphicData uri="http://schemas.openxmlformats.org/drawingml/2006/table">
            <a:tbl>
              <a:tblPr rtl="1" firstRow="1" firstCol="1" bandRow="1">
                <a:tableStyleId>{5C22544A-7EE6-4342-B048-85BDC9FD1C3A}</a:tableStyleId>
              </a:tblPr>
              <a:tblGrid>
                <a:gridCol w="2328805">
                  <a:extLst>
                    <a:ext uri="{9D8B030D-6E8A-4147-A177-3AD203B41FA5}">
                      <a16:colId xmlns:a16="http://schemas.microsoft.com/office/drawing/2014/main" val="3542404138"/>
                    </a:ext>
                  </a:extLst>
                </a:gridCol>
                <a:gridCol w="2230956">
                  <a:extLst>
                    <a:ext uri="{9D8B030D-6E8A-4147-A177-3AD203B41FA5}">
                      <a16:colId xmlns:a16="http://schemas.microsoft.com/office/drawing/2014/main" val="446436261"/>
                    </a:ext>
                  </a:extLst>
                </a:gridCol>
                <a:gridCol w="1191030">
                  <a:extLst>
                    <a:ext uri="{9D8B030D-6E8A-4147-A177-3AD203B41FA5}">
                      <a16:colId xmlns:a16="http://schemas.microsoft.com/office/drawing/2014/main" val="2534802162"/>
                    </a:ext>
                  </a:extLst>
                </a:gridCol>
                <a:gridCol w="1191030">
                  <a:extLst>
                    <a:ext uri="{9D8B030D-6E8A-4147-A177-3AD203B41FA5}">
                      <a16:colId xmlns:a16="http://schemas.microsoft.com/office/drawing/2014/main" val="3163302364"/>
                    </a:ext>
                  </a:extLst>
                </a:gridCol>
                <a:gridCol w="1191030">
                  <a:extLst>
                    <a:ext uri="{9D8B030D-6E8A-4147-A177-3AD203B41FA5}">
                      <a16:colId xmlns:a16="http://schemas.microsoft.com/office/drawing/2014/main" val="4199423517"/>
                    </a:ext>
                  </a:extLst>
                </a:gridCol>
                <a:gridCol w="1191030">
                  <a:extLst>
                    <a:ext uri="{9D8B030D-6E8A-4147-A177-3AD203B41FA5}">
                      <a16:colId xmlns:a16="http://schemas.microsoft.com/office/drawing/2014/main" val="2599602080"/>
                    </a:ext>
                  </a:extLst>
                </a:gridCol>
              </a:tblGrid>
              <a:tr h="567284">
                <a:tc>
                  <a:txBody>
                    <a:bodyPr/>
                    <a:lstStyle/>
                    <a:p>
                      <a:pPr marL="0" marR="0" algn="ctr" rtl="1">
                        <a:lnSpc>
                          <a:spcPct val="107000"/>
                        </a:lnSpc>
                        <a:spcBef>
                          <a:spcPts val="0"/>
                        </a:spcBef>
                        <a:spcAft>
                          <a:spcPts val="0"/>
                        </a:spcAft>
                      </a:pPr>
                      <a:endParaRPr lang="fa-IR" sz="1800" b="1" dirty="0">
                        <a:solidFill>
                          <a:schemeClr val="tx1"/>
                        </a:solidFill>
                        <a:effectLst/>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علامت اختصاری</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ضریب</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انحراف استاندارد</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آماره آزمون</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احتمال</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extLst>
                  <a:ext uri="{0D108BD9-81ED-4DB2-BD59-A6C34878D82A}">
                    <a16:rowId xmlns:a16="http://schemas.microsoft.com/office/drawing/2014/main" val="4175757298"/>
                  </a:ext>
                </a:extLst>
              </a:tr>
              <a:tr h="368300">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ضریب ثابت</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1800" b="1" dirty="0">
                          <a:solidFill>
                            <a:schemeClr val="tx1"/>
                          </a:solidFill>
                          <a:effectLst/>
                          <a:cs typeface="B Nazanin" panose="00000400000000000000" pitchFamily="2" charset="-78"/>
                        </a:rPr>
                        <a:t>C</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0.0834-</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0.0277</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3.0077-</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0.0028</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extLst>
                  <a:ext uri="{0D108BD9-81ED-4DB2-BD59-A6C34878D82A}">
                    <a16:rowId xmlns:a16="http://schemas.microsoft.com/office/drawing/2014/main" val="82307590"/>
                  </a:ext>
                </a:extLst>
              </a:tr>
              <a:tr h="491104">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مالکیت دولتی </a:t>
                      </a:r>
                      <a:r>
                        <a:rPr lang="en-US" sz="1800" b="1">
                          <a:solidFill>
                            <a:schemeClr val="tx1"/>
                          </a:solidFill>
                          <a:effectLst/>
                          <a:cs typeface="B Nazanin" panose="00000400000000000000" pitchFamily="2" charset="-78"/>
                        </a:rPr>
                        <a:t>t-1</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800" b="1" dirty="0">
                          <a:solidFill>
                            <a:schemeClr val="tx1"/>
                          </a:solidFill>
                          <a:effectLst/>
                          <a:cs typeface="B Nazanin" panose="00000400000000000000" pitchFamily="2" charset="-78"/>
                        </a:rPr>
                        <a:t>GO </a:t>
                      </a:r>
                      <a:r>
                        <a:rPr lang="en-US" sz="1800" b="1" baseline="-25000" dirty="0">
                          <a:solidFill>
                            <a:schemeClr val="tx1"/>
                          </a:solidFill>
                          <a:effectLst/>
                          <a:cs typeface="B Nazanin" panose="00000400000000000000" pitchFamily="2" charset="-78"/>
                        </a:rPr>
                        <a:t>t-1</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0.0731</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extLst>
                  <a:ext uri="{0D108BD9-81ED-4DB2-BD59-A6C34878D82A}">
                    <a16:rowId xmlns:a16="http://schemas.microsoft.com/office/drawing/2014/main" val="504760735"/>
                  </a:ext>
                </a:extLst>
              </a:tr>
              <a:tr h="368300">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اندازه شرکت </a:t>
                      </a:r>
                      <a:r>
                        <a:rPr lang="en-US" sz="1800" b="1" dirty="0">
                          <a:solidFill>
                            <a:schemeClr val="tx1"/>
                          </a:solidFill>
                          <a:effectLst/>
                          <a:cs typeface="B Nazanin" panose="00000400000000000000" pitchFamily="2" charset="-78"/>
                        </a:rPr>
                        <a:t>t-1</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1800" b="1" dirty="0">
                          <a:solidFill>
                            <a:schemeClr val="tx1"/>
                          </a:solidFill>
                          <a:effectLst/>
                          <a:cs typeface="B Nazanin" panose="00000400000000000000" pitchFamily="2" charset="-78"/>
                        </a:rPr>
                        <a:t>Size</a:t>
                      </a:r>
                      <a:r>
                        <a:rPr lang="en-US" sz="1800" b="1" baseline="-25000" dirty="0">
                          <a:solidFill>
                            <a:schemeClr val="tx1"/>
                          </a:solidFill>
                          <a:effectLst/>
                          <a:cs typeface="B Nazanin" panose="00000400000000000000" pitchFamily="2" charset="-78"/>
                        </a:rPr>
                        <a:t> t-1</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0.5079</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extLst>
                  <a:ext uri="{0D108BD9-81ED-4DB2-BD59-A6C34878D82A}">
                    <a16:rowId xmlns:a16="http://schemas.microsoft.com/office/drawing/2014/main" val="2043759471"/>
                  </a:ext>
                </a:extLst>
              </a:tr>
              <a:tr h="368300">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بازده دارایی‌ها </a:t>
                      </a:r>
                      <a:r>
                        <a:rPr lang="en-US" sz="1800" b="1">
                          <a:solidFill>
                            <a:schemeClr val="tx1"/>
                          </a:solidFill>
                          <a:effectLst/>
                          <a:cs typeface="B Nazanin" panose="00000400000000000000" pitchFamily="2" charset="-78"/>
                        </a:rPr>
                        <a:t>t-1</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800" b="1">
                          <a:solidFill>
                            <a:schemeClr val="tx1"/>
                          </a:solidFill>
                          <a:effectLst/>
                          <a:cs typeface="B Nazanin" panose="00000400000000000000" pitchFamily="2" charset="-78"/>
                        </a:rPr>
                        <a:t>ROA</a:t>
                      </a:r>
                      <a:r>
                        <a:rPr lang="en-US" sz="1800" b="1" baseline="-25000">
                          <a:solidFill>
                            <a:schemeClr val="tx1"/>
                          </a:solidFill>
                          <a:effectLst/>
                          <a:cs typeface="B Nazanin" panose="00000400000000000000" pitchFamily="2" charset="-78"/>
                        </a:rPr>
                        <a:t> t-1</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0.0000</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extLst>
                  <a:ext uri="{0D108BD9-81ED-4DB2-BD59-A6C34878D82A}">
                    <a16:rowId xmlns:a16="http://schemas.microsoft.com/office/drawing/2014/main" val="782841096"/>
                  </a:ext>
                </a:extLst>
              </a:tr>
              <a:tr h="283642">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اهرم مالی </a:t>
                      </a:r>
                      <a:r>
                        <a:rPr lang="en-US" sz="1800" b="1" dirty="0">
                          <a:solidFill>
                            <a:schemeClr val="tx1"/>
                          </a:solidFill>
                          <a:effectLst/>
                          <a:cs typeface="B Nazanin" panose="00000400000000000000" pitchFamily="2" charset="-78"/>
                        </a:rPr>
                        <a:t>t-1</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1800" b="1" dirty="0">
                          <a:solidFill>
                            <a:schemeClr val="tx1"/>
                          </a:solidFill>
                          <a:effectLst/>
                          <a:cs typeface="B Nazanin" panose="00000400000000000000" pitchFamily="2" charset="-78"/>
                        </a:rPr>
                        <a:t>LEV</a:t>
                      </a:r>
                      <a:r>
                        <a:rPr lang="en-US" sz="1800" b="1" baseline="-25000" dirty="0">
                          <a:solidFill>
                            <a:schemeClr val="tx1"/>
                          </a:solidFill>
                          <a:effectLst/>
                          <a:cs typeface="B Nazanin" panose="00000400000000000000" pitchFamily="2" charset="-78"/>
                        </a:rPr>
                        <a:t> t-1</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0.0000</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extLst>
                  <a:ext uri="{0D108BD9-81ED-4DB2-BD59-A6C34878D82A}">
                    <a16:rowId xmlns:a16="http://schemas.microsoft.com/office/drawing/2014/main" val="3216202220"/>
                  </a:ext>
                </a:extLst>
              </a:tr>
              <a:tr h="283642">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سن شرکت </a:t>
                      </a:r>
                      <a:r>
                        <a:rPr lang="en-US" sz="1800" b="1">
                          <a:solidFill>
                            <a:schemeClr val="tx1"/>
                          </a:solidFill>
                          <a:effectLst/>
                          <a:cs typeface="B Nazanin" panose="00000400000000000000" pitchFamily="2" charset="-78"/>
                        </a:rPr>
                        <a:t>t-1</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800" b="1">
                          <a:solidFill>
                            <a:schemeClr val="tx1"/>
                          </a:solidFill>
                          <a:effectLst/>
                          <a:cs typeface="B Nazanin" panose="00000400000000000000" pitchFamily="2" charset="-78"/>
                        </a:rPr>
                        <a:t>AGE</a:t>
                      </a:r>
                      <a:r>
                        <a:rPr lang="en-US" sz="1800" b="1" baseline="-25000">
                          <a:solidFill>
                            <a:schemeClr val="tx1"/>
                          </a:solidFill>
                          <a:effectLst/>
                          <a:cs typeface="B Nazanin" panose="00000400000000000000" pitchFamily="2" charset="-78"/>
                        </a:rPr>
                        <a:t> t-1</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0.0044</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extLst>
                  <a:ext uri="{0D108BD9-81ED-4DB2-BD59-A6C34878D82A}">
                    <a16:rowId xmlns:a16="http://schemas.microsoft.com/office/drawing/2014/main" val="1791116602"/>
                  </a:ext>
                </a:extLst>
              </a:tr>
              <a:tr h="368300">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جریان وجوه نقد </a:t>
                      </a:r>
                      <a:r>
                        <a:rPr lang="en-US" sz="1800" b="1" dirty="0">
                          <a:solidFill>
                            <a:schemeClr val="tx1"/>
                          </a:solidFill>
                          <a:effectLst/>
                          <a:cs typeface="B Nazanin" panose="00000400000000000000" pitchFamily="2" charset="-78"/>
                        </a:rPr>
                        <a:t>t-1</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1800" b="1" dirty="0">
                          <a:solidFill>
                            <a:schemeClr val="tx1"/>
                          </a:solidFill>
                          <a:effectLst/>
                          <a:cs typeface="B Nazanin" panose="00000400000000000000" pitchFamily="2" charset="-78"/>
                        </a:rPr>
                        <a:t>CFO</a:t>
                      </a:r>
                      <a:r>
                        <a:rPr lang="en-US" sz="1800" b="1" baseline="-25000" dirty="0">
                          <a:solidFill>
                            <a:schemeClr val="tx1"/>
                          </a:solidFill>
                          <a:effectLst/>
                          <a:cs typeface="B Nazanin" panose="00000400000000000000" pitchFamily="2" charset="-78"/>
                        </a:rPr>
                        <a:t> t-1</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0.0000</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extLst>
                  <a:ext uri="{0D108BD9-81ED-4DB2-BD59-A6C34878D82A}">
                    <a16:rowId xmlns:a16="http://schemas.microsoft.com/office/drawing/2014/main" val="1094113635"/>
                  </a:ext>
                </a:extLst>
              </a:tr>
              <a:tr h="283642">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رشد فروش </a:t>
                      </a:r>
                      <a:r>
                        <a:rPr lang="en-US" sz="1800" b="1">
                          <a:solidFill>
                            <a:schemeClr val="tx1"/>
                          </a:solidFill>
                          <a:effectLst/>
                          <a:cs typeface="B Nazanin" panose="00000400000000000000" pitchFamily="2" charset="-78"/>
                        </a:rPr>
                        <a:t>t-1</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800" b="1">
                          <a:solidFill>
                            <a:schemeClr val="tx1"/>
                          </a:solidFill>
                          <a:effectLst/>
                          <a:cs typeface="B Nazanin" panose="00000400000000000000" pitchFamily="2" charset="-78"/>
                        </a:rPr>
                        <a:t>Growth</a:t>
                      </a:r>
                      <a:r>
                        <a:rPr lang="en-US" sz="1800" b="1" baseline="-25000">
                          <a:solidFill>
                            <a:schemeClr val="tx1"/>
                          </a:solidFill>
                          <a:effectLst/>
                          <a:cs typeface="B Nazanin" panose="00000400000000000000" pitchFamily="2" charset="-78"/>
                        </a:rPr>
                        <a:t> t-1</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0.0096</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0.0010</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9.9883</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0.0000</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extLst>
                  <a:ext uri="{0D108BD9-81ED-4DB2-BD59-A6C34878D82A}">
                    <a16:rowId xmlns:a16="http://schemas.microsoft.com/office/drawing/2014/main" val="8711294"/>
                  </a:ext>
                </a:extLst>
              </a:tr>
              <a:tr h="283642">
                <a:tc gridSpan="2">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ضریب تعیین </a:t>
                      </a:r>
                      <a:r>
                        <a:rPr lang="en-US" sz="1800" b="1" dirty="0">
                          <a:solidFill>
                            <a:schemeClr val="tx1"/>
                          </a:solidFill>
                          <a:effectLst/>
                          <a:cs typeface="B Nazanin" panose="00000400000000000000" pitchFamily="2" charset="-78"/>
                        </a:rPr>
                        <a:t>R</a:t>
                      </a:r>
                      <a:r>
                        <a:rPr lang="en-US" sz="1800" b="1" baseline="30000" dirty="0">
                          <a:solidFill>
                            <a:schemeClr val="tx1"/>
                          </a:solidFill>
                          <a:effectLst/>
                          <a:cs typeface="B Nazanin" panose="00000400000000000000" pitchFamily="2" charset="-78"/>
                        </a:rPr>
                        <a:t>2</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0.8769</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0040715"/>
                  </a:ext>
                </a:extLst>
              </a:tr>
              <a:tr h="283642">
                <a:tc gridSpan="2">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ضریب تعیین تعدیل شده</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0.8502</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71995475"/>
                  </a:ext>
                </a:extLst>
              </a:tr>
              <a:tr h="283642">
                <a:tc gridSpan="2">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آماره </a:t>
                      </a:r>
                      <a:r>
                        <a:rPr lang="en-US" sz="1800" b="1" dirty="0">
                          <a:solidFill>
                            <a:schemeClr val="tx1"/>
                          </a:solidFill>
                          <a:effectLst/>
                          <a:cs typeface="B Nazanin" panose="00000400000000000000" pitchFamily="2" charset="-78"/>
                        </a:rPr>
                        <a:t>F</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32.8163</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70303881"/>
                  </a:ext>
                </a:extLst>
              </a:tr>
              <a:tr h="283642">
                <a:tc gridSpan="2">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معني‌داری</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0.0000</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41090302"/>
                  </a:ext>
                </a:extLst>
              </a:tr>
              <a:tr h="283642">
                <a:tc gridSpan="2">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دوربین واتسون</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2.1616</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122" marR="68122" marT="0" marB="0" anchor="c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25064229"/>
                  </a:ext>
                </a:extLst>
              </a:tr>
            </a:tbl>
          </a:graphicData>
        </a:graphic>
      </p:graphicFrame>
    </p:spTree>
    <p:extLst>
      <p:ext uri="{BB962C8B-B14F-4D97-AF65-F5344CB8AC3E}">
        <p14:creationId xmlns:p14="http://schemas.microsoft.com/office/powerpoint/2010/main" val="395214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anim calcmode="lin" valueType="num">
                                      <p:cBhvr additive="base">
                                        <p:cTn id="1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511296"/>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Flowchart: Document 4"/>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6" name="TextBox 5"/>
          <p:cNvSpPr txBox="1"/>
          <p:nvPr/>
        </p:nvSpPr>
        <p:spPr>
          <a:xfrm>
            <a:off x="207264" y="256031"/>
            <a:ext cx="9570720" cy="6444571"/>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r" rtl="1"/>
            <a:r>
              <a:rPr lang="fa-IR" sz="2000" b="1" dirty="0">
                <a:cs typeface="B Nazanin" panose="00000400000000000000" pitchFamily="2" charset="-78"/>
              </a:rPr>
              <a:t>فرضیه چهارم: بین مالکیت دولتی و سرمایه‌گذاری رابطه مثبت معناداری وجود دارد.</a:t>
            </a:r>
          </a:p>
          <a:p>
            <a:pPr algn="r" rtl="1"/>
            <a:r>
              <a:rPr lang="fa-IR" sz="2000" b="1" dirty="0">
                <a:cs typeface="B Nazanin" panose="00000400000000000000" pitchFamily="2" charset="-78"/>
              </a:rPr>
              <a:t>نتیجه : تایید فرضیه</a:t>
            </a:r>
            <a:endParaRPr lang="en-US" sz="2000" b="1" dirty="0">
              <a:cs typeface="B Nazanin" panose="00000400000000000000" pitchFamily="2" charset="-78"/>
            </a:endParaRPr>
          </a:p>
          <a:p>
            <a:pPr algn="r" rtl="1">
              <a:lnSpc>
                <a:spcPct val="150000"/>
              </a:lnSpc>
            </a:pPr>
            <a:r>
              <a:rPr lang="fa-IR" sz="2000" b="1" dirty="0">
                <a:cs typeface="B Nazanin" panose="00000400000000000000" pitchFamily="2" charset="-78"/>
              </a:rPr>
              <a:t>ضریب تعیین </a:t>
            </a:r>
            <a:r>
              <a:rPr lang="en-US" sz="2000" b="1" dirty="0">
                <a:cs typeface="B Nazanin" panose="00000400000000000000" pitchFamily="2" charset="-78"/>
              </a:rPr>
              <a:t>R</a:t>
            </a:r>
            <a:r>
              <a:rPr lang="en-US" sz="2000" b="1" baseline="30000" dirty="0">
                <a:cs typeface="B Nazanin" panose="00000400000000000000" pitchFamily="2" charset="-78"/>
              </a:rPr>
              <a:t>2 </a:t>
            </a:r>
            <a:r>
              <a:rPr lang="fa-IR" sz="2000" b="1" dirty="0">
                <a:cs typeface="B Nazanin" panose="00000400000000000000" pitchFamily="2" charset="-78"/>
              </a:rPr>
              <a:t>میزان تطابق مدل با واقعیت را نشان می‌دهد این متغیر بین عدد صفر تا یک می‌باشد که هر چه این مقدار به 1 نزدیک‌تر باشد تطابق مدل با واقعیت بیشتر است.</a:t>
            </a:r>
            <a:endParaRPr lang="en-US" sz="2000" b="1" dirty="0">
              <a:cs typeface="B Nazanin" panose="00000400000000000000" pitchFamily="2" charset="-78"/>
            </a:endParaRPr>
          </a:p>
          <a:p>
            <a:pPr algn="r" rtl="1">
              <a:lnSpc>
                <a:spcPct val="150000"/>
              </a:lnSpc>
            </a:pPr>
            <a:r>
              <a:rPr lang="fa-IR" sz="2000" b="1" dirty="0">
                <a:cs typeface="B Nazanin" panose="00000400000000000000" pitchFamily="2" charset="-78"/>
              </a:rPr>
              <a:t>همان‌طور که در جدول بالا مشاهده می‌کنید آماره فیشر و سطح معنی داری به ترتیب برابر 8163/32 و 0000/0 است چون این مقدار از 05/0 کمتر است در سطح 95 درصد می‌توان گفت رگرسیون برازش شده معنی‌دار است. </a:t>
            </a:r>
            <a:endParaRPr lang="en-US" sz="2000" b="1" dirty="0">
              <a:cs typeface="B Nazanin" panose="00000400000000000000" pitchFamily="2" charset="-78"/>
            </a:endParaRPr>
          </a:p>
          <a:p>
            <a:pPr algn="r" rtl="1">
              <a:lnSpc>
                <a:spcPct val="150000"/>
              </a:lnSpc>
            </a:pPr>
            <a:r>
              <a:rPr lang="fa-IR" sz="2000" b="1" dirty="0">
                <a:cs typeface="B Nazanin" panose="00000400000000000000" pitchFamily="2" charset="-78"/>
              </a:rPr>
              <a:t>با توجه به مقدار احتمال متغیر مالکیت دولتی </a:t>
            </a:r>
            <a:r>
              <a:rPr lang="en-US" sz="2000" b="1" dirty="0">
                <a:cs typeface="B Nazanin" panose="00000400000000000000" pitchFamily="2" charset="-78"/>
              </a:rPr>
              <a:t>t-1 </a:t>
            </a:r>
            <a:r>
              <a:rPr lang="fa-IR" sz="2000" b="1" dirty="0">
                <a:cs typeface="B Nazanin" panose="00000400000000000000" pitchFamily="2" charset="-78"/>
              </a:rPr>
              <a:t>که برابر 0731/0 است، چون این مقدار از 05/0 بیشتر است در سطح 95 درصد می‌توان ادعا کرد که بین متغیر مالکیت دولتی و سرمایه‌گذاری رابطه معناداری وجود ندارد. </a:t>
            </a:r>
            <a:endParaRPr lang="en-US" sz="2000" b="1" dirty="0">
              <a:cs typeface="B Nazanin" panose="00000400000000000000" pitchFamily="2" charset="-78"/>
            </a:endParaRPr>
          </a:p>
          <a:p>
            <a:pPr algn="r" rtl="1">
              <a:lnSpc>
                <a:spcPct val="150000"/>
              </a:lnSpc>
            </a:pPr>
            <a:r>
              <a:rPr lang="fa-IR" sz="2000" b="1" dirty="0">
                <a:cs typeface="B Nazanin" panose="00000400000000000000" pitchFamily="2" charset="-78"/>
              </a:rPr>
              <a:t>همچنین با توجه به جدول فوق می‌توان بیان نمود از بین متغیرهای کنترلی، متغیر اندازه شرکت بر سرمایه گذاری رابطه معناداری ندارند و متغیرهای، بازده دارایی‌ها، اهرم مالی، سن شرکت، جریان وجوه نقد و رشد فروش بر سرمایه‌گذاری تاثیر مثبت و معناداری دارند. </a:t>
            </a:r>
            <a:endParaRPr lang="en-US" sz="2000" b="1" dirty="0">
              <a:cs typeface="B Nazanin" panose="00000400000000000000" pitchFamily="2" charset="-78"/>
            </a:endParaRPr>
          </a:p>
          <a:p>
            <a:pPr algn="r" rtl="1">
              <a:lnSpc>
                <a:spcPct val="150000"/>
              </a:lnSpc>
            </a:pPr>
            <a:r>
              <a:rPr lang="fa-IR" sz="2000" b="1" dirty="0">
                <a:cs typeface="B Nazanin" panose="00000400000000000000" pitchFamily="2" charset="-78"/>
              </a:rPr>
              <a:t>آماره دوربین واتسون با توجه به جدول بالا برابر 1616/2 است که چون این عدد بین 5/1 تا 5/2 است نشان می‌دهد که بین باقی‌مانده‌ها خودهمبستگی وجود ندارد نشان‌دهنده عدم وجود خودهمبستگی بین باقیمانده‌ها است.</a:t>
            </a:r>
            <a:endParaRPr lang="en-US" sz="2000" b="1" dirty="0">
              <a:cs typeface="B Nazanin" panose="00000400000000000000" pitchFamily="2" charset="-78"/>
            </a:endParaRPr>
          </a:p>
          <a:p>
            <a:pPr algn="r" rtl="1">
              <a:lnSpc>
                <a:spcPct val="150000"/>
              </a:lnSpc>
            </a:pPr>
            <a:endParaRPr lang="fa-IR" sz="2000" b="1" dirty="0">
              <a:cs typeface="B Nazanin" panose="00000400000000000000" pitchFamily="2" charset="-78"/>
            </a:endParaRPr>
          </a:p>
          <a:p>
            <a:pPr algn="r" rtl="1">
              <a:lnSpc>
                <a:spcPct val="150000"/>
              </a:lnSpc>
            </a:pPr>
            <a:endParaRPr lang="en-US" sz="2000" b="1" dirty="0">
              <a:cs typeface="B Nazanin" panose="00000400000000000000" pitchFamily="2" charset="-78"/>
            </a:endParaRPr>
          </a:p>
        </p:txBody>
      </p:sp>
    </p:spTree>
    <p:extLst>
      <p:ext uri="{BB962C8B-B14F-4D97-AF65-F5344CB8AC3E}">
        <p14:creationId xmlns:p14="http://schemas.microsoft.com/office/powerpoint/2010/main" val="2373165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1000"/>
                                        <p:tgtEl>
                                          <p:spTgt spid="6">
                                            <p:txEl>
                                              <p:pRg st="2" end="2"/>
                                            </p:txEl>
                                          </p:spTgt>
                                        </p:tgtEl>
                                      </p:cBhvr>
                                    </p:animEffect>
                                    <p:anim calcmode="lin" valueType="num">
                                      <p:cBhvr>
                                        <p:cTn id="1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1000"/>
                                        <p:tgtEl>
                                          <p:spTgt spid="6">
                                            <p:txEl>
                                              <p:pRg st="3" end="3"/>
                                            </p:txEl>
                                          </p:spTgt>
                                        </p:tgtEl>
                                      </p:cBhvr>
                                    </p:animEffect>
                                    <p:anim calcmode="lin" valueType="num">
                                      <p:cBhvr>
                                        <p:cTn id="23"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1000"/>
                                        <p:tgtEl>
                                          <p:spTgt spid="6">
                                            <p:txEl>
                                              <p:pRg st="4" end="4"/>
                                            </p:txEl>
                                          </p:spTgt>
                                        </p:tgtEl>
                                      </p:cBhvr>
                                    </p:animEffect>
                                    <p:anim calcmode="lin" valueType="num">
                                      <p:cBhvr>
                                        <p:cTn id="2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1000"/>
                                        <p:tgtEl>
                                          <p:spTgt spid="6">
                                            <p:txEl>
                                              <p:pRg st="5" end="5"/>
                                            </p:txEl>
                                          </p:spTgt>
                                        </p:tgtEl>
                                      </p:cBhvr>
                                    </p:animEffect>
                                    <p:anim calcmode="lin" valueType="num">
                                      <p:cBhvr>
                                        <p:cTn id="33"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6">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fade">
                                      <p:cBhvr>
                                        <p:cTn id="37" dur="1000"/>
                                        <p:tgtEl>
                                          <p:spTgt spid="6">
                                            <p:txEl>
                                              <p:pRg st="6" end="6"/>
                                            </p:txEl>
                                          </p:spTgt>
                                        </p:tgtEl>
                                      </p:cBhvr>
                                    </p:animEffect>
                                    <p:anim calcmode="lin" valueType="num">
                                      <p:cBhvr>
                                        <p:cTn id="38"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16992"/>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کلیات پژوهش</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11" name="TextBox 10"/>
          <p:cNvSpPr txBox="1"/>
          <p:nvPr/>
        </p:nvSpPr>
        <p:spPr>
          <a:xfrm>
            <a:off x="207264" y="256031"/>
            <a:ext cx="9570720" cy="6399601"/>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rtl="1"/>
            <a:endParaRPr lang="fa-IR" dirty="0"/>
          </a:p>
          <a:p>
            <a:pPr algn="r" rtl="1"/>
            <a:endParaRPr lang="fa-IR" dirty="0"/>
          </a:p>
          <a:p>
            <a:pPr algn="just" rtl="1"/>
            <a:endParaRPr lang="fa-IR" sz="2000" b="1" dirty="0">
              <a:cs typeface="B Nazanin" panose="00000400000000000000" pitchFamily="2" charset="-78"/>
            </a:endParaRPr>
          </a:p>
          <a:p>
            <a:pPr algn="just" rtl="1">
              <a:lnSpc>
                <a:spcPct val="150000"/>
              </a:lnSpc>
            </a:pPr>
            <a:r>
              <a:rPr lang="fa-IR" b="1" dirty="0">
                <a:cs typeface="B Nazanin" panose="00000400000000000000" pitchFamily="2" charset="-78"/>
              </a:rPr>
              <a:t>برقراری و حفظ ارتباط بین شرکت ها و دولت معمولاً همراه با کسب مزیت رقابتی صورت می گیرد. از طرفی معاملات با اشخاص وابسته در رسوایی</a:t>
            </a:r>
          </a:p>
          <a:p>
            <a:pPr algn="just" rtl="1">
              <a:lnSpc>
                <a:spcPct val="150000"/>
              </a:lnSpc>
            </a:pPr>
            <a:r>
              <a:rPr lang="fa-IR" b="1" dirty="0">
                <a:cs typeface="B Nazanin" panose="00000400000000000000" pitchFamily="2" charset="-78"/>
              </a:rPr>
              <a:t>.</a:t>
            </a:r>
            <a:endParaRPr lang="en-US" b="1" dirty="0">
              <a:cs typeface="B Nazanin" panose="00000400000000000000" pitchFamily="2" charset="-78"/>
            </a:endParaRPr>
          </a:p>
          <a:p>
            <a:pPr algn="just" rtl="1">
              <a:lnSpc>
                <a:spcPct val="150000"/>
              </a:lnSpc>
            </a:pPr>
            <a:r>
              <a:rPr lang="fa-IR" b="1" dirty="0">
                <a:cs typeface="B Nazanin" panose="00000400000000000000" pitchFamily="2" charset="-78"/>
              </a:rPr>
              <a:t> لذا این پژوهش با هدف  بررسی تاثیر مالکیت دولتی، ارتباطات سیاسی و معامله با اشخاص وابسته بر تامین مالی خارجی و سرمایه‌گذاری شرکت‌های پذیرفته شده در بورس اوراق بهادار تهران می­باشد.</a:t>
            </a:r>
            <a:endParaRPr lang="en-US" b="1" dirty="0">
              <a:cs typeface="B Nazanin" panose="00000400000000000000" pitchFamily="2" charset="-78"/>
            </a:endParaRPr>
          </a:p>
          <a:p>
            <a:pPr algn="just" rtl="1">
              <a:lnSpc>
                <a:spcPct val="150000"/>
              </a:lnSpc>
            </a:pPr>
            <a:r>
              <a:rPr lang="fa-IR" b="1" dirty="0">
                <a:cs typeface="B Nazanin" panose="00000400000000000000" pitchFamily="2" charset="-78"/>
              </a:rPr>
              <a:t> روش پژوهش حاضر از لحاظ ماهیت در زمره تحقیقات توصیفی قرار داشته و از نظر روش نیز در دسته تحقیقات همبستگی محسوب می­گردد. برای این مهم از اطلاعات 102 شرکت پذيرفته شده در بورس اوراق بهادار تهران طی سال­های 1393-1399 (7سال) است استفاده شد. برای تایید و رد فرضیه­های پژوهش از آزمون های رگرسیون چند متغیره استفاده گردیده است. در ضمن برای تحلیل داده­ها از نرم‌افزارهای </a:t>
            </a:r>
            <a:r>
              <a:rPr lang="en-US" b="1" dirty="0">
                <a:cs typeface="B Nazanin" panose="00000400000000000000" pitchFamily="2" charset="-78"/>
              </a:rPr>
              <a:t>Spss20</a:t>
            </a:r>
            <a:r>
              <a:rPr lang="fa-IR" b="1" dirty="0">
                <a:cs typeface="B Nazanin" panose="00000400000000000000" pitchFamily="2" charset="-78"/>
              </a:rPr>
              <a:t> و</a:t>
            </a:r>
            <a:r>
              <a:rPr lang="en-US" b="1" dirty="0">
                <a:cs typeface="B Nazanin" panose="00000400000000000000" pitchFamily="2" charset="-78"/>
              </a:rPr>
              <a:t>Eviews8</a:t>
            </a:r>
            <a:r>
              <a:rPr lang="fa-IR" b="1" dirty="0">
                <a:cs typeface="B Nazanin" panose="00000400000000000000" pitchFamily="2" charset="-78"/>
              </a:rPr>
              <a:t> استفاده نموده­ایم.</a:t>
            </a:r>
            <a:endParaRPr lang="en-US" b="1" dirty="0">
              <a:cs typeface="B Nazanin" panose="00000400000000000000" pitchFamily="2" charset="-78"/>
            </a:endParaRPr>
          </a:p>
          <a:p>
            <a:pPr algn="just" rtl="1">
              <a:lnSpc>
                <a:spcPct val="150000"/>
              </a:lnSpc>
            </a:pPr>
            <a:r>
              <a:rPr lang="fa-IR" b="1" dirty="0">
                <a:cs typeface="B Nazanin" panose="00000400000000000000" pitchFamily="2" charset="-78"/>
              </a:rPr>
              <a:t> نتایج نشان می دهد مالکیت دولتی،  ارتباطات سیاسی و معامله با اشخاص وابسته بر سرمایه‌گذاری تاثیر ندارد.</a:t>
            </a:r>
            <a:endParaRPr lang="en-US" b="1" dirty="0">
              <a:cs typeface="B Nazanin" panose="00000400000000000000" pitchFamily="2" charset="-78"/>
            </a:endParaRPr>
          </a:p>
          <a:p>
            <a:pPr algn="r" rtl="1"/>
            <a:endParaRPr lang="en-US" sz="2000" b="1" dirty="0">
              <a:cs typeface="B Nazanin" panose="00000400000000000000" pitchFamily="2" charset="-78"/>
            </a:endParaRPr>
          </a:p>
          <a:p>
            <a:pPr algn="r" rtl="1"/>
            <a:endParaRPr lang="en-US" dirty="0"/>
          </a:p>
          <a:p>
            <a:pPr algn="r" rtl="1"/>
            <a:endParaRPr lang="en-US" sz="2000" b="1" dirty="0">
              <a:cs typeface="B Nazanin" panose="00000400000000000000" pitchFamily="2" charset="-78"/>
            </a:endParaRPr>
          </a:p>
        </p:txBody>
      </p:sp>
      <p:sp>
        <p:nvSpPr>
          <p:cNvPr id="3" name="Oval 2"/>
          <p:cNvSpPr/>
          <p:nvPr/>
        </p:nvSpPr>
        <p:spPr>
          <a:xfrm>
            <a:off x="1798820" y="509666"/>
            <a:ext cx="7000406" cy="52465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500" b="1" dirty="0">
                <a:solidFill>
                  <a:schemeClr val="tx1"/>
                </a:solidFill>
                <a:cs typeface="B Nazanin" panose="00000400000000000000" pitchFamily="2" charset="-78"/>
              </a:rPr>
              <a:t>چكيده :</a:t>
            </a:r>
            <a:endParaRPr lang="en-US" sz="25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183700022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p:tgtEl>
                                          <p:spTgt spid="3"/>
                                        </p:tgtEl>
                                        <p:attrNameLst>
                                          <p:attrName>ppt_y</p:attrName>
                                        </p:attrNameLst>
                                      </p:cBhvr>
                                      <p:tavLst>
                                        <p:tav tm="0">
                                          <p:val>
                                            <p:strVal val="#ppt_y+#ppt_h*1.125000"/>
                                          </p:val>
                                        </p:tav>
                                        <p:tav tm="100000">
                                          <p:val>
                                            <p:strVal val="#ppt_y"/>
                                          </p:val>
                                        </p:tav>
                                      </p:tavLst>
                                    </p:anim>
                                    <p:animEffect transition="in" filter="wipe(up)">
                                      <p:cBhvr>
                                        <p:cTn id="8" dur="500"/>
                                        <p:tgtEl>
                                          <p:spTgt spid="3"/>
                                        </p:tgtEl>
                                      </p:cBhvr>
                                    </p:animEffect>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11">
                                            <p:txEl>
                                              <p:pRg st="3" end="3"/>
                                            </p:txEl>
                                          </p:spTgt>
                                        </p:tgtEl>
                                        <p:attrNameLst>
                                          <p:attrName>style.visibility</p:attrName>
                                        </p:attrNameLst>
                                      </p:cBhvr>
                                      <p:to>
                                        <p:strVal val="visible"/>
                                      </p:to>
                                    </p:set>
                                    <p:animEffect transition="in" filter="fade">
                                      <p:cBhvr>
                                        <p:cTn id="13" dur="1000"/>
                                        <p:tgtEl>
                                          <p:spTgt spid="11">
                                            <p:txEl>
                                              <p:pRg st="3" end="3"/>
                                            </p:txEl>
                                          </p:spTgt>
                                        </p:tgtEl>
                                      </p:cBhvr>
                                    </p:animEffect>
                                    <p:anim calcmode="lin" valueType="num">
                                      <p:cBhvr>
                                        <p:cTn id="14"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15"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11">
                                            <p:txEl>
                                              <p:pRg st="4" end="4"/>
                                            </p:txEl>
                                          </p:spTgt>
                                        </p:tgtEl>
                                        <p:attrNameLst>
                                          <p:attrName>style.visibility</p:attrName>
                                        </p:attrNameLst>
                                      </p:cBhvr>
                                      <p:to>
                                        <p:strVal val="visible"/>
                                      </p:to>
                                    </p:set>
                                    <p:animEffect transition="in" filter="fade">
                                      <p:cBhvr>
                                        <p:cTn id="20" dur="1000"/>
                                        <p:tgtEl>
                                          <p:spTgt spid="11">
                                            <p:txEl>
                                              <p:pRg st="4" end="4"/>
                                            </p:txEl>
                                          </p:spTgt>
                                        </p:tgtEl>
                                      </p:cBhvr>
                                    </p:animEffect>
                                    <p:anim calcmode="lin" valueType="num">
                                      <p:cBhvr>
                                        <p:cTn id="21"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22" dur="1000" fill="hold"/>
                                        <p:tgtEl>
                                          <p:spTgt spid="11">
                                            <p:txEl>
                                              <p:pRg st="4" end="4"/>
                                            </p:txEl>
                                          </p:spTgt>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11">
                                            <p:txEl>
                                              <p:pRg st="5" end="5"/>
                                            </p:txEl>
                                          </p:spTgt>
                                        </p:tgtEl>
                                        <p:attrNameLst>
                                          <p:attrName>style.visibility</p:attrName>
                                        </p:attrNameLst>
                                      </p:cBhvr>
                                      <p:to>
                                        <p:strVal val="visible"/>
                                      </p:to>
                                    </p:set>
                                    <p:animEffect transition="in" filter="fade">
                                      <p:cBhvr>
                                        <p:cTn id="25" dur="1000"/>
                                        <p:tgtEl>
                                          <p:spTgt spid="11">
                                            <p:txEl>
                                              <p:pRg st="5" end="5"/>
                                            </p:txEl>
                                          </p:spTgt>
                                        </p:tgtEl>
                                      </p:cBhvr>
                                    </p:animEffect>
                                    <p:anim calcmode="lin" valueType="num">
                                      <p:cBhvr>
                                        <p:cTn id="26" dur="10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27" dur="1000" fill="hold"/>
                                        <p:tgtEl>
                                          <p:spTgt spid="11">
                                            <p:txEl>
                                              <p:pRg st="5" end="5"/>
                                            </p:txEl>
                                          </p:spTgt>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11">
                                            <p:txEl>
                                              <p:pRg st="6" end="6"/>
                                            </p:txEl>
                                          </p:spTgt>
                                        </p:tgtEl>
                                        <p:attrNameLst>
                                          <p:attrName>style.visibility</p:attrName>
                                        </p:attrNameLst>
                                      </p:cBhvr>
                                      <p:to>
                                        <p:strVal val="visible"/>
                                      </p:to>
                                    </p:set>
                                    <p:animEffect transition="in" filter="fade">
                                      <p:cBhvr>
                                        <p:cTn id="30" dur="1000"/>
                                        <p:tgtEl>
                                          <p:spTgt spid="11">
                                            <p:txEl>
                                              <p:pRg st="6" end="6"/>
                                            </p:txEl>
                                          </p:spTgt>
                                        </p:tgtEl>
                                      </p:cBhvr>
                                    </p:animEffect>
                                    <p:anim calcmode="lin" valueType="num">
                                      <p:cBhvr>
                                        <p:cTn id="31" dur="1000" fill="hold"/>
                                        <p:tgtEl>
                                          <p:spTgt spid="11">
                                            <p:txEl>
                                              <p:pRg st="6" end="6"/>
                                            </p:txEl>
                                          </p:spTgt>
                                        </p:tgtEl>
                                        <p:attrNameLst>
                                          <p:attrName>ppt_x</p:attrName>
                                        </p:attrNameLst>
                                      </p:cBhvr>
                                      <p:tavLst>
                                        <p:tav tm="0">
                                          <p:val>
                                            <p:strVal val="#ppt_x"/>
                                          </p:val>
                                        </p:tav>
                                        <p:tav tm="100000">
                                          <p:val>
                                            <p:strVal val="#ppt_x"/>
                                          </p:val>
                                        </p:tav>
                                      </p:tavLst>
                                    </p:anim>
                                    <p:anim calcmode="lin" valueType="num">
                                      <p:cBhvr>
                                        <p:cTn id="32" dur="1000" fill="hold"/>
                                        <p:tgtEl>
                                          <p:spTgt spid="11">
                                            <p:txEl>
                                              <p:pRg st="6" end="6"/>
                                            </p:txEl>
                                          </p:spTgt>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11">
                                            <p:txEl>
                                              <p:pRg st="7" end="7"/>
                                            </p:txEl>
                                          </p:spTgt>
                                        </p:tgtEl>
                                        <p:attrNameLst>
                                          <p:attrName>style.visibility</p:attrName>
                                        </p:attrNameLst>
                                      </p:cBhvr>
                                      <p:to>
                                        <p:strVal val="visible"/>
                                      </p:to>
                                    </p:set>
                                    <p:animEffect transition="in" filter="fade">
                                      <p:cBhvr>
                                        <p:cTn id="35" dur="1000"/>
                                        <p:tgtEl>
                                          <p:spTgt spid="11">
                                            <p:txEl>
                                              <p:pRg st="7" end="7"/>
                                            </p:txEl>
                                          </p:spTgt>
                                        </p:tgtEl>
                                      </p:cBhvr>
                                    </p:animEffect>
                                    <p:anim calcmode="lin" valueType="num">
                                      <p:cBhvr>
                                        <p:cTn id="36" dur="1000" fill="hold"/>
                                        <p:tgtEl>
                                          <p:spTgt spid="11">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11">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511296"/>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Flowchart: Document 4"/>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mc:AlternateContent xmlns:mc="http://schemas.openxmlformats.org/markup-compatibility/2006" xmlns:a14="http://schemas.microsoft.com/office/drawing/2010/main">
        <mc:Choice Requires="a14">
          <p:sp>
            <p:nvSpPr>
              <p:cNvPr id="6" name="TextBox 5"/>
              <p:cNvSpPr txBox="1"/>
              <p:nvPr/>
            </p:nvSpPr>
            <p:spPr>
              <a:xfrm>
                <a:off x="207264" y="256031"/>
                <a:ext cx="9570720" cy="6444571"/>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r" rtl="1"/>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a:latin typeface="Cambria Math" panose="02040503050406030204" pitchFamily="18" charset="0"/>
                            </a:rPr>
                            <m:t>𝑰𝒏𝒗𝒆𝒔𝒕𝒎𝒆𝒏𝒕</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𝟎</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𝟏</m:t>
                          </m:r>
                        </m:sub>
                      </m:sSub>
                      <m:sSub>
                        <m:sSubPr>
                          <m:ctrlPr>
                            <a:rPr lang="en-US" b="1" i="1">
                              <a:latin typeface="Cambria Math" panose="02040503050406030204" pitchFamily="18" charset="0"/>
                            </a:rPr>
                          </m:ctrlPr>
                        </m:sSubPr>
                        <m:e>
                          <m:r>
                            <a:rPr lang="en-US" b="1" i="1">
                              <a:latin typeface="Cambria Math" panose="02040503050406030204" pitchFamily="18" charset="0"/>
                            </a:rPr>
                            <m:t>𝑮𝒐𝒗𝒆𝒓𝒏</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𝟐</m:t>
                          </m:r>
                        </m:sub>
                      </m:sSub>
                      <m:sSub>
                        <m:sSubPr>
                          <m:ctrlPr>
                            <a:rPr lang="en-US" b="1" i="1">
                              <a:latin typeface="Cambria Math" panose="02040503050406030204" pitchFamily="18" charset="0"/>
                            </a:rPr>
                          </m:ctrlPr>
                        </m:sSubPr>
                        <m:e>
                          <m:r>
                            <a:rPr lang="en-US" b="1" i="1">
                              <a:latin typeface="Cambria Math" panose="02040503050406030204" pitchFamily="18" charset="0"/>
                            </a:rPr>
                            <m:t>𝑷𝑪𝑶𝑵</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𝟑</m:t>
                          </m:r>
                        </m:sub>
                      </m:sSub>
                      <m:sSub>
                        <m:sSubPr>
                          <m:ctrlPr>
                            <a:rPr lang="en-US" b="1" i="1">
                              <a:latin typeface="Cambria Math" panose="02040503050406030204" pitchFamily="18" charset="0"/>
                            </a:rPr>
                          </m:ctrlPr>
                        </m:sSubPr>
                        <m:e>
                          <m:r>
                            <a:rPr lang="en-US" b="1" i="1">
                              <a:latin typeface="Cambria Math" panose="02040503050406030204" pitchFamily="18" charset="0"/>
                            </a:rPr>
                            <m:t>𝑹𝑷𝑻</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𝟒</m:t>
                          </m:r>
                        </m:sub>
                      </m:sSub>
                      <m:sSub>
                        <m:sSubPr>
                          <m:ctrlPr>
                            <a:rPr lang="en-US" b="1" i="1">
                              <a:latin typeface="Cambria Math" panose="02040503050406030204" pitchFamily="18" charset="0"/>
                            </a:rPr>
                          </m:ctrlPr>
                        </m:sSubPr>
                        <m:e>
                          <m:r>
                            <a:rPr lang="en-US" b="1" i="1">
                              <a:latin typeface="Cambria Math" panose="02040503050406030204" pitchFamily="18" charset="0"/>
                            </a:rPr>
                            <m:t>𝑺𝒊𝒛𝒆</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oMath>
                  </m:oMathPara>
                </a14:m>
                <a:endParaRPr lang="en-US" b="1" i="1" dirty="0"/>
              </a:p>
              <a:p>
                <a:pPr algn="r" rtl="1"/>
                <a14:m>
                  <m:oMathPara xmlns:m="http://schemas.openxmlformats.org/officeDocument/2006/math">
                    <m:oMathParaPr>
                      <m:jc m:val="centerGroup"/>
                    </m:oMathParaPr>
                    <m:oMath xmlns:m="http://schemas.openxmlformats.org/officeDocument/2006/math">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𝟓</m:t>
                          </m:r>
                        </m:sub>
                      </m:sSub>
                      <m:sSub>
                        <m:sSubPr>
                          <m:ctrlPr>
                            <a:rPr lang="en-US" b="1" i="1">
                              <a:latin typeface="Cambria Math" panose="02040503050406030204" pitchFamily="18" charset="0"/>
                            </a:rPr>
                          </m:ctrlPr>
                        </m:sSubPr>
                        <m:e>
                          <m:r>
                            <a:rPr lang="en-US" b="1" i="1">
                              <a:latin typeface="Cambria Math" panose="02040503050406030204" pitchFamily="18" charset="0"/>
                            </a:rPr>
                            <m:t>𝑹𝑶𝑨</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𝟔</m:t>
                          </m:r>
                        </m:sub>
                      </m:sSub>
                      <m:sSub>
                        <m:sSubPr>
                          <m:ctrlPr>
                            <a:rPr lang="en-US" b="1" i="1">
                              <a:latin typeface="Cambria Math" panose="02040503050406030204" pitchFamily="18" charset="0"/>
                            </a:rPr>
                          </m:ctrlPr>
                        </m:sSubPr>
                        <m:e>
                          <m:r>
                            <a:rPr lang="en-US" b="1" i="1">
                              <a:latin typeface="Cambria Math" panose="02040503050406030204" pitchFamily="18" charset="0"/>
                            </a:rPr>
                            <m:t>𝑳𝑬𝑽</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𝟕</m:t>
                          </m:r>
                        </m:sub>
                      </m:sSub>
                      <m:sSub>
                        <m:sSubPr>
                          <m:ctrlPr>
                            <a:rPr lang="en-US" b="1" i="1">
                              <a:latin typeface="Cambria Math" panose="02040503050406030204" pitchFamily="18" charset="0"/>
                            </a:rPr>
                          </m:ctrlPr>
                        </m:sSubPr>
                        <m:e>
                          <m:r>
                            <a:rPr lang="en-US" b="1" i="1">
                              <a:latin typeface="Cambria Math" panose="02040503050406030204" pitchFamily="18" charset="0"/>
                            </a:rPr>
                            <m:t>𝑨𝒈𝒆</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𝟖</m:t>
                          </m:r>
                        </m:sub>
                      </m:sSub>
                      <m:sSub>
                        <m:sSubPr>
                          <m:ctrlPr>
                            <a:rPr lang="en-US" b="1" i="1">
                              <a:latin typeface="Cambria Math" panose="02040503050406030204" pitchFamily="18" charset="0"/>
                            </a:rPr>
                          </m:ctrlPr>
                        </m:sSubPr>
                        <m:e>
                          <m:r>
                            <a:rPr lang="en-US" b="1" i="1">
                              <a:latin typeface="Cambria Math" panose="02040503050406030204" pitchFamily="18" charset="0"/>
                            </a:rPr>
                            <m:t>𝑪𝑭𝑶</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𝟗</m:t>
                          </m:r>
                        </m:sub>
                      </m:sSub>
                      <m:sSub>
                        <m:sSubPr>
                          <m:ctrlPr>
                            <a:rPr lang="en-US" b="1" i="1">
                              <a:latin typeface="Cambria Math" panose="02040503050406030204" pitchFamily="18" charset="0"/>
                            </a:rPr>
                          </m:ctrlPr>
                        </m:sSubPr>
                        <m:e>
                          <m:r>
                            <a:rPr lang="en-US" b="1" i="1">
                              <a:latin typeface="Cambria Math" panose="02040503050406030204" pitchFamily="18" charset="0"/>
                            </a:rPr>
                            <m:t>𝑮𝒓𝒐𝒘𝒕𝒉</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𝜺</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oMath>
                  </m:oMathPara>
                </a14:m>
                <a:endParaRPr lang="fa-IR" b="1" dirty="0"/>
              </a:p>
              <a:p>
                <a:pPr algn="r" rtl="1"/>
                <a:endParaRPr lang="fa-IR" dirty="0">
                  <a:cs typeface="B Titr" panose="00000700000000000000" pitchFamily="2" charset="-78"/>
                </a:endParaRPr>
              </a:p>
              <a:p>
                <a:pPr algn="r" rtl="1"/>
                <a:r>
                  <a:rPr lang="fa-IR" dirty="0">
                    <a:cs typeface="B Titr" panose="00000700000000000000" pitchFamily="2" charset="-78"/>
                  </a:rPr>
                  <a:t>جدول آزمون فرضیه پنجم : </a:t>
                </a:r>
                <a:r>
                  <a:rPr lang="fa-IR" sz="2000" b="1" dirty="0">
                    <a:cs typeface="B Nazanin" panose="00000400000000000000" pitchFamily="2" charset="-78"/>
                  </a:rPr>
                  <a:t>بین ارتباطات سیاسی و سرمایه‌گذاری رابطه مثبت معناداری وجود دارد.</a:t>
                </a:r>
                <a:endParaRPr lang="en-US" sz="2000" b="1" dirty="0">
                  <a:cs typeface="B Nazanin" panose="00000400000000000000" pitchFamily="2" charset="-78"/>
                </a:endParaRPr>
              </a:p>
              <a:p>
                <a:pPr algn="r" rtl="1"/>
                <a:endParaRPr lang="en-US" dirty="0">
                  <a:cs typeface="B Titr" panose="00000700000000000000" pitchFamily="2" charset="-78"/>
                </a:endParaRPr>
              </a:p>
            </p:txBody>
          </p:sp>
        </mc:Choice>
        <mc:Fallback xmlns="">
          <p:sp>
            <p:nvSpPr>
              <p:cNvPr id="6" name="TextBox 5"/>
              <p:cNvSpPr txBox="1">
                <a:spLocks noRot="1" noChangeAspect="1" noMove="1" noResize="1" noEditPoints="1" noAdjustHandles="1" noChangeArrowheads="1" noChangeShapeType="1" noTextEdit="1"/>
              </p:cNvSpPr>
              <p:nvPr/>
            </p:nvSpPr>
            <p:spPr>
              <a:xfrm>
                <a:off x="207264" y="256031"/>
                <a:ext cx="9570720" cy="6444571"/>
              </a:xfrm>
              <a:prstGeom prst="rect">
                <a:avLst/>
              </a:prstGeom>
              <a:blipFill>
                <a:blip r:embed="rId2"/>
                <a:stretch>
                  <a:fillRect/>
                </a:stretch>
              </a:blipFill>
              <a:ln w="38100"/>
              <a:effectLst>
                <a:outerShdw blurRad="63500" sx="102000" sy="102000" algn="ctr" rotWithShape="0">
                  <a:prstClr val="black">
                    <a:alpha val="40000"/>
                  </a:prstClr>
                </a:outerShdw>
              </a:effectLst>
            </p:spPr>
            <p:txBody>
              <a:bodyPr/>
              <a:lstStyle/>
              <a:p>
                <a:r>
                  <a:rPr lang="en-US">
                    <a:noFill/>
                  </a:rPr>
                  <a:t> </a:t>
                </a:r>
              </a:p>
            </p:txBody>
          </p:sp>
        </mc:Fallback>
      </mc:AlternateContent>
      <p:graphicFrame>
        <p:nvGraphicFramePr>
          <p:cNvPr id="7" name="Table 6"/>
          <p:cNvGraphicFramePr>
            <a:graphicFrameLocks noGrp="1"/>
          </p:cNvGraphicFramePr>
          <p:nvPr>
            <p:extLst>
              <p:ext uri="{D42A27DB-BD31-4B8C-83A1-F6EECF244321}">
                <p14:modId xmlns:p14="http://schemas.microsoft.com/office/powerpoint/2010/main" val="1504378020"/>
              </p:ext>
            </p:extLst>
          </p:nvPr>
        </p:nvGraphicFramePr>
        <p:xfrm>
          <a:off x="359767" y="1558973"/>
          <a:ext cx="9188966" cy="4992028"/>
        </p:xfrm>
        <a:graphic>
          <a:graphicData uri="http://schemas.openxmlformats.org/drawingml/2006/table">
            <a:tbl>
              <a:tblPr rtl="1" firstRow="1" firstCol="1" bandRow="1">
                <a:tableStyleId>{5C22544A-7EE6-4342-B048-85BDC9FD1C3A}</a:tableStyleId>
              </a:tblPr>
              <a:tblGrid>
                <a:gridCol w="2295108">
                  <a:extLst>
                    <a:ext uri="{9D8B030D-6E8A-4147-A177-3AD203B41FA5}">
                      <a16:colId xmlns:a16="http://schemas.microsoft.com/office/drawing/2014/main" val="3967457056"/>
                    </a:ext>
                  </a:extLst>
                </a:gridCol>
                <a:gridCol w="2198674">
                  <a:extLst>
                    <a:ext uri="{9D8B030D-6E8A-4147-A177-3AD203B41FA5}">
                      <a16:colId xmlns:a16="http://schemas.microsoft.com/office/drawing/2014/main" val="588918425"/>
                    </a:ext>
                  </a:extLst>
                </a:gridCol>
                <a:gridCol w="1173796">
                  <a:extLst>
                    <a:ext uri="{9D8B030D-6E8A-4147-A177-3AD203B41FA5}">
                      <a16:colId xmlns:a16="http://schemas.microsoft.com/office/drawing/2014/main" val="2670329577"/>
                    </a:ext>
                  </a:extLst>
                </a:gridCol>
                <a:gridCol w="1173796">
                  <a:extLst>
                    <a:ext uri="{9D8B030D-6E8A-4147-A177-3AD203B41FA5}">
                      <a16:colId xmlns:a16="http://schemas.microsoft.com/office/drawing/2014/main" val="3791098569"/>
                    </a:ext>
                  </a:extLst>
                </a:gridCol>
                <a:gridCol w="1173796">
                  <a:extLst>
                    <a:ext uri="{9D8B030D-6E8A-4147-A177-3AD203B41FA5}">
                      <a16:colId xmlns:a16="http://schemas.microsoft.com/office/drawing/2014/main" val="1007587805"/>
                    </a:ext>
                  </a:extLst>
                </a:gridCol>
                <a:gridCol w="1173796">
                  <a:extLst>
                    <a:ext uri="{9D8B030D-6E8A-4147-A177-3AD203B41FA5}">
                      <a16:colId xmlns:a16="http://schemas.microsoft.com/office/drawing/2014/main" val="3051193812"/>
                    </a:ext>
                  </a:extLst>
                </a:gridCol>
              </a:tblGrid>
              <a:tr h="665602">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متغیر</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علامت اختصاری</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ضریب</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انحراف استاندارد</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آماره آزمون</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احتمال</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3272041162"/>
                  </a:ext>
                </a:extLst>
              </a:tr>
              <a:tr h="332802">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ضریب ثابت</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1900" b="1" dirty="0">
                          <a:solidFill>
                            <a:schemeClr val="tx1"/>
                          </a:solidFill>
                          <a:effectLst/>
                          <a:cs typeface="B Nazanin" panose="00000400000000000000" pitchFamily="2" charset="-78"/>
                        </a:rPr>
                        <a:t>C</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0.0749-</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0.0291</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2.5714-</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0.0104</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130257961"/>
                  </a:ext>
                </a:extLst>
              </a:tr>
              <a:tr h="332802">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ارتباطات سیاسی </a:t>
                      </a:r>
                      <a:r>
                        <a:rPr lang="en-US" sz="1900" b="1" dirty="0">
                          <a:solidFill>
                            <a:schemeClr val="tx1"/>
                          </a:solidFill>
                          <a:effectLst/>
                          <a:cs typeface="B Nazanin" panose="00000400000000000000" pitchFamily="2" charset="-78"/>
                        </a:rPr>
                        <a:t>t-1</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900" b="1" dirty="0">
                          <a:solidFill>
                            <a:schemeClr val="tx1"/>
                          </a:solidFill>
                          <a:effectLst/>
                          <a:cs typeface="B Nazanin" panose="00000400000000000000" pitchFamily="2" charset="-78"/>
                        </a:rPr>
                        <a:t>PCON</a:t>
                      </a:r>
                      <a:r>
                        <a:rPr lang="en-US" sz="1900" b="1" baseline="-25000" dirty="0">
                          <a:solidFill>
                            <a:schemeClr val="tx1"/>
                          </a:solidFill>
                          <a:effectLst/>
                          <a:cs typeface="B Nazanin" panose="00000400000000000000" pitchFamily="2" charset="-78"/>
                        </a:rPr>
                        <a:t> t-1</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0.1761</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799234871"/>
                  </a:ext>
                </a:extLst>
              </a:tr>
              <a:tr h="332802">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اندازه شرکت </a:t>
                      </a:r>
                      <a:r>
                        <a:rPr lang="en-US" sz="1900" b="1" dirty="0">
                          <a:solidFill>
                            <a:schemeClr val="tx1"/>
                          </a:solidFill>
                          <a:effectLst/>
                          <a:cs typeface="B Nazanin" panose="00000400000000000000" pitchFamily="2" charset="-78"/>
                        </a:rPr>
                        <a:t>t-1</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1900" b="1" dirty="0">
                          <a:solidFill>
                            <a:schemeClr val="tx1"/>
                          </a:solidFill>
                          <a:effectLst/>
                          <a:cs typeface="B Nazanin" panose="00000400000000000000" pitchFamily="2" charset="-78"/>
                        </a:rPr>
                        <a:t>Size</a:t>
                      </a:r>
                      <a:r>
                        <a:rPr lang="en-US" sz="1900" b="1" baseline="-25000" dirty="0">
                          <a:solidFill>
                            <a:schemeClr val="tx1"/>
                          </a:solidFill>
                          <a:effectLst/>
                          <a:cs typeface="B Nazanin" panose="00000400000000000000" pitchFamily="2" charset="-78"/>
                        </a:rPr>
                        <a:t> t-1</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0.2409</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575321498"/>
                  </a:ext>
                </a:extLst>
              </a:tr>
              <a:tr h="332802">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بازده دارایی‌ها </a:t>
                      </a:r>
                      <a:r>
                        <a:rPr lang="en-US" sz="1900" b="1">
                          <a:solidFill>
                            <a:schemeClr val="tx1"/>
                          </a:solidFill>
                          <a:effectLst/>
                          <a:cs typeface="B Nazanin" panose="00000400000000000000" pitchFamily="2" charset="-78"/>
                        </a:rPr>
                        <a:t>t-1</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900" b="1" dirty="0">
                          <a:solidFill>
                            <a:schemeClr val="tx1"/>
                          </a:solidFill>
                          <a:effectLst/>
                          <a:cs typeface="B Nazanin" panose="00000400000000000000" pitchFamily="2" charset="-78"/>
                        </a:rPr>
                        <a:t>ROA</a:t>
                      </a:r>
                      <a:r>
                        <a:rPr lang="en-US" sz="1900" b="1" baseline="-25000" dirty="0">
                          <a:solidFill>
                            <a:schemeClr val="tx1"/>
                          </a:solidFill>
                          <a:effectLst/>
                          <a:cs typeface="B Nazanin" panose="00000400000000000000" pitchFamily="2" charset="-78"/>
                        </a:rPr>
                        <a:t> t-1</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0.0000</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4006001604"/>
                  </a:ext>
                </a:extLst>
              </a:tr>
              <a:tr h="332802">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اهرم مالی </a:t>
                      </a:r>
                      <a:r>
                        <a:rPr lang="en-US" sz="1900" b="1" dirty="0">
                          <a:solidFill>
                            <a:schemeClr val="tx1"/>
                          </a:solidFill>
                          <a:effectLst/>
                          <a:cs typeface="B Nazanin" panose="00000400000000000000" pitchFamily="2" charset="-78"/>
                        </a:rPr>
                        <a:t>t-1</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1900" b="1" dirty="0">
                          <a:solidFill>
                            <a:schemeClr val="tx1"/>
                          </a:solidFill>
                          <a:effectLst/>
                          <a:cs typeface="B Nazanin" panose="00000400000000000000" pitchFamily="2" charset="-78"/>
                        </a:rPr>
                        <a:t>LEV</a:t>
                      </a:r>
                      <a:r>
                        <a:rPr lang="en-US" sz="1900" b="1" baseline="-25000" dirty="0">
                          <a:solidFill>
                            <a:schemeClr val="tx1"/>
                          </a:solidFill>
                          <a:effectLst/>
                          <a:cs typeface="B Nazanin" panose="00000400000000000000" pitchFamily="2" charset="-78"/>
                        </a:rPr>
                        <a:t> t-1</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0.0014</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2833964568"/>
                  </a:ext>
                </a:extLst>
              </a:tr>
              <a:tr h="332802">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سن شرکت </a:t>
                      </a:r>
                      <a:r>
                        <a:rPr lang="en-US" sz="1900" b="1">
                          <a:solidFill>
                            <a:schemeClr val="tx1"/>
                          </a:solidFill>
                          <a:effectLst/>
                          <a:cs typeface="B Nazanin" panose="00000400000000000000" pitchFamily="2" charset="-78"/>
                        </a:rPr>
                        <a:t>t-1</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900" b="1" dirty="0">
                          <a:solidFill>
                            <a:schemeClr val="tx1"/>
                          </a:solidFill>
                          <a:effectLst/>
                          <a:cs typeface="B Nazanin" panose="00000400000000000000" pitchFamily="2" charset="-78"/>
                        </a:rPr>
                        <a:t>AGE</a:t>
                      </a:r>
                      <a:r>
                        <a:rPr lang="en-US" sz="1900" b="1" baseline="-25000" dirty="0">
                          <a:solidFill>
                            <a:schemeClr val="tx1"/>
                          </a:solidFill>
                          <a:effectLst/>
                          <a:cs typeface="B Nazanin" panose="00000400000000000000" pitchFamily="2" charset="-78"/>
                        </a:rPr>
                        <a:t> t-1</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0.0056</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1531736142"/>
                  </a:ext>
                </a:extLst>
              </a:tr>
              <a:tr h="332802">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جریان وجوه نقد </a:t>
                      </a:r>
                      <a:r>
                        <a:rPr lang="en-US" sz="1900" b="1" dirty="0">
                          <a:solidFill>
                            <a:schemeClr val="tx1"/>
                          </a:solidFill>
                          <a:effectLst/>
                          <a:cs typeface="B Nazanin" panose="00000400000000000000" pitchFamily="2" charset="-78"/>
                        </a:rPr>
                        <a:t>t-1</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en-US" sz="1900" b="1" dirty="0">
                          <a:solidFill>
                            <a:schemeClr val="tx1"/>
                          </a:solidFill>
                          <a:effectLst/>
                          <a:cs typeface="B Nazanin" panose="00000400000000000000" pitchFamily="2" charset="-78"/>
                        </a:rPr>
                        <a:t>CFO</a:t>
                      </a:r>
                      <a:r>
                        <a:rPr lang="en-US" sz="1900" b="1" baseline="-25000" dirty="0">
                          <a:solidFill>
                            <a:schemeClr val="tx1"/>
                          </a:solidFill>
                          <a:effectLst/>
                          <a:cs typeface="B Nazanin" panose="00000400000000000000" pitchFamily="2" charset="-78"/>
                        </a:rPr>
                        <a:t> t-1</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0.0229</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0.0029</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0.0000</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495819695"/>
                  </a:ext>
                </a:extLst>
              </a:tr>
              <a:tr h="332802">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رشد فروش </a:t>
                      </a:r>
                      <a:r>
                        <a:rPr lang="en-US" sz="1900" b="1">
                          <a:solidFill>
                            <a:schemeClr val="tx1"/>
                          </a:solidFill>
                          <a:effectLst/>
                          <a:cs typeface="B Nazanin" panose="00000400000000000000" pitchFamily="2" charset="-78"/>
                        </a:rPr>
                        <a:t>t-1</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900" b="1" dirty="0">
                          <a:solidFill>
                            <a:schemeClr val="tx1"/>
                          </a:solidFill>
                          <a:effectLst/>
                          <a:cs typeface="B Nazanin" panose="00000400000000000000" pitchFamily="2" charset="-78"/>
                        </a:rPr>
                        <a:t>Growth</a:t>
                      </a:r>
                      <a:r>
                        <a:rPr lang="en-US" sz="1900" b="1" baseline="-25000" dirty="0">
                          <a:solidFill>
                            <a:schemeClr val="tx1"/>
                          </a:solidFill>
                          <a:effectLst/>
                          <a:cs typeface="B Nazanin" panose="00000400000000000000" pitchFamily="2" charset="-78"/>
                        </a:rPr>
                        <a:t> t-1</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0.0096</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0.0012</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0.0000</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2683954255"/>
                  </a:ext>
                </a:extLst>
              </a:tr>
              <a:tr h="332802">
                <a:tc gridSpan="2">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ضریب تعیین </a:t>
                      </a:r>
                      <a:r>
                        <a:rPr lang="en-US" sz="1900" b="1" dirty="0">
                          <a:solidFill>
                            <a:schemeClr val="tx1"/>
                          </a:solidFill>
                          <a:effectLst/>
                          <a:cs typeface="B Nazanin" panose="00000400000000000000" pitchFamily="2" charset="-78"/>
                        </a:rPr>
                        <a:t>R</a:t>
                      </a:r>
                      <a:r>
                        <a:rPr lang="en-US" sz="1900" b="1" baseline="30000" dirty="0">
                          <a:solidFill>
                            <a:schemeClr val="tx1"/>
                          </a:solidFill>
                          <a:effectLst/>
                          <a:cs typeface="B Nazanin" panose="00000400000000000000" pitchFamily="2" charset="-78"/>
                        </a:rPr>
                        <a:t>2</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0.8768</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52371545"/>
                  </a:ext>
                </a:extLst>
              </a:tr>
              <a:tr h="332802">
                <a:tc gridSpan="2">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ضریب تعیین تعدیل شده</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0.8501</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4605507"/>
                  </a:ext>
                </a:extLst>
              </a:tr>
              <a:tr h="332802">
                <a:tc gridSpan="2">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آماره </a:t>
                      </a:r>
                      <a:r>
                        <a:rPr lang="en-US" sz="1900" b="1" dirty="0">
                          <a:solidFill>
                            <a:schemeClr val="tx1"/>
                          </a:solidFill>
                          <a:effectLst/>
                          <a:cs typeface="B Nazanin" panose="00000400000000000000" pitchFamily="2" charset="-78"/>
                        </a:rPr>
                        <a:t>F</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32.7853</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60879714"/>
                  </a:ext>
                </a:extLst>
              </a:tr>
              <a:tr h="332802">
                <a:tc gridSpan="2">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معني‌داری</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0.0000</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5513558"/>
                  </a:ext>
                </a:extLst>
              </a:tr>
              <a:tr h="332802">
                <a:tc gridSpan="2">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دوربین واتسون</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2.1623</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87591182"/>
                  </a:ext>
                </a:extLst>
              </a:tr>
            </a:tbl>
          </a:graphicData>
        </a:graphic>
      </p:graphicFrame>
    </p:spTree>
    <p:extLst>
      <p:ext uri="{BB962C8B-B14F-4D97-AF65-F5344CB8AC3E}">
        <p14:creationId xmlns:p14="http://schemas.microsoft.com/office/powerpoint/2010/main" val="2825515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anim calcmode="lin" valueType="num">
                                      <p:cBhvr additive="base">
                                        <p:cTn id="1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randombar(horizontal)">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511296"/>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Flowchart: Document 4"/>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6" name="TextBox 5"/>
          <p:cNvSpPr txBox="1"/>
          <p:nvPr/>
        </p:nvSpPr>
        <p:spPr>
          <a:xfrm>
            <a:off x="207264" y="256031"/>
            <a:ext cx="9570720" cy="6459561"/>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r" rtl="1"/>
            <a:r>
              <a:rPr lang="fa-IR" sz="2000" b="1" dirty="0">
                <a:cs typeface="B Nazanin" panose="00000400000000000000" pitchFamily="2" charset="-78"/>
              </a:rPr>
              <a:t>فرضیه پنجم: بین ارتباطات سیاسی و سرمایه‌گذاری رابطه مثبت معناداری وجود دارد.</a:t>
            </a:r>
            <a:endParaRPr lang="en-US" sz="2000" b="1" dirty="0">
              <a:cs typeface="B Nazanin" panose="00000400000000000000" pitchFamily="2" charset="-78"/>
            </a:endParaRPr>
          </a:p>
          <a:p>
            <a:pPr algn="r" rtl="1"/>
            <a:endParaRPr lang="en-US" b="1" dirty="0">
              <a:cs typeface="B Nazanin" panose="00000400000000000000" pitchFamily="2" charset="-78"/>
            </a:endParaRPr>
          </a:p>
          <a:p>
            <a:pPr algn="r" rtl="1"/>
            <a:r>
              <a:rPr lang="fa-IR" sz="2000" b="1" dirty="0">
                <a:cs typeface="B Nazanin" panose="00000400000000000000" pitchFamily="2" charset="-78"/>
              </a:rPr>
              <a:t>نتیجه : رد فرضیه</a:t>
            </a:r>
            <a:endParaRPr lang="en-US" sz="2000" b="1" dirty="0">
              <a:cs typeface="B Nazanin" panose="00000400000000000000" pitchFamily="2" charset="-78"/>
            </a:endParaRPr>
          </a:p>
          <a:p>
            <a:pPr algn="r" rtl="1">
              <a:lnSpc>
                <a:spcPct val="150000"/>
              </a:lnSpc>
            </a:pPr>
            <a:r>
              <a:rPr lang="fa-IR" b="1" dirty="0">
                <a:cs typeface="B Nazanin" panose="00000400000000000000" pitchFamily="2" charset="-78"/>
              </a:rPr>
              <a:t>ضریب تعیین </a:t>
            </a:r>
            <a:r>
              <a:rPr lang="en-US" b="1" dirty="0">
                <a:cs typeface="B Nazanin" panose="00000400000000000000" pitchFamily="2" charset="-78"/>
              </a:rPr>
              <a:t>R</a:t>
            </a:r>
            <a:r>
              <a:rPr lang="en-US" b="1" baseline="30000" dirty="0">
                <a:cs typeface="B Nazanin" panose="00000400000000000000" pitchFamily="2" charset="-78"/>
              </a:rPr>
              <a:t>2 </a:t>
            </a:r>
            <a:r>
              <a:rPr lang="fa-IR" b="1" dirty="0">
                <a:cs typeface="B Nazanin" panose="00000400000000000000" pitchFamily="2" charset="-78"/>
              </a:rPr>
              <a:t>میزان تطابق مدل با واقعیت را نشان می‌دهد این متغیر بین عدد صفر تا یک می‌باشد که هر چه این مقدار به 1 نزدیک‌تر باشد تطابق مدل با واقعیت بیشتر است.</a:t>
            </a:r>
            <a:endParaRPr lang="en-US" b="1" dirty="0">
              <a:cs typeface="B Nazanin" panose="00000400000000000000" pitchFamily="2" charset="-78"/>
            </a:endParaRPr>
          </a:p>
          <a:p>
            <a:pPr algn="r" rtl="1">
              <a:lnSpc>
                <a:spcPct val="150000"/>
              </a:lnSpc>
            </a:pPr>
            <a:r>
              <a:rPr lang="fa-IR" b="1" dirty="0">
                <a:cs typeface="B Nazanin" panose="00000400000000000000" pitchFamily="2" charset="-78"/>
              </a:rPr>
              <a:t>همان‌طور که در جدول بالا مشاهده می‌کنید آماره فیشر و سطح معنی داری به ترتیب برابر 7853/32 و 0000/0 است چون این مقدار از 05/0 کمتر است در سطح 95 درصد می‌توان گفت رگرسیون برازش شده معنی‌دار است. </a:t>
            </a:r>
            <a:endParaRPr lang="en-US" b="1" dirty="0">
              <a:cs typeface="B Nazanin" panose="00000400000000000000" pitchFamily="2" charset="-78"/>
            </a:endParaRPr>
          </a:p>
          <a:p>
            <a:pPr algn="r" rtl="1">
              <a:lnSpc>
                <a:spcPct val="150000"/>
              </a:lnSpc>
            </a:pPr>
            <a:r>
              <a:rPr lang="fa-IR" b="1" dirty="0">
                <a:cs typeface="B Nazanin" panose="00000400000000000000" pitchFamily="2" charset="-78"/>
              </a:rPr>
              <a:t>با توجه به مقدار احتمال متغیر ارتباطات سیاسی </a:t>
            </a:r>
            <a:r>
              <a:rPr lang="en-US" b="1" dirty="0">
                <a:cs typeface="B Nazanin" panose="00000400000000000000" pitchFamily="2" charset="-78"/>
              </a:rPr>
              <a:t>t-1 </a:t>
            </a:r>
            <a:r>
              <a:rPr lang="fa-IR" b="1" dirty="0">
                <a:cs typeface="B Nazanin" panose="00000400000000000000" pitchFamily="2" charset="-78"/>
              </a:rPr>
              <a:t>که برابر 1761/0 است، چون این مقدار از 05/0 بیشتر است در سطح 95 درصد می‌توان ادعا کرد که بین متغیر ارتباطات سیاسی و سرمایه‌گذاری رابطه معناداری وجود ندارد. </a:t>
            </a:r>
            <a:endParaRPr lang="en-US" b="1" dirty="0">
              <a:cs typeface="B Nazanin" panose="00000400000000000000" pitchFamily="2" charset="-78"/>
            </a:endParaRPr>
          </a:p>
          <a:p>
            <a:pPr algn="r" rtl="1">
              <a:lnSpc>
                <a:spcPct val="150000"/>
              </a:lnSpc>
            </a:pPr>
            <a:r>
              <a:rPr lang="fa-IR" b="1" dirty="0">
                <a:cs typeface="B Nazanin" panose="00000400000000000000" pitchFamily="2" charset="-78"/>
              </a:rPr>
              <a:t>همچنین با توجه به جدول فوق می‌توان بیان نمود از بین متغیرهای کنترلی، متغیر اندازه شرکت بر سرمایه گذاری رابطه معناداری ندارد و متغیرهای، بازده دارایی‌ها، اهرم مالی، سن شرکت، جریان وجوه نقد و رشد فروش بر سرمایه‌گذاری تاثیر مثبت و معناداری دارند. </a:t>
            </a:r>
            <a:endParaRPr lang="en-US" b="1" dirty="0">
              <a:cs typeface="B Nazanin" panose="00000400000000000000" pitchFamily="2" charset="-78"/>
            </a:endParaRPr>
          </a:p>
          <a:p>
            <a:pPr algn="r" rtl="1">
              <a:lnSpc>
                <a:spcPct val="150000"/>
              </a:lnSpc>
            </a:pPr>
            <a:r>
              <a:rPr lang="fa-IR" b="1" dirty="0">
                <a:cs typeface="B Nazanin" panose="00000400000000000000" pitchFamily="2" charset="-78"/>
              </a:rPr>
              <a:t>آماره دوربین واتسون با توجه به جدول بالا برابر 1623/2 است که چون این عدد بین 5/1 تا 5/2 است نشان می‌دهد که بین باقی‌مانده‌ها خودهمبستگی وجود ندارد نشان‌دهنده عدم وجود خودهمبستگی بین باقیمانده‌ها است.</a:t>
            </a:r>
            <a:endParaRPr lang="en-US" b="1" dirty="0">
              <a:cs typeface="B Nazanin" panose="00000400000000000000" pitchFamily="2" charset="-78"/>
            </a:endParaRPr>
          </a:p>
        </p:txBody>
      </p:sp>
    </p:spTree>
    <p:extLst>
      <p:ext uri="{BB962C8B-B14F-4D97-AF65-F5344CB8AC3E}">
        <p14:creationId xmlns:p14="http://schemas.microsoft.com/office/powerpoint/2010/main" val="1294091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anim calcmode="lin" valueType="num">
                                      <p:cBhvr additive="base">
                                        <p:cTn id="11"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fade">
                                      <p:cBhvr>
                                        <p:cTn id="17" dur="1000"/>
                                        <p:tgtEl>
                                          <p:spTgt spid="6">
                                            <p:txEl>
                                              <p:pRg st="3" end="3"/>
                                            </p:txEl>
                                          </p:spTgt>
                                        </p:tgtEl>
                                      </p:cBhvr>
                                    </p:animEffect>
                                    <p:anim calcmode="lin" valueType="num">
                                      <p:cBhvr>
                                        <p:cTn id="1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fade">
                                      <p:cBhvr>
                                        <p:cTn id="22" dur="1000"/>
                                        <p:tgtEl>
                                          <p:spTgt spid="6">
                                            <p:txEl>
                                              <p:pRg st="4" end="4"/>
                                            </p:txEl>
                                          </p:spTgt>
                                        </p:tgtEl>
                                      </p:cBhvr>
                                    </p:animEffect>
                                    <p:anim calcmode="lin" valueType="num">
                                      <p:cBhvr>
                                        <p:cTn id="23"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Effect transition="in" filter="fade">
                                      <p:cBhvr>
                                        <p:cTn id="27" dur="1000"/>
                                        <p:tgtEl>
                                          <p:spTgt spid="6">
                                            <p:txEl>
                                              <p:pRg st="5" end="5"/>
                                            </p:txEl>
                                          </p:spTgt>
                                        </p:tgtEl>
                                      </p:cBhvr>
                                    </p:animEffect>
                                    <p:anim calcmode="lin" valueType="num">
                                      <p:cBhvr>
                                        <p:cTn id="28"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6">
                                            <p:txEl>
                                              <p:pRg st="6" end="6"/>
                                            </p:txEl>
                                          </p:spTgt>
                                        </p:tgtEl>
                                        <p:attrNameLst>
                                          <p:attrName>style.visibility</p:attrName>
                                        </p:attrNameLst>
                                      </p:cBhvr>
                                      <p:to>
                                        <p:strVal val="visible"/>
                                      </p:to>
                                    </p:set>
                                    <p:animEffect transition="in" filter="fade">
                                      <p:cBhvr>
                                        <p:cTn id="32" dur="1000"/>
                                        <p:tgtEl>
                                          <p:spTgt spid="6">
                                            <p:txEl>
                                              <p:pRg st="6" end="6"/>
                                            </p:txEl>
                                          </p:spTgt>
                                        </p:tgtEl>
                                      </p:cBhvr>
                                    </p:animEffect>
                                    <p:anim calcmode="lin" valueType="num">
                                      <p:cBhvr>
                                        <p:cTn id="33"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6">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6">
                                            <p:txEl>
                                              <p:pRg st="7" end="7"/>
                                            </p:txEl>
                                          </p:spTgt>
                                        </p:tgtEl>
                                        <p:attrNameLst>
                                          <p:attrName>style.visibility</p:attrName>
                                        </p:attrNameLst>
                                      </p:cBhvr>
                                      <p:to>
                                        <p:strVal val="visible"/>
                                      </p:to>
                                    </p:set>
                                    <p:animEffect transition="in" filter="fade">
                                      <p:cBhvr>
                                        <p:cTn id="37" dur="1000"/>
                                        <p:tgtEl>
                                          <p:spTgt spid="6">
                                            <p:txEl>
                                              <p:pRg st="7" end="7"/>
                                            </p:txEl>
                                          </p:spTgt>
                                        </p:tgtEl>
                                      </p:cBhvr>
                                    </p:animEffect>
                                    <p:anim calcmode="lin" valueType="num">
                                      <p:cBhvr>
                                        <p:cTn id="38"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39" dur="1000" fill="hold"/>
                                        <p:tgtEl>
                                          <p:spTgt spid="6">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511296"/>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Flowchart: Document 4"/>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mc:AlternateContent xmlns:mc="http://schemas.openxmlformats.org/markup-compatibility/2006" xmlns:a14="http://schemas.microsoft.com/office/drawing/2010/main">
        <mc:Choice Requires="a14">
          <p:sp>
            <p:nvSpPr>
              <p:cNvPr id="6" name="TextBox 5"/>
              <p:cNvSpPr txBox="1"/>
              <p:nvPr/>
            </p:nvSpPr>
            <p:spPr>
              <a:xfrm>
                <a:off x="207264" y="104931"/>
                <a:ext cx="9570720" cy="6640643"/>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r" rtl="1"/>
                <a14:m>
                  <m:oMathPara xmlns:m="http://schemas.openxmlformats.org/officeDocument/2006/math">
                    <m:oMathParaPr>
                      <m:jc m:val="centerGroup"/>
                    </m:oMathParaPr>
                    <m:oMath xmlns:m="http://schemas.openxmlformats.org/officeDocument/2006/math">
                      <m:sSub>
                        <m:sSubPr>
                          <m:ctrlPr>
                            <a:rPr lang="en-US" b="1" i="1">
                              <a:latin typeface="Cambria Math" panose="02040503050406030204" pitchFamily="18" charset="0"/>
                            </a:rPr>
                          </m:ctrlPr>
                        </m:sSubPr>
                        <m:e>
                          <m:r>
                            <a:rPr lang="en-US" b="1" i="1">
                              <a:latin typeface="Cambria Math" panose="02040503050406030204" pitchFamily="18" charset="0"/>
                            </a:rPr>
                            <m:t>𝑰𝒏𝒗𝒆𝒔𝒕𝒎𝒆𝒏𝒕</m:t>
                          </m:r>
                        </m:e>
                        <m:sub>
                          <m:r>
                            <a:rPr lang="en-US" b="1" i="1">
                              <a:latin typeface="Cambria Math" panose="02040503050406030204" pitchFamily="18" charset="0"/>
                            </a:rPr>
                            <m:t>𝒊𝒕</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𝟎</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𝟏</m:t>
                          </m:r>
                        </m:sub>
                      </m:sSub>
                      <m:sSub>
                        <m:sSubPr>
                          <m:ctrlPr>
                            <a:rPr lang="en-US" b="1" i="1">
                              <a:latin typeface="Cambria Math" panose="02040503050406030204" pitchFamily="18" charset="0"/>
                            </a:rPr>
                          </m:ctrlPr>
                        </m:sSubPr>
                        <m:e>
                          <m:r>
                            <a:rPr lang="en-US" b="1" i="1">
                              <a:latin typeface="Cambria Math" panose="02040503050406030204" pitchFamily="18" charset="0"/>
                            </a:rPr>
                            <m:t>𝑮𝒐𝒗𝒆𝒓𝒏</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𝟐</m:t>
                          </m:r>
                        </m:sub>
                      </m:sSub>
                      <m:sSub>
                        <m:sSubPr>
                          <m:ctrlPr>
                            <a:rPr lang="en-US" b="1" i="1">
                              <a:latin typeface="Cambria Math" panose="02040503050406030204" pitchFamily="18" charset="0"/>
                            </a:rPr>
                          </m:ctrlPr>
                        </m:sSubPr>
                        <m:e>
                          <m:r>
                            <a:rPr lang="en-US" b="1" i="1">
                              <a:latin typeface="Cambria Math" panose="02040503050406030204" pitchFamily="18" charset="0"/>
                            </a:rPr>
                            <m:t>𝑷𝑪𝑶𝑵</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𝟑</m:t>
                          </m:r>
                        </m:sub>
                      </m:sSub>
                      <m:sSub>
                        <m:sSubPr>
                          <m:ctrlPr>
                            <a:rPr lang="en-US" b="1" i="1">
                              <a:latin typeface="Cambria Math" panose="02040503050406030204" pitchFamily="18" charset="0"/>
                            </a:rPr>
                          </m:ctrlPr>
                        </m:sSubPr>
                        <m:e>
                          <m:r>
                            <a:rPr lang="en-US" b="1" i="1">
                              <a:latin typeface="Cambria Math" panose="02040503050406030204" pitchFamily="18" charset="0"/>
                            </a:rPr>
                            <m:t>𝑹𝑷𝑻</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𝟒</m:t>
                          </m:r>
                        </m:sub>
                      </m:sSub>
                      <m:sSub>
                        <m:sSubPr>
                          <m:ctrlPr>
                            <a:rPr lang="en-US" b="1" i="1">
                              <a:latin typeface="Cambria Math" panose="02040503050406030204" pitchFamily="18" charset="0"/>
                            </a:rPr>
                          </m:ctrlPr>
                        </m:sSubPr>
                        <m:e>
                          <m:r>
                            <a:rPr lang="en-US" b="1" i="1">
                              <a:latin typeface="Cambria Math" panose="02040503050406030204" pitchFamily="18" charset="0"/>
                            </a:rPr>
                            <m:t>𝑺𝒊𝒛𝒆</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oMath>
                  </m:oMathPara>
                </a14:m>
                <a:endParaRPr lang="en-US" b="1" i="1" dirty="0"/>
              </a:p>
              <a:p>
                <a:pPr algn="r" rtl="1"/>
                <a14:m>
                  <m:oMathPara xmlns:m="http://schemas.openxmlformats.org/officeDocument/2006/math">
                    <m:oMathParaPr>
                      <m:jc m:val="centerGroup"/>
                    </m:oMathParaPr>
                    <m:oMath xmlns:m="http://schemas.openxmlformats.org/officeDocument/2006/math">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𝟓</m:t>
                          </m:r>
                        </m:sub>
                      </m:sSub>
                      <m:sSub>
                        <m:sSubPr>
                          <m:ctrlPr>
                            <a:rPr lang="en-US" b="1" i="1">
                              <a:latin typeface="Cambria Math" panose="02040503050406030204" pitchFamily="18" charset="0"/>
                            </a:rPr>
                          </m:ctrlPr>
                        </m:sSubPr>
                        <m:e>
                          <m:r>
                            <a:rPr lang="en-US" b="1" i="1">
                              <a:latin typeface="Cambria Math" panose="02040503050406030204" pitchFamily="18" charset="0"/>
                            </a:rPr>
                            <m:t>𝑹𝑶𝑨</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𝟔</m:t>
                          </m:r>
                        </m:sub>
                      </m:sSub>
                      <m:sSub>
                        <m:sSubPr>
                          <m:ctrlPr>
                            <a:rPr lang="en-US" b="1" i="1">
                              <a:latin typeface="Cambria Math" panose="02040503050406030204" pitchFamily="18" charset="0"/>
                            </a:rPr>
                          </m:ctrlPr>
                        </m:sSubPr>
                        <m:e>
                          <m:r>
                            <a:rPr lang="en-US" b="1" i="1">
                              <a:latin typeface="Cambria Math" panose="02040503050406030204" pitchFamily="18" charset="0"/>
                            </a:rPr>
                            <m:t>𝑳𝑬𝑽</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𝟕</m:t>
                          </m:r>
                        </m:sub>
                      </m:sSub>
                      <m:sSub>
                        <m:sSubPr>
                          <m:ctrlPr>
                            <a:rPr lang="en-US" b="1" i="1">
                              <a:latin typeface="Cambria Math" panose="02040503050406030204" pitchFamily="18" charset="0"/>
                            </a:rPr>
                          </m:ctrlPr>
                        </m:sSubPr>
                        <m:e>
                          <m:r>
                            <a:rPr lang="en-US" b="1" i="1">
                              <a:latin typeface="Cambria Math" panose="02040503050406030204" pitchFamily="18" charset="0"/>
                            </a:rPr>
                            <m:t>𝑨𝒈𝒆</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𝟖</m:t>
                          </m:r>
                        </m:sub>
                      </m:sSub>
                      <m:sSub>
                        <m:sSubPr>
                          <m:ctrlPr>
                            <a:rPr lang="en-US" b="1" i="1">
                              <a:latin typeface="Cambria Math" panose="02040503050406030204" pitchFamily="18" charset="0"/>
                            </a:rPr>
                          </m:ctrlPr>
                        </m:sSubPr>
                        <m:e>
                          <m:r>
                            <a:rPr lang="en-US" b="1" i="1">
                              <a:latin typeface="Cambria Math" panose="02040503050406030204" pitchFamily="18" charset="0"/>
                            </a:rPr>
                            <m:t>𝑪𝑭𝑶</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𝜷</m:t>
                          </m:r>
                        </m:e>
                        <m:sub>
                          <m:r>
                            <a:rPr lang="en-US" b="1" i="1">
                              <a:latin typeface="Cambria Math" panose="02040503050406030204" pitchFamily="18" charset="0"/>
                            </a:rPr>
                            <m:t>𝟗</m:t>
                          </m:r>
                        </m:sub>
                      </m:sSub>
                      <m:sSub>
                        <m:sSubPr>
                          <m:ctrlPr>
                            <a:rPr lang="en-US" b="1" i="1">
                              <a:latin typeface="Cambria Math" panose="02040503050406030204" pitchFamily="18" charset="0"/>
                            </a:rPr>
                          </m:ctrlPr>
                        </m:sSubPr>
                        <m:e>
                          <m:r>
                            <a:rPr lang="en-US" b="1" i="1">
                              <a:latin typeface="Cambria Math" panose="02040503050406030204" pitchFamily="18" charset="0"/>
                            </a:rPr>
                            <m:t>𝑮𝒓𝒐𝒘𝒕𝒉</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r>
                        <a:rPr lang="en-US" b="1" i="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𝜺</m:t>
                          </m:r>
                        </m:e>
                        <m:sub>
                          <m:r>
                            <a:rPr lang="en-US" b="1" i="1">
                              <a:latin typeface="Cambria Math" panose="02040503050406030204" pitchFamily="18" charset="0"/>
                            </a:rPr>
                            <m:t>𝒊𝒕</m:t>
                          </m:r>
                          <m:r>
                            <a:rPr lang="en-US" b="1" i="1">
                              <a:latin typeface="Cambria Math" panose="02040503050406030204" pitchFamily="18" charset="0"/>
                            </a:rPr>
                            <m:t>−</m:t>
                          </m:r>
                          <m:r>
                            <a:rPr lang="en-US" b="1" i="1">
                              <a:latin typeface="Cambria Math" panose="02040503050406030204" pitchFamily="18" charset="0"/>
                            </a:rPr>
                            <m:t>𝟏</m:t>
                          </m:r>
                        </m:sub>
                      </m:sSub>
                    </m:oMath>
                  </m:oMathPara>
                </a14:m>
                <a:endParaRPr lang="en-US" b="1" dirty="0"/>
              </a:p>
              <a:p>
                <a:pPr algn="r" rtl="1"/>
                <a:endParaRPr lang="fa-IR" dirty="0">
                  <a:cs typeface="B Titr" panose="00000700000000000000" pitchFamily="2" charset="-78"/>
                </a:endParaRPr>
              </a:p>
              <a:p>
                <a:pPr algn="r" rtl="1"/>
                <a:r>
                  <a:rPr lang="fa-IR" dirty="0">
                    <a:cs typeface="B Titr" panose="00000700000000000000" pitchFamily="2" charset="-78"/>
                  </a:rPr>
                  <a:t>جدول آزمون فرضیه ششم :</a:t>
                </a:r>
                <a:r>
                  <a:rPr lang="en-US" dirty="0">
                    <a:cs typeface="B Titr" panose="00000700000000000000" pitchFamily="2" charset="-78"/>
                  </a:rPr>
                  <a:t> </a:t>
                </a:r>
                <a:r>
                  <a:rPr lang="fa-IR" sz="2000" b="1" dirty="0">
                    <a:cs typeface="B Nazanin" panose="00000400000000000000" pitchFamily="2" charset="-78"/>
                  </a:rPr>
                  <a:t>بین معامله با اشخاص وابسته و سرمایه‌گذاری رابطه مثبت معناداری وجود دارد. </a:t>
                </a:r>
                <a:endParaRPr lang="en-US" sz="2000" b="1" dirty="0">
                  <a:cs typeface="B Nazanin" panose="00000400000000000000" pitchFamily="2" charset="-78"/>
                </a:endParaRPr>
              </a:p>
              <a:p>
                <a:pPr algn="r" rtl="1"/>
                <a:endParaRPr lang="fa-IR" b="1" dirty="0"/>
              </a:p>
            </p:txBody>
          </p:sp>
        </mc:Choice>
        <mc:Fallback xmlns="">
          <p:sp>
            <p:nvSpPr>
              <p:cNvPr id="6" name="TextBox 5"/>
              <p:cNvSpPr txBox="1">
                <a:spLocks noRot="1" noChangeAspect="1" noMove="1" noResize="1" noEditPoints="1" noAdjustHandles="1" noChangeArrowheads="1" noChangeShapeType="1" noTextEdit="1"/>
              </p:cNvSpPr>
              <p:nvPr/>
            </p:nvSpPr>
            <p:spPr>
              <a:xfrm>
                <a:off x="207264" y="104931"/>
                <a:ext cx="9570720" cy="6640643"/>
              </a:xfrm>
              <a:prstGeom prst="rect">
                <a:avLst/>
              </a:prstGeom>
              <a:blipFill>
                <a:blip r:embed="rId2"/>
                <a:stretch>
                  <a:fillRect/>
                </a:stretch>
              </a:blipFill>
              <a:ln w="38100"/>
              <a:effectLst>
                <a:outerShdw blurRad="63500" sx="102000" sy="102000" algn="ctr" rotWithShape="0">
                  <a:prstClr val="black">
                    <a:alpha val="40000"/>
                  </a:prstClr>
                </a:outerShdw>
              </a:effectLst>
            </p:spPr>
            <p:txBody>
              <a:bodyPr/>
              <a:lstStyle/>
              <a:p>
                <a:r>
                  <a:rPr lang="en-US">
                    <a:noFill/>
                  </a:rPr>
                  <a:t> </a:t>
                </a:r>
              </a:p>
            </p:txBody>
          </p:sp>
        </mc:Fallback>
      </mc:AlternateContent>
      <p:graphicFrame>
        <p:nvGraphicFramePr>
          <p:cNvPr id="7" name="Table 6"/>
          <p:cNvGraphicFramePr>
            <a:graphicFrameLocks noGrp="1"/>
          </p:cNvGraphicFramePr>
          <p:nvPr>
            <p:extLst>
              <p:ext uri="{D42A27DB-BD31-4B8C-83A1-F6EECF244321}">
                <p14:modId xmlns:p14="http://schemas.microsoft.com/office/powerpoint/2010/main" val="1083807700"/>
              </p:ext>
            </p:extLst>
          </p:nvPr>
        </p:nvGraphicFramePr>
        <p:xfrm>
          <a:off x="369537" y="1341118"/>
          <a:ext cx="9246174" cy="5239582"/>
        </p:xfrm>
        <a:graphic>
          <a:graphicData uri="http://schemas.openxmlformats.org/drawingml/2006/table">
            <a:tbl>
              <a:tblPr rtl="1" firstRow="1" firstCol="1" bandRow="1">
                <a:tableStyleId>{5C22544A-7EE6-4342-B048-85BDC9FD1C3A}</a:tableStyleId>
              </a:tblPr>
              <a:tblGrid>
                <a:gridCol w="1541029">
                  <a:extLst>
                    <a:ext uri="{9D8B030D-6E8A-4147-A177-3AD203B41FA5}">
                      <a16:colId xmlns:a16="http://schemas.microsoft.com/office/drawing/2014/main" val="2272118757"/>
                    </a:ext>
                  </a:extLst>
                </a:gridCol>
                <a:gridCol w="1541029">
                  <a:extLst>
                    <a:ext uri="{9D8B030D-6E8A-4147-A177-3AD203B41FA5}">
                      <a16:colId xmlns:a16="http://schemas.microsoft.com/office/drawing/2014/main" val="562619914"/>
                    </a:ext>
                  </a:extLst>
                </a:gridCol>
                <a:gridCol w="1541029">
                  <a:extLst>
                    <a:ext uri="{9D8B030D-6E8A-4147-A177-3AD203B41FA5}">
                      <a16:colId xmlns:a16="http://schemas.microsoft.com/office/drawing/2014/main" val="2140145864"/>
                    </a:ext>
                  </a:extLst>
                </a:gridCol>
                <a:gridCol w="1541029">
                  <a:extLst>
                    <a:ext uri="{9D8B030D-6E8A-4147-A177-3AD203B41FA5}">
                      <a16:colId xmlns:a16="http://schemas.microsoft.com/office/drawing/2014/main" val="1857793274"/>
                    </a:ext>
                  </a:extLst>
                </a:gridCol>
                <a:gridCol w="1541029">
                  <a:extLst>
                    <a:ext uri="{9D8B030D-6E8A-4147-A177-3AD203B41FA5}">
                      <a16:colId xmlns:a16="http://schemas.microsoft.com/office/drawing/2014/main" val="3354055329"/>
                    </a:ext>
                  </a:extLst>
                </a:gridCol>
                <a:gridCol w="1541029">
                  <a:extLst>
                    <a:ext uri="{9D8B030D-6E8A-4147-A177-3AD203B41FA5}">
                      <a16:colId xmlns:a16="http://schemas.microsoft.com/office/drawing/2014/main" val="2234742003"/>
                    </a:ext>
                  </a:extLst>
                </a:gridCol>
              </a:tblGrid>
              <a:tr h="306270">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متغیر</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علامت اختصاری</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ضریب</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انحراف استاندارد</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آماره آزمون</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احتمال</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2023648092"/>
                  </a:ext>
                </a:extLst>
              </a:tr>
              <a:tr h="306270">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ضریب ثابت</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900" b="1" dirty="0">
                          <a:solidFill>
                            <a:schemeClr val="tx1"/>
                          </a:solidFill>
                          <a:effectLst/>
                          <a:cs typeface="B Nazanin" panose="00000400000000000000" pitchFamily="2" charset="-78"/>
                        </a:rPr>
                        <a:t>C</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0.0698-</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0.0273</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2.5600-</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0.0108</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3074957229"/>
                  </a:ext>
                </a:extLst>
              </a:tr>
              <a:tr h="612540">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معامله با اشخاص وابسته </a:t>
                      </a:r>
                      <a:r>
                        <a:rPr lang="en-US" sz="1900" b="1">
                          <a:solidFill>
                            <a:schemeClr val="tx1"/>
                          </a:solidFill>
                          <a:effectLst/>
                          <a:cs typeface="B Nazanin" panose="00000400000000000000" pitchFamily="2" charset="-78"/>
                        </a:rPr>
                        <a:t>t-1</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900" b="1" dirty="0">
                          <a:solidFill>
                            <a:schemeClr val="tx1"/>
                          </a:solidFill>
                          <a:effectLst/>
                          <a:cs typeface="B Nazanin" panose="00000400000000000000" pitchFamily="2" charset="-78"/>
                        </a:rPr>
                        <a:t>RPT</a:t>
                      </a:r>
                      <a:r>
                        <a:rPr lang="en-US" sz="1900" b="1" baseline="-25000" dirty="0">
                          <a:solidFill>
                            <a:schemeClr val="tx1"/>
                          </a:solidFill>
                          <a:effectLst/>
                          <a:cs typeface="B Nazanin" panose="00000400000000000000" pitchFamily="2" charset="-78"/>
                        </a:rPr>
                        <a:t> t-1</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0.0008</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0.0010</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0.8032</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0.4222</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266036792"/>
                  </a:ext>
                </a:extLst>
              </a:tr>
              <a:tr h="306270">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اندازه شرکت </a:t>
                      </a:r>
                      <a:r>
                        <a:rPr lang="en-US" sz="1900" b="1">
                          <a:solidFill>
                            <a:schemeClr val="tx1"/>
                          </a:solidFill>
                          <a:effectLst/>
                          <a:cs typeface="B Nazanin" panose="00000400000000000000" pitchFamily="2" charset="-78"/>
                        </a:rPr>
                        <a:t>t-1</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900" b="1">
                          <a:solidFill>
                            <a:schemeClr val="tx1"/>
                          </a:solidFill>
                          <a:effectLst/>
                          <a:cs typeface="B Nazanin" panose="00000400000000000000" pitchFamily="2" charset="-78"/>
                        </a:rPr>
                        <a:t>Size</a:t>
                      </a:r>
                      <a:r>
                        <a:rPr lang="en-US" sz="1900" b="1" baseline="-25000">
                          <a:solidFill>
                            <a:schemeClr val="tx1"/>
                          </a:solidFill>
                          <a:effectLst/>
                          <a:cs typeface="B Nazanin" panose="00000400000000000000" pitchFamily="2" charset="-78"/>
                        </a:rPr>
                        <a:t> t-1</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0.0012-</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0.0013</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0.9170-</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0.3596</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952353561"/>
                  </a:ext>
                </a:extLst>
              </a:tr>
              <a:tr h="599044">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بازده دارایی‌ها </a:t>
                      </a:r>
                      <a:r>
                        <a:rPr lang="en-US" sz="1900" b="1">
                          <a:solidFill>
                            <a:schemeClr val="tx1"/>
                          </a:solidFill>
                          <a:effectLst/>
                          <a:cs typeface="B Nazanin" panose="00000400000000000000" pitchFamily="2" charset="-78"/>
                        </a:rPr>
                        <a:t>t-1</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900" b="1">
                          <a:solidFill>
                            <a:schemeClr val="tx1"/>
                          </a:solidFill>
                          <a:effectLst/>
                          <a:cs typeface="B Nazanin" panose="00000400000000000000" pitchFamily="2" charset="-78"/>
                        </a:rPr>
                        <a:t>ROA</a:t>
                      </a:r>
                      <a:r>
                        <a:rPr lang="en-US" sz="1900" b="1" baseline="-25000">
                          <a:solidFill>
                            <a:schemeClr val="tx1"/>
                          </a:solidFill>
                          <a:effectLst/>
                          <a:cs typeface="B Nazanin" panose="00000400000000000000" pitchFamily="2" charset="-78"/>
                        </a:rPr>
                        <a:t> t-1</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0.0000</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3412036242"/>
                  </a:ext>
                </a:extLst>
              </a:tr>
              <a:tr h="306270">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اهرم مالی </a:t>
                      </a:r>
                      <a:r>
                        <a:rPr lang="en-US" sz="1900" b="1">
                          <a:solidFill>
                            <a:schemeClr val="tx1"/>
                          </a:solidFill>
                          <a:effectLst/>
                          <a:cs typeface="B Nazanin" panose="00000400000000000000" pitchFamily="2" charset="-78"/>
                        </a:rPr>
                        <a:t>t-1</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900" b="1">
                          <a:solidFill>
                            <a:schemeClr val="tx1"/>
                          </a:solidFill>
                          <a:effectLst/>
                          <a:cs typeface="B Nazanin" panose="00000400000000000000" pitchFamily="2" charset="-78"/>
                        </a:rPr>
                        <a:t>LEV</a:t>
                      </a:r>
                      <a:r>
                        <a:rPr lang="en-US" sz="1900" b="1" baseline="-25000">
                          <a:solidFill>
                            <a:schemeClr val="tx1"/>
                          </a:solidFill>
                          <a:effectLst/>
                          <a:cs typeface="B Nazanin" panose="00000400000000000000" pitchFamily="2" charset="-78"/>
                        </a:rPr>
                        <a:t> t-1</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0.0004</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1625266856"/>
                  </a:ext>
                </a:extLst>
              </a:tr>
              <a:tr h="306270">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سن شرکت </a:t>
                      </a:r>
                      <a:r>
                        <a:rPr lang="en-US" sz="1900" b="1">
                          <a:solidFill>
                            <a:schemeClr val="tx1"/>
                          </a:solidFill>
                          <a:effectLst/>
                          <a:cs typeface="B Nazanin" panose="00000400000000000000" pitchFamily="2" charset="-78"/>
                        </a:rPr>
                        <a:t>t-1</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900" b="1">
                          <a:solidFill>
                            <a:schemeClr val="tx1"/>
                          </a:solidFill>
                          <a:effectLst/>
                          <a:cs typeface="B Nazanin" panose="00000400000000000000" pitchFamily="2" charset="-78"/>
                        </a:rPr>
                        <a:t>AGE</a:t>
                      </a:r>
                      <a:r>
                        <a:rPr lang="en-US" sz="1900" b="1" baseline="-25000">
                          <a:solidFill>
                            <a:schemeClr val="tx1"/>
                          </a:solidFill>
                          <a:effectLst/>
                          <a:cs typeface="B Nazanin" panose="00000400000000000000" pitchFamily="2" charset="-78"/>
                        </a:rPr>
                        <a:t> t-1</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0.00068</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3979344747"/>
                  </a:ext>
                </a:extLst>
              </a:tr>
              <a:tr h="599044">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جریان وجوه نقد </a:t>
                      </a:r>
                      <a:r>
                        <a:rPr lang="en-US" sz="1900" b="1">
                          <a:solidFill>
                            <a:schemeClr val="tx1"/>
                          </a:solidFill>
                          <a:effectLst/>
                          <a:cs typeface="B Nazanin" panose="00000400000000000000" pitchFamily="2" charset="-78"/>
                        </a:rPr>
                        <a:t>t-1</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900" b="1">
                          <a:solidFill>
                            <a:schemeClr val="tx1"/>
                          </a:solidFill>
                          <a:effectLst/>
                          <a:cs typeface="B Nazanin" panose="00000400000000000000" pitchFamily="2" charset="-78"/>
                        </a:rPr>
                        <a:t>CFO</a:t>
                      </a:r>
                      <a:r>
                        <a:rPr lang="en-US" sz="1900" b="1" baseline="-25000">
                          <a:solidFill>
                            <a:schemeClr val="tx1"/>
                          </a:solidFill>
                          <a:effectLst/>
                          <a:cs typeface="B Nazanin" panose="00000400000000000000" pitchFamily="2" charset="-78"/>
                        </a:rPr>
                        <a:t> t-1</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0.0000</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750494257"/>
                  </a:ext>
                </a:extLst>
              </a:tr>
              <a:tr h="306270">
                <a:tc>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رشد فروش </a:t>
                      </a:r>
                      <a:r>
                        <a:rPr lang="en-US" sz="1900" b="1">
                          <a:solidFill>
                            <a:schemeClr val="tx1"/>
                          </a:solidFill>
                          <a:effectLst/>
                          <a:cs typeface="B Nazanin" panose="00000400000000000000" pitchFamily="2" charset="-78"/>
                        </a:rPr>
                        <a:t>t-1</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en-US" sz="1900" b="1">
                          <a:solidFill>
                            <a:schemeClr val="tx1"/>
                          </a:solidFill>
                          <a:effectLst/>
                          <a:cs typeface="B Nazanin" panose="00000400000000000000" pitchFamily="2" charset="-78"/>
                        </a:rPr>
                        <a:t>Growth</a:t>
                      </a:r>
                      <a:r>
                        <a:rPr lang="en-US" sz="1900" b="1" baseline="-25000">
                          <a:solidFill>
                            <a:schemeClr val="tx1"/>
                          </a:solidFill>
                          <a:effectLst/>
                          <a:cs typeface="B Nazanin" panose="00000400000000000000" pitchFamily="2" charset="-78"/>
                        </a:rPr>
                        <a:t> t-1</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0.0000</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528418222"/>
                  </a:ext>
                </a:extLst>
              </a:tr>
              <a:tr h="306270">
                <a:tc gridSpan="2">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ضریب تعیین </a:t>
                      </a:r>
                      <a:r>
                        <a:rPr lang="en-US" sz="1900" b="1">
                          <a:solidFill>
                            <a:schemeClr val="tx1"/>
                          </a:solidFill>
                          <a:effectLst/>
                          <a:cs typeface="B Nazanin" panose="00000400000000000000" pitchFamily="2" charset="-78"/>
                        </a:rPr>
                        <a:t>R</a:t>
                      </a:r>
                      <a:r>
                        <a:rPr lang="en-US" sz="1900" b="1" baseline="30000">
                          <a:solidFill>
                            <a:schemeClr val="tx1"/>
                          </a:solidFill>
                          <a:effectLst/>
                          <a:cs typeface="B Nazanin" panose="00000400000000000000" pitchFamily="2" charset="-78"/>
                        </a:rPr>
                        <a:t>2</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0.8745</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92894997"/>
                  </a:ext>
                </a:extLst>
              </a:tr>
              <a:tr h="306270">
                <a:tc gridSpan="2">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ضریب تعیین تعدیل شده</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0.8472</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72897024"/>
                  </a:ext>
                </a:extLst>
              </a:tr>
              <a:tr h="306270">
                <a:tc gridSpan="2">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آماره </a:t>
                      </a:r>
                      <a:r>
                        <a:rPr lang="en-US" sz="1900" b="1">
                          <a:solidFill>
                            <a:schemeClr val="tx1"/>
                          </a:solidFill>
                          <a:effectLst/>
                          <a:cs typeface="B Nazanin" panose="00000400000000000000" pitchFamily="2" charset="-78"/>
                        </a:rPr>
                        <a:t>F</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32.0765</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70435281"/>
                  </a:ext>
                </a:extLst>
              </a:tr>
              <a:tr h="306270">
                <a:tc gridSpan="2">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معني‌داری</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0.0000</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63114408"/>
                  </a:ext>
                </a:extLst>
              </a:tr>
              <a:tr h="306270">
                <a:tc gridSpan="2">
                  <a:txBody>
                    <a:bodyPr/>
                    <a:lstStyle/>
                    <a:p>
                      <a:pPr marL="0" marR="0" algn="ctr" rtl="1">
                        <a:lnSpc>
                          <a:spcPct val="107000"/>
                        </a:lnSpc>
                        <a:spcBef>
                          <a:spcPts val="0"/>
                        </a:spcBef>
                        <a:spcAft>
                          <a:spcPts val="0"/>
                        </a:spcAft>
                      </a:pPr>
                      <a:r>
                        <a:rPr lang="fa-IR" sz="1900" b="1">
                          <a:solidFill>
                            <a:schemeClr val="tx1"/>
                          </a:solidFill>
                          <a:effectLst/>
                          <a:cs typeface="B Nazanin" panose="00000400000000000000" pitchFamily="2" charset="-78"/>
                        </a:rPr>
                        <a:t>دوربین واتسون</a:t>
                      </a:r>
                      <a:endParaRPr lang="en-US" sz="19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gridSpan="4">
                  <a:txBody>
                    <a:bodyPr/>
                    <a:lstStyle/>
                    <a:p>
                      <a:pPr marL="0" marR="0" algn="ctr" rtl="1">
                        <a:lnSpc>
                          <a:spcPct val="107000"/>
                        </a:lnSpc>
                        <a:spcBef>
                          <a:spcPts val="0"/>
                        </a:spcBef>
                        <a:spcAft>
                          <a:spcPts val="0"/>
                        </a:spcAft>
                      </a:pPr>
                      <a:r>
                        <a:rPr lang="fa-IR" sz="1900" b="1" dirty="0">
                          <a:solidFill>
                            <a:schemeClr val="tx1"/>
                          </a:solidFill>
                          <a:effectLst/>
                          <a:cs typeface="B Nazanin" panose="00000400000000000000" pitchFamily="2" charset="-78"/>
                        </a:rPr>
                        <a:t>2.1664</a:t>
                      </a:r>
                      <a:endParaRPr lang="en-US" sz="19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84925132"/>
                  </a:ext>
                </a:extLst>
              </a:tr>
            </a:tbl>
          </a:graphicData>
        </a:graphic>
      </p:graphicFrame>
    </p:spTree>
    <p:extLst>
      <p:ext uri="{BB962C8B-B14F-4D97-AF65-F5344CB8AC3E}">
        <p14:creationId xmlns:p14="http://schemas.microsoft.com/office/powerpoint/2010/main" val="549182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anim calcmode="lin" valueType="num">
                                      <p:cBhvr additive="base">
                                        <p:cTn id="1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randombar(horizontal)">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511296"/>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Flowchart: Document 4"/>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6" name="TextBox 5"/>
          <p:cNvSpPr txBox="1"/>
          <p:nvPr/>
        </p:nvSpPr>
        <p:spPr>
          <a:xfrm>
            <a:off x="207264" y="104932"/>
            <a:ext cx="9570720" cy="661066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r" rtl="1"/>
            <a:endParaRPr lang="en-US" sz="2100" b="1" dirty="0">
              <a:cs typeface="B Nazanin" panose="00000400000000000000" pitchFamily="2" charset="-78"/>
            </a:endParaRPr>
          </a:p>
          <a:p>
            <a:pPr algn="r" rtl="1"/>
            <a:r>
              <a:rPr lang="fa-IR" sz="2100" b="1" dirty="0">
                <a:cs typeface="B Nazanin" panose="00000400000000000000" pitchFamily="2" charset="-78"/>
              </a:rPr>
              <a:t>فرضیه ششم : </a:t>
            </a:r>
            <a:r>
              <a:rPr lang="fa-IR" sz="2000" b="1" dirty="0">
                <a:cs typeface="B Nazanin" panose="00000400000000000000" pitchFamily="2" charset="-78"/>
              </a:rPr>
              <a:t>بین معامله با اشخاص وابسته و سرمایه‌گذاری رابطه مثبت معناداری وجود دارد.</a:t>
            </a:r>
          </a:p>
          <a:p>
            <a:pPr algn="r" rtl="1"/>
            <a:r>
              <a:rPr lang="fa-IR" sz="2100" b="1" dirty="0">
                <a:cs typeface="B Nazanin" panose="00000400000000000000" pitchFamily="2" charset="-78"/>
              </a:rPr>
              <a:t>نتیجه : رد فرضیه</a:t>
            </a:r>
          </a:p>
          <a:p>
            <a:pPr algn="r" rtl="1">
              <a:lnSpc>
                <a:spcPct val="150000"/>
              </a:lnSpc>
            </a:pPr>
            <a:r>
              <a:rPr lang="fa-IR" sz="1900" b="1" dirty="0">
                <a:cs typeface="B Nazanin" panose="00000400000000000000" pitchFamily="2" charset="-78"/>
              </a:rPr>
              <a:t>ضریب تعیین </a:t>
            </a:r>
            <a:r>
              <a:rPr lang="en-US" sz="1900" b="1" dirty="0">
                <a:cs typeface="B Nazanin" panose="00000400000000000000" pitchFamily="2" charset="-78"/>
              </a:rPr>
              <a:t>R</a:t>
            </a:r>
            <a:r>
              <a:rPr lang="en-US" sz="1900" b="1" baseline="30000" dirty="0">
                <a:cs typeface="B Nazanin" panose="00000400000000000000" pitchFamily="2" charset="-78"/>
              </a:rPr>
              <a:t>2 </a:t>
            </a:r>
            <a:r>
              <a:rPr lang="fa-IR" sz="1900" b="1" dirty="0">
                <a:cs typeface="B Nazanin" panose="00000400000000000000" pitchFamily="2" charset="-78"/>
              </a:rPr>
              <a:t>میزان تطابق مدل با واقعیت را نشان می‌دهد این متغیر بین عدد صفر تا یک می‌باشد که هر چه این مقدار به 1 نزدیک‌تر باشد تطابق مدل با واقعیت بیشتر است.</a:t>
            </a:r>
            <a:endParaRPr lang="en-US" sz="1900" b="1" dirty="0">
              <a:cs typeface="B Nazanin" panose="00000400000000000000" pitchFamily="2" charset="-78"/>
            </a:endParaRPr>
          </a:p>
          <a:p>
            <a:pPr algn="r" rtl="1">
              <a:lnSpc>
                <a:spcPct val="150000"/>
              </a:lnSpc>
            </a:pPr>
            <a:r>
              <a:rPr lang="fa-IR" sz="1900" b="1" dirty="0">
                <a:cs typeface="B Nazanin" panose="00000400000000000000" pitchFamily="2" charset="-78"/>
              </a:rPr>
              <a:t>همان‌طور که در جدول بالا مشاهده می‌کنید آماره فیشر و سطح معنی داری به ترتیب برابر 0765/32 و 0000/0 است چون این مقدار از 05/0 کمتر است در سطح 95 درصد می‌توان گفت رگرسیون برازش شده معنی‌دار است. </a:t>
            </a:r>
            <a:endParaRPr lang="en-US" sz="1900" b="1" dirty="0">
              <a:cs typeface="B Nazanin" panose="00000400000000000000" pitchFamily="2" charset="-78"/>
            </a:endParaRPr>
          </a:p>
          <a:p>
            <a:pPr algn="r" rtl="1">
              <a:lnSpc>
                <a:spcPct val="150000"/>
              </a:lnSpc>
            </a:pPr>
            <a:r>
              <a:rPr lang="fa-IR" sz="1900" b="1" dirty="0">
                <a:cs typeface="B Nazanin" panose="00000400000000000000" pitchFamily="2" charset="-78"/>
              </a:rPr>
              <a:t>با توجه به مقدار احتمال متغیر معامله با اشخاص وابسته </a:t>
            </a:r>
            <a:r>
              <a:rPr lang="en-US" sz="1900" b="1" dirty="0">
                <a:cs typeface="B Nazanin" panose="00000400000000000000" pitchFamily="2" charset="-78"/>
              </a:rPr>
              <a:t>t-1</a:t>
            </a:r>
            <a:r>
              <a:rPr lang="fa-IR" sz="1900" b="1" dirty="0">
                <a:cs typeface="B Nazanin" panose="00000400000000000000" pitchFamily="2" charset="-78"/>
              </a:rPr>
              <a:t> که برابر 4222/0 است، چون این مقدار از 05/0 بیشتر است در سطح 95 درصد می‌توان ادعا کرد که بین متغیر معامله با اشخاص وابسته و سرمایه‌گذاری رابطه معناداری وجود ندارد. </a:t>
            </a:r>
            <a:endParaRPr lang="en-US" sz="1900" b="1" dirty="0">
              <a:cs typeface="B Nazanin" panose="00000400000000000000" pitchFamily="2" charset="-78"/>
            </a:endParaRPr>
          </a:p>
          <a:p>
            <a:pPr algn="r" rtl="1">
              <a:lnSpc>
                <a:spcPct val="150000"/>
              </a:lnSpc>
            </a:pPr>
            <a:r>
              <a:rPr lang="fa-IR" sz="1900" b="1" dirty="0">
                <a:cs typeface="B Nazanin" panose="00000400000000000000" pitchFamily="2" charset="-78"/>
              </a:rPr>
              <a:t>همچنین با توجه به جدول فوق می‌توان بیان نمود از بین متغیرهای کنترلی، متغیر اندازه شرکت بر سرمایه گذاری رابطه معناداری ندارد و متغیرهای، بازده دارایی‌ها، اهرم مالی، سن شرکت، جریان وجوه نقد و رشد فروش بر سرمایه‌گذاری تاثیر مثبت و معناداری دارند. </a:t>
            </a:r>
            <a:endParaRPr lang="en-US" sz="1900" b="1" dirty="0">
              <a:cs typeface="B Nazanin" panose="00000400000000000000" pitchFamily="2" charset="-78"/>
            </a:endParaRPr>
          </a:p>
          <a:p>
            <a:pPr algn="r" rtl="1">
              <a:lnSpc>
                <a:spcPct val="150000"/>
              </a:lnSpc>
            </a:pPr>
            <a:r>
              <a:rPr lang="fa-IR" sz="1900" b="1" dirty="0">
                <a:cs typeface="B Nazanin" panose="00000400000000000000" pitchFamily="2" charset="-78"/>
              </a:rPr>
              <a:t>آماره دوربین واتسون با توجه به جدول بالا برابر 1664/2 است که چون این عدد بین 5/1 تا 5/2 است نشان می‌دهد که بین باقی‌مانده‌ها خودهمبستگی وجود ندارد نشان‌دهنده عدم وجود خودهمبستگی بین باقیمانده‌ها است.</a:t>
            </a:r>
            <a:endParaRPr lang="en-US" sz="1900" b="1" dirty="0">
              <a:cs typeface="B Nazanin" panose="00000400000000000000" pitchFamily="2" charset="-78"/>
            </a:endParaRPr>
          </a:p>
        </p:txBody>
      </p:sp>
    </p:spTree>
    <p:extLst>
      <p:ext uri="{BB962C8B-B14F-4D97-AF65-F5344CB8AC3E}">
        <p14:creationId xmlns:p14="http://schemas.microsoft.com/office/powerpoint/2010/main" val="3210338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additive="base">
                                        <p:cTn id="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anim calcmode="lin" valueType="num">
                                      <p:cBhvr additive="base">
                                        <p:cTn id="11"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fade">
                                      <p:cBhvr>
                                        <p:cTn id="17" dur="1000"/>
                                        <p:tgtEl>
                                          <p:spTgt spid="6">
                                            <p:txEl>
                                              <p:pRg st="3" end="3"/>
                                            </p:txEl>
                                          </p:spTgt>
                                        </p:tgtEl>
                                      </p:cBhvr>
                                    </p:animEffect>
                                    <p:anim calcmode="lin" valueType="num">
                                      <p:cBhvr>
                                        <p:cTn id="1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fade">
                                      <p:cBhvr>
                                        <p:cTn id="22" dur="1000"/>
                                        <p:tgtEl>
                                          <p:spTgt spid="6">
                                            <p:txEl>
                                              <p:pRg st="4" end="4"/>
                                            </p:txEl>
                                          </p:spTgt>
                                        </p:tgtEl>
                                      </p:cBhvr>
                                    </p:animEffect>
                                    <p:anim calcmode="lin" valueType="num">
                                      <p:cBhvr>
                                        <p:cTn id="23"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Effect transition="in" filter="fade">
                                      <p:cBhvr>
                                        <p:cTn id="27" dur="1000"/>
                                        <p:tgtEl>
                                          <p:spTgt spid="6">
                                            <p:txEl>
                                              <p:pRg st="5" end="5"/>
                                            </p:txEl>
                                          </p:spTgt>
                                        </p:tgtEl>
                                      </p:cBhvr>
                                    </p:animEffect>
                                    <p:anim calcmode="lin" valueType="num">
                                      <p:cBhvr>
                                        <p:cTn id="28"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6">
                                            <p:txEl>
                                              <p:pRg st="6" end="6"/>
                                            </p:txEl>
                                          </p:spTgt>
                                        </p:tgtEl>
                                        <p:attrNameLst>
                                          <p:attrName>style.visibility</p:attrName>
                                        </p:attrNameLst>
                                      </p:cBhvr>
                                      <p:to>
                                        <p:strVal val="visible"/>
                                      </p:to>
                                    </p:set>
                                    <p:animEffect transition="in" filter="fade">
                                      <p:cBhvr>
                                        <p:cTn id="32" dur="1000"/>
                                        <p:tgtEl>
                                          <p:spTgt spid="6">
                                            <p:txEl>
                                              <p:pRg st="6" end="6"/>
                                            </p:txEl>
                                          </p:spTgt>
                                        </p:tgtEl>
                                      </p:cBhvr>
                                    </p:animEffect>
                                    <p:anim calcmode="lin" valueType="num">
                                      <p:cBhvr>
                                        <p:cTn id="33"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6">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6">
                                            <p:txEl>
                                              <p:pRg st="7" end="7"/>
                                            </p:txEl>
                                          </p:spTgt>
                                        </p:tgtEl>
                                        <p:attrNameLst>
                                          <p:attrName>style.visibility</p:attrName>
                                        </p:attrNameLst>
                                      </p:cBhvr>
                                      <p:to>
                                        <p:strVal val="visible"/>
                                      </p:to>
                                    </p:set>
                                    <p:animEffect transition="in" filter="fade">
                                      <p:cBhvr>
                                        <p:cTn id="37" dur="1000"/>
                                        <p:tgtEl>
                                          <p:spTgt spid="6">
                                            <p:txEl>
                                              <p:pRg st="7" end="7"/>
                                            </p:txEl>
                                          </p:spTgt>
                                        </p:tgtEl>
                                      </p:cBhvr>
                                    </p:animEffect>
                                    <p:anim calcmode="lin" valueType="num">
                                      <p:cBhvr>
                                        <p:cTn id="38"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39" dur="1000" fill="hold"/>
                                        <p:tgtEl>
                                          <p:spTgt spid="6">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Flowchart: Document 4"/>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7" name="TextBox 6"/>
          <p:cNvSpPr txBox="1"/>
          <p:nvPr/>
        </p:nvSpPr>
        <p:spPr>
          <a:xfrm>
            <a:off x="207264" y="256032"/>
            <a:ext cx="9570720" cy="647455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r" rtl="1"/>
            <a:endParaRPr lang="en-US" dirty="0">
              <a:cs typeface="B Titr" panose="00000700000000000000" pitchFamily="2" charset="-78"/>
            </a:endParaRPr>
          </a:p>
        </p:txBody>
      </p:sp>
      <p:graphicFrame>
        <p:nvGraphicFramePr>
          <p:cNvPr id="8" name="Table 7"/>
          <p:cNvGraphicFramePr>
            <a:graphicFrameLocks noGrp="1"/>
          </p:cNvGraphicFramePr>
          <p:nvPr>
            <p:extLst>
              <p:ext uri="{D42A27DB-BD31-4B8C-83A1-F6EECF244321}">
                <p14:modId xmlns:p14="http://schemas.microsoft.com/office/powerpoint/2010/main" val="333186842"/>
              </p:ext>
            </p:extLst>
          </p:nvPr>
        </p:nvGraphicFramePr>
        <p:xfrm>
          <a:off x="465594" y="1360408"/>
          <a:ext cx="9054060" cy="5225312"/>
        </p:xfrm>
        <a:graphic>
          <a:graphicData uri="http://schemas.openxmlformats.org/drawingml/2006/table">
            <a:tbl>
              <a:tblPr rtl="1" firstRow="1" firstCol="1" bandRow="1">
                <a:tableStyleId>{5C22544A-7EE6-4342-B048-85BDC9FD1C3A}</a:tableStyleId>
              </a:tblPr>
              <a:tblGrid>
                <a:gridCol w="2263515">
                  <a:extLst>
                    <a:ext uri="{9D8B030D-6E8A-4147-A177-3AD203B41FA5}">
                      <a16:colId xmlns:a16="http://schemas.microsoft.com/office/drawing/2014/main" val="2298351676"/>
                    </a:ext>
                  </a:extLst>
                </a:gridCol>
                <a:gridCol w="4542919">
                  <a:extLst>
                    <a:ext uri="{9D8B030D-6E8A-4147-A177-3AD203B41FA5}">
                      <a16:colId xmlns:a16="http://schemas.microsoft.com/office/drawing/2014/main" val="1951965425"/>
                    </a:ext>
                  </a:extLst>
                </a:gridCol>
                <a:gridCol w="1124263">
                  <a:extLst>
                    <a:ext uri="{9D8B030D-6E8A-4147-A177-3AD203B41FA5}">
                      <a16:colId xmlns:a16="http://schemas.microsoft.com/office/drawing/2014/main" val="410793585"/>
                    </a:ext>
                  </a:extLst>
                </a:gridCol>
                <a:gridCol w="1123363">
                  <a:extLst>
                    <a:ext uri="{9D8B030D-6E8A-4147-A177-3AD203B41FA5}">
                      <a16:colId xmlns:a16="http://schemas.microsoft.com/office/drawing/2014/main" val="3781772736"/>
                    </a:ext>
                  </a:extLst>
                </a:gridCol>
              </a:tblGrid>
              <a:tr h="566964">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فرضیه</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فرضيه</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جهت</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نتيجه فرضيه</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3801103725"/>
                  </a:ext>
                </a:extLst>
              </a:tr>
              <a:tr h="773053">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فرضیه اول</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منفی</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تایید</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2185525949"/>
                  </a:ext>
                </a:extLst>
              </a:tr>
              <a:tr h="773053">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فرضیه دوم</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منفی</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تایید</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938937230"/>
                  </a:ext>
                </a:extLst>
              </a:tr>
              <a:tr h="773053">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فرضیه سوم</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مثبت</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تایید</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615188157"/>
                  </a:ext>
                </a:extLst>
              </a:tr>
              <a:tr h="773053">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فرضیه چهارم</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رد</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3460898682"/>
                  </a:ext>
                </a:extLst>
              </a:tr>
              <a:tr h="773053">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فرضیه پنجم</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رد</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2342252320"/>
                  </a:ext>
                </a:extLst>
              </a:tr>
              <a:tr h="773053">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فرضیه ششم</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r" rtl="1">
                        <a:lnSpc>
                          <a:spcPct val="107000"/>
                        </a:lnSpc>
                        <a:spcBef>
                          <a:spcPts val="0"/>
                        </a:spcBef>
                        <a:spcAft>
                          <a:spcPts val="0"/>
                        </a:spcAft>
                      </a:pP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a:solidFill>
                            <a:schemeClr val="tx1"/>
                          </a:solidFill>
                          <a:effectLst/>
                          <a:cs typeface="B Nazanin" panose="00000400000000000000" pitchFamily="2" charset="-78"/>
                        </a:rPr>
                        <a:t>-</a:t>
                      </a:r>
                      <a:endParaRPr lang="en-US" sz="1800" b="1">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tc>
                  <a:txBody>
                    <a:bodyPr/>
                    <a:lstStyle/>
                    <a:p>
                      <a:pPr marL="0" marR="0" algn="ctr" rtl="1">
                        <a:lnSpc>
                          <a:spcPct val="107000"/>
                        </a:lnSpc>
                        <a:spcBef>
                          <a:spcPts val="0"/>
                        </a:spcBef>
                        <a:spcAft>
                          <a:spcPts val="0"/>
                        </a:spcAft>
                      </a:pPr>
                      <a:r>
                        <a:rPr lang="fa-IR" sz="1800" b="1" dirty="0">
                          <a:solidFill>
                            <a:schemeClr val="tx1"/>
                          </a:solidFill>
                          <a:effectLst/>
                          <a:cs typeface="B Nazanin" panose="00000400000000000000" pitchFamily="2" charset="-78"/>
                        </a:rPr>
                        <a:t>رد</a:t>
                      </a:r>
                      <a:endParaRPr lang="en-US" sz="18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1300253544"/>
                  </a:ext>
                </a:extLst>
              </a:tr>
            </a:tbl>
          </a:graphicData>
        </a:graphic>
      </p:graphicFrame>
      <p:sp>
        <p:nvSpPr>
          <p:cNvPr id="9" name="Oval 8"/>
          <p:cNvSpPr/>
          <p:nvPr/>
        </p:nvSpPr>
        <p:spPr>
          <a:xfrm>
            <a:off x="1633928" y="390344"/>
            <a:ext cx="7000406" cy="7435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500" b="1" dirty="0">
                <a:solidFill>
                  <a:schemeClr val="tx1"/>
                </a:solidFill>
                <a:cs typeface="B Nazanin" panose="00000400000000000000" pitchFamily="2" charset="-78"/>
              </a:rPr>
              <a:t>خلاصه نتایج فرضیه های تحقیق :</a:t>
            </a:r>
            <a:endParaRPr lang="en-US" sz="2500" b="1" dirty="0">
              <a:solidFill>
                <a:schemeClr val="tx1"/>
              </a:solidFill>
              <a:cs typeface="B Nazanin" panose="00000400000000000000" pitchFamily="2" charset="-78"/>
            </a:endParaRPr>
          </a:p>
        </p:txBody>
      </p:sp>
      <p:sp>
        <p:nvSpPr>
          <p:cNvPr id="10" name="Flowchart: Multidocument 9"/>
          <p:cNvSpPr/>
          <p:nvPr/>
        </p:nvSpPr>
        <p:spPr>
          <a:xfrm>
            <a:off x="9936480" y="3511296"/>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Tree>
    <p:extLst>
      <p:ext uri="{BB962C8B-B14F-4D97-AF65-F5344CB8AC3E}">
        <p14:creationId xmlns:p14="http://schemas.microsoft.com/office/powerpoint/2010/main" val="2820964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p:tgtEl>
                                          <p:spTgt spid="9"/>
                                        </p:tgtEl>
                                        <p:attrNameLst>
                                          <p:attrName>ppt_y</p:attrName>
                                        </p:attrNameLst>
                                      </p:cBhvr>
                                      <p:tavLst>
                                        <p:tav tm="0">
                                          <p:val>
                                            <p:strVal val="#ppt_y+#ppt_h*1.125000"/>
                                          </p:val>
                                        </p:tav>
                                        <p:tav tm="100000">
                                          <p:val>
                                            <p:strVal val="#ppt_y"/>
                                          </p:val>
                                        </p:tav>
                                      </p:tavLst>
                                    </p:anim>
                                    <p:animEffect transition="in" filter="wipe(up)">
                                      <p:cBhvr>
                                        <p:cTn id="8" dur="500"/>
                                        <p:tgtEl>
                                          <p:spTgt spid="9"/>
                                        </p:tgtEl>
                                      </p:cBhvr>
                                    </p:animEffect>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randombar(horizontal)">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4645152"/>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نتیجه گیری و پیشنهادات</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Flowchart: Document 4"/>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6" name="Flowchart: Document 5"/>
          <p:cNvSpPr/>
          <p:nvPr/>
        </p:nvSpPr>
        <p:spPr>
          <a:xfrm>
            <a:off x="9936480" y="3511296"/>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7" name="TextBox 6"/>
          <p:cNvSpPr txBox="1"/>
          <p:nvPr/>
        </p:nvSpPr>
        <p:spPr>
          <a:xfrm>
            <a:off x="207264" y="256032"/>
            <a:ext cx="9570720" cy="647455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r" rtl="1">
              <a:lnSpc>
                <a:spcPct val="150000"/>
              </a:lnSpc>
            </a:pPr>
            <a:endParaRPr lang="en-US" sz="1600" b="1" dirty="0">
              <a:cs typeface="B Nazanin" panose="00000400000000000000" pitchFamily="2" charset="-78"/>
            </a:endParaRPr>
          </a:p>
          <a:p>
            <a:pPr algn="r" rtl="1">
              <a:lnSpc>
                <a:spcPct val="150000"/>
              </a:lnSpc>
            </a:pPr>
            <a:endParaRPr lang="en-US" sz="1600" b="1" dirty="0">
              <a:cs typeface="B Nazanin" panose="00000400000000000000" pitchFamily="2" charset="-78"/>
            </a:endParaRPr>
          </a:p>
          <a:p>
            <a:pPr algn="r" rtl="1">
              <a:lnSpc>
                <a:spcPct val="150000"/>
              </a:lnSpc>
            </a:pPr>
            <a:r>
              <a:rPr lang="fa-IR" sz="1600" b="1" dirty="0">
                <a:cs typeface="B Nazanin" panose="00000400000000000000" pitchFamily="2" charset="-78"/>
              </a:rPr>
              <a:t>به سازمان بورس توصیه می شود بسترهاي لازم جهت سرمایه گذاري بخشهاي دولتی و شبه دولتی از جمله مالکان نهادي را در بورس فراهم آورند؛</a:t>
            </a:r>
            <a:endParaRPr lang="en-US" sz="1600" b="1" dirty="0">
              <a:cs typeface="B Nazanin" panose="00000400000000000000" pitchFamily="2" charset="-78"/>
            </a:endParaRPr>
          </a:p>
          <a:p>
            <a:pPr algn="r" rtl="1">
              <a:lnSpc>
                <a:spcPct val="150000"/>
              </a:lnSpc>
            </a:pPr>
            <a:r>
              <a:rPr lang="fa-IR" sz="1600" b="1" dirty="0">
                <a:cs typeface="B Nazanin" panose="00000400000000000000" pitchFamily="2" charset="-78"/>
              </a:rPr>
              <a:t> زیرا مالکان دولتی با نفوذي که در دولت دارند و با منابع مالی که در اختیار دارند می توانند عملکرد مالی شرکت را ارتقا دهند. همچنین به سرمایه گذاران نیز توصیه می شود بازده سهام شرکتهایی که بخشی از سهام آنها در اختیار مالکان دولتی و شبه دولتی است بالاتر است و این مسئله را در هنگام انتخاب شرکت براي سرمایه گذاري مد نظر قرار دهند</a:t>
            </a:r>
            <a:r>
              <a:rPr lang="en-US" sz="1600" b="1" dirty="0">
                <a:cs typeface="B Nazanin" panose="00000400000000000000" pitchFamily="2" charset="-78"/>
              </a:rPr>
              <a:t>.</a:t>
            </a:r>
          </a:p>
          <a:p>
            <a:pPr algn="r" rtl="1">
              <a:lnSpc>
                <a:spcPct val="150000"/>
              </a:lnSpc>
            </a:pPr>
            <a:r>
              <a:rPr lang="ar-SA" sz="1600" b="1" dirty="0">
                <a:cs typeface="B Nazanin" panose="00000400000000000000" pitchFamily="2" charset="-78"/>
              </a:rPr>
              <a:t>به سرمایه</a:t>
            </a:r>
            <a:r>
              <a:rPr lang="fa-IR" sz="1600" b="1" dirty="0">
                <a:cs typeface="B Nazanin" panose="00000400000000000000" pitchFamily="2" charset="-78"/>
              </a:rPr>
              <a:t>­</a:t>
            </a:r>
            <a:r>
              <a:rPr lang="ar-SA" sz="1600" b="1" dirty="0">
                <a:cs typeface="B Nazanin" panose="00000400000000000000" pitchFamily="2" charset="-78"/>
              </a:rPr>
              <a:t>گذاران شرکتها پیشنهاد می­شود که میزان دخالت دولت در اداره امور شرکتها و میزان سهام آن را عاملی مؤثر بر میزان مشارکت شرکت­ها در معامله با اشخاص وابسته در نظر بگیرند و در تصمیم های خود این یافته را لحاظ کنند. </a:t>
            </a:r>
            <a:endParaRPr lang="en-US" sz="1600" b="1" dirty="0">
              <a:cs typeface="B Nazanin" panose="00000400000000000000" pitchFamily="2" charset="-78"/>
            </a:endParaRPr>
          </a:p>
          <a:p>
            <a:pPr algn="r" rtl="1">
              <a:lnSpc>
                <a:spcPct val="150000"/>
              </a:lnSpc>
            </a:pPr>
            <a:r>
              <a:rPr lang="fa-IR" sz="1600" b="1" dirty="0">
                <a:cs typeface="B Nazanin" panose="00000400000000000000" pitchFamily="2" charset="-78"/>
              </a:rPr>
              <a:t>با توجه به وجود تفاوت در وضعیت مالی و کیفیت صورت­های مالی شرکت­های دارای روابط سیاسی در مقایسه با شرکت­های بدون روابط سیاسی به سازمان بورس و اوراق بهادار توصیه می­شود، به فرآیند گزارشگری مالی این گونه شرکت­ها، توجه بیشتری نماید و الزاماتی را جهت افشای اطلاعات مرتبط با روابط سیاسی وضع نماید. همچنین به سازمان بورس اوراق بهادار و جامعه حسابداران رسمی پیشنهاد می­شود به منظور ارتقای کیفیت حسابرسی موسسات حسابرسی که حسابرسی شرکت­های دارای ارتباطات سیاسی را به عهده دارند، نظارت بیشتری داشته باشند. </a:t>
            </a:r>
            <a:endParaRPr lang="en-US" sz="1600" b="1" dirty="0">
              <a:cs typeface="B Nazanin" panose="00000400000000000000" pitchFamily="2" charset="-78"/>
            </a:endParaRPr>
          </a:p>
          <a:p>
            <a:pPr algn="r" rtl="1">
              <a:lnSpc>
                <a:spcPct val="150000"/>
              </a:lnSpc>
            </a:pPr>
            <a:r>
              <a:rPr lang="ar-SA" sz="1600" b="1" dirty="0">
                <a:cs typeface="B Nazanin" panose="00000400000000000000" pitchFamily="2" charset="-78"/>
              </a:rPr>
              <a:t>به سرمایه­گذاران در شرکتهای پذیرفته شده در بورس اوراق بهادار تهران پیشنهاد میشود که نتیجه فرضیات این پژوهش را در راستای اتخاذ تصمیمات بهینه سرمایه­گذاری، مدنظر قرار دهند و به منظور انجام سرمایه­گذاری با حداقل ریسک، معاملات با اشخاص وابسته را با تحلیل دقیق اطلاعات و گزارش­های منتشره توسط شرکت، تحت نظر قرار دهند</a:t>
            </a:r>
            <a:r>
              <a:rPr lang="en-US" sz="1600" b="1" dirty="0">
                <a:cs typeface="B Nazanin" panose="00000400000000000000" pitchFamily="2" charset="-78"/>
              </a:rPr>
              <a:t>.</a:t>
            </a:r>
          </a:p>
        </p:txBody>
      </p:sp>
      <p:sp>
        <p:nvSpPr>
          <p:cNvPr id="8" name="Oval 7"/>
          <p:cNvSpPr/>
          <p:nvPr/>
        </p:nvSpPr>
        <p:spPr>
          <a:xfrm>
            <a:off x="1633928" y="390344"/>
            <a:ext cx="7000406" cy="5990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B Nazanin" panose="00000400000000000000" pitchFamily="2" charset="-78"/>
              </a:rPr>
              <a:t>پیشنهادهای کاربردی</a:t>
            </a:r>
            <a:r>
              <a:rPr lang="fa-IR" sz="2000" b="1" dirty="0">
                <a:solidFill>
                  <a:schemeClr val="tx1"/>
                </a:solidFill>
                <a:cs typeface="B Nazanin" panose="00000400000000000000" pitchFamily="2" charset="-78"/>
              </a:rPr>
              <a:t> :</a:t>
            </a:r>
            <a:r>
              <a:rPr lang="en-US" sz="2000" b="1" dirty="0">
                <a:solidFill>
                  <a:schemeClr val="tx1"/>
                </a:solidFill>
                <a:cs typeface="B Nazanin" panose="00000400000000000000" pitchFamily="2" charset="-78"/>
              </a:rPr>
              <a:t> </a:t>
            </a:r>
          </a:p>
        </p:txBody>
      </p:sp>
    </p:spTree>
    <p:extLst>
      <p:ext uri="{BB962C8B-B14F-4D97-AF65-F5344CB8AC3E}">
        <p14:creationId xmlns:p14="http://schemas.microsoft.com/office/powerpoint/2010/main" val="3916401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p:tgtEl>
                                          <p:spTgt spid="8"/>
                                        </p:tgtEl>
                                        <p:attrNameLst>
                                          <p:attrName>ppt_y</p:attrName>
                                        </p:attrNameLst>
                                      </p:cBhvr>
                                      <p:tavLst>
                                        <p:tav tm="0">
                                          <p:val>
                                            <p:strVal val="#ppt_y+#ppt_h*1.125000"/>
                                          </p:val>
                                        </p:tav>
                                        <p:tav tm="100000">
                                          <p:val>
                                            <p:strVal val="#ppt_y"/>
                                          </p:val>
                                        </p:tav>
                                      </p:tavLst>
                                    </p:anim>
                                    <p:animEffect transition="in" filter="wipe(up)">
                                      <p:cBhvr>
                                        <p:cTn id="8" dur="500"/>
                                        <p:tgtEl>
                                          <p:spTgt spid="8"/>
                                        </p:tgtEl>
                                      </p:cBhvr>
                                    </p:animEffect>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Effect transition="in" filter="fade">
                                      <p:cBhvr>
                                        <p:cTn id="13" dur="1000"/>
                                        <p:tgtEl>
                                          <p:spTgt spid="7">
                                            <p:txEl>
                                              <p:pRg st="2" end="2"/>
                                            </p:txEl>
                                          </p:spTgt>
                                        </p:tgtEl>
                                      </p:cBhvr>
                                    </p:animEffect>
                                    <p:anim calcmode="lin" valueType="num">
                                      <p:cBhvr>
                                        <p:cTn id="14"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7">
                                            <p:txEl>
                                              <p:pRg st="2" end="2"/>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7">
                                            <p:txEl>
                                              <p:pRg st="3" end="3"/>
                                            </p:txEl>
                                          </p:spTgt>
                                        </p:tgtEl>
                                        <p:attrNameLst>
                                          <p:attrName>style.visibility</p:attrName>
                                        </p:attrNameLst>
                                      </p:cBhvr>
                                      <p:to>
                                        <p:strVal val="visible"/>
                                      </p:to>
                                    </p:set>
                                    <p:animEffect transition="in" filter="fade">
                                      <p:cBhvr>
                                        <p:cTn id="18" dur="1000"/>
                                        <p:tgtEl>
                                          <p:spTgt spid="7">
                                            <p:txEl>
                                              <p:pRg st="3" end="3"/>
                                            </p:txEl>
                                          </p:spTgt>
                                        </p:tgtEl>
                                      </p:cBhvr>
                                    </p:animEffect>
                                    <p:anim calcmode="lin" valueType="num">
                                      <p:cBhvr>
                                        <p:cTn id="19"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20" dur="1000" fill="hold"/>
                                        <p:tgtEl>
                                          <p:spTgt spid="7">
                                            <p:txEl>
                                              <p:pRg st="3" end="3"/>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Effect transition="in" filter="fade">
                                      <p:cBhvr>
                                        <p:cTn id="23" dur="1000"/>
                                        <p:tgtEl>
                                          <p:spTgt spid="7">
                                            <p:txEl>
                                              <p:pRg st="4" end="4"/>
                                            </p:txEl>
                                          </p:spTgt>
                                        </p:tgtEl>
                                      </p:cBhvr>
                                    </p:animEffect>
                                    <p:anim calcmode="lin" valueType="num">
                                      <p:cBhvr>
                                        <p:cTn id="24"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25" dur="1000" fill="hold"/>
                                        <p:tgtEl>
                                          <p:spTgt spid="7">
                                            <p:txEl>
                                              <p:pRg st="4" end="4"/>
                                            </p:txEl>
                                          </p:spTgt>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7">
                                            <p:txEl>
                                              <p:pRg st="5" end="5"/>
                                            </p:txEl>
                                          </p:spTgt>
                                        </p:tgtEl>
                                        <p:attrNameLst>
                                          <p:attrName>style.visibility</p:attrName>
                                        </p:attrNameLst>
                                      </p:cBhvr>
                                      <p:to>
                                        <p:strVal val="visible"/>
                                      </p:to>
                                    </p:set>
                                    <p:animEffect transition="in" filter="fade">
                                      <p:cBhvr>
                                        <p:cTn id="28" dur="1000"/>
                                        <p:tgtEl>
                                          <p:spTgt spid="7">
                                            <p:txEl>
                                              <p:pRg st="5" end="5"/>
                                            </p:txEl>
                                          </p:spTgt>
                                        </p:tgtEl>
                                      </p:cBhvr>
                                    </p:animEffect>
                                    <p:anim calcmode="lin" valueType="num">
                                      <p:cBhvr>
                                        <p:cTn id="29"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5" end="5"/>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7">
                                            <p:txEl>
                                              <p:pRg st="6" end="6"/>
                                            </p:txEl>
                                          </p:spTgt>
                                        </p:tgtEl>
                                        <p:attrNameLst>
                                          <p:attrName>style.visibility</p:attrName>
                                        </p:attrNameLst>
                                      </p:cBhvr>
                                      <p:to>
                                        <p:strVal val="visible"/>
                                      </p:to>
                                    </p:set>
                                    <p:animEffect transition="in" filter="fade">
                                      <p:cBhvr>
                                        <p:cTn id="33" dur="1000"/>
                                        <p:tgtEl>
                                          <p:spTgt spid="7">
                                            <p:txEl>
                                              <p:pRg st="6" end="6"/>
                                            </p:txEl>
                                          </p:spTgt>
                                        </p:tgtEl>
                                      </p:cBhvr>
                                    </p:animEffect>
                                    <p:anim calcmode="lin" valueType="num">
                                      <p:cBhvr>
                                        <p:cTn id="34"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35" dur="1000" fill="hold"/>
                                        <p:tgtEl>
                                          <p:spTgt spid="7">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07264" y="256031"/>
            <a:ext cx="9570720" cy="6444571"/>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scene3d>
              <a:camera prst="orthographicFront"/>
              <a:lightRig rig="threePt" dir="t"/>
            </a:scene3d>
            <a:sp3d extrusionH="57150">
              <a:bevelT w="69850" h="69850" prst="divot"/>
            </a:sp3d>
          </a:bodyPr>
          <a:lstStyle/>
          <a:p>
            <a:pPr algn="ctr" rtl="1"/>
            <a:endParaRPr lang="fa-IR" dirty="0">
              <a:cs typeface="B Titr" panose="00000700000000000000" pitchFamily="2" charset="-78"/>
            </a:endParaRPr>
          </a:p>
          <a:p>
            <a:pPr algn="ctr" rtl="1"/>
            <a:endParaRPr lang="fa-IR" dirty="0">
              <a:cs typeface="B Titr" panose="00000700000000000000" pitchFamily="2" charset="-78"/>
            </a:endParaRPr>
          </a:p>
          <a:p>
            <a:pPr algn="ctr" rtl="1"/>
            <a:endParaRPr lang="fa-IR" dirty="0">
              <a:cs typeface="B Titr" panose="00000700000000000000" pitchFamily="2" charset="-78"/>
            </a:endParaRPr>
          </a:p>
          <a:p>
            <a:pPr algn="ctr" rtl="1"/>
            <a:endParaRPr lang="fa-IR" dirty="0">
              <a:cs typeface="B Titr" panose="00000700000000000000" pitchFamily="2" charset="-78"/>
            </a:endParaRPr>
          </a:p>
          <a:p>
            <a:pPr algn="ctr" rtl="1"/>
            <a:endParaRPr lang="fa-IR" dirty="0">
              <a:cs typeface="B Titr" panose="00000700000000000000" pitchFamily="2" charset="-78"/>
            </a:endParaRPr>
          </a:p>
          <a:p>
            <a:pPr algn="r" rtl="1">
              <a:lnSpc>
                <a:spcPct val="200000"/>
              </a:lnSpc>
            </a:pPr>
            <a:r>
              <a:rPr lang="fa-IR" b="1" dirty="0">
                <a:cs typeface="B Nazanin" panose="00000400000000000000" pitchFamily="2" charset="-78"/>
              </a:rPr>
              <a:t>1-با توجه با اينكه بانك­ها و ساير شركت­هاي واسطه گري مالي از نمونه پژوهش حذف شده بودند، پيشنهاد مي</a:t>
            </a:r>
            <a:r>
              <a:rPr lang="en-US" b="1" dirty="0">
                <a:cs typeface="B Nazanin" panose="00000400000000000000" pitchFamily="2" charset="-78"/>
              </a:rPr>
              <a:t>­</a:t>
            </a:r>
            <a:r>
              <a:rPr lang="fa-IR" b="1" dirty="0">
                <a:cs typeface="B Nazanin" panose="00000400000000000000" pitchFamily="2" charset="-78"/>
              </a:rPr>
              <a:t>شود، پژوهشگران در آينده تأثير درجه روابط سیاسی و حاکمیت شرکتی بر روش­هاي تأمين مالي اين شركت­ها را بررسي كنند.</a:t>
            </a:r>
            <a:endParaRPr lang="en-US" b="1" dirty="0">
              <a:cs typeface="B Nazanin" panose="00000400000000000000" pitchFamily="2" charset="-78"/>
            </a:endParaRPr>
          </a:p>
          <a:p>
            <a:pPr algn="r" rtl="1">
              <a:lnSpc>
                <a:spcPct val="200000"/>
              </a:lnSpc>
            </a:pPr>
            <a:r>
              <a:rPr lang="fa-IR" b="1" dirty="0">
                <a:cs typeface="B Nazanin" panose="00000400000000000000" pitchFamily="2" charset="-78"/>
              </a:rPr>
              <a:t>2-برررسي مجدد موضوع با در نظر گرفتن نوع صنعت و تفكيك نمونه مورد بررسي بر اساس اندازه و عمر شركت.</a:t>
            </a:r>
            <a:endParaRPr lang="en-US" b="1" dirty="0">
              <a:cs typeface="B Nazanin" panose="00000400000000000000" pitchFamily="2" charset="-78"/>
            </a:endParaRPr>
          </a:p>
          <a:p>
            <a:pPr algn="r" rtl="1">
              <a:lnSpc>
                <a:spcPct val="200000"/>
              </a:lnSpc>
            </a:pPr>
            <a:r>
              <a:rPr lang="fa-IR" b="1" dirty="0">
                <a:cs typeface="B Nazanin" panose="00000400000000000000" pitchFamily="2" charset="-78"/>
              </a:rPr>
              <a:t>3-با توجه به اينكه در اين پژوهش تنها یک روش تأمين مالي بررسي شده است، پيشنهاد مي­شود ساير روش­هاي تأمين مالي نيز بررسي شود.</a:t>
            </a:r>
            <a:endParaRPr lang="en-US" b="1" dirty="0">
              <a:cs typeface="B Nazanin" panose="00000400000000000000" pitchFamily="2" charset="-78"/>
            </a:endParaRPr>
          </a:p>
          <a:p>
            <a:pPr algn="r" rtl="1">
              <a:lnSpc>
                <a:spcPct val="200000"/>
              </a:lnSpc>
            </a:pPr>
            <a:endParaRPr lang="fa-IR" b="1" dirty="0">
              <a:cs typeface="B Nazanin" panose="00000400000000000000" pitchFamily="2" charset="-78"/>
            </a:endParaRPr>
          </a:p>
        </p:txBody>
      </p:sp>
      <p:sp>
        <p:nvSpPr>
          <p:cNvPr id="8" name="Oval 7"/>
          <p:cNvSpPr/>
          <p:nvPr/>
        </p:nvSpPr>
        <p:spPr>
          <a:xfrm>
            <a:off x="1633928" y="390344"/>
            <a:ext cx="7000406" cy="7435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B Nazanin" panose="00000400000000000000" pitchFamily="2" charset="-78"/>
              </a:rPr>
              <a:t>پيشنهادهايي براي پژوهش­هاي آينده</a:t>
            </a:r>
            <a:r>
              <a:rPr lang="fa-IR" sz="2000" b="1" dirty="0">
                <a:solidFill>
                  <a:schemeClr val="tx1"/>
                </a:solidFill>
                <a:cs typeface="B Nazanin" panose="00000400000000000000" pitchFamily="2" charset="-78"/>
              </a:rPr>
              <a:t>:</a:t>
            </a:r>
            <a:r>
              <a:rPr lang="en-US" sz="2000" b="1" dirty="0">
                <a:solidFill>
                  <a:schemeClr val="tx1"/>
                </a:solidFill>
                <a:cs typeface="B Nazanin" panose="00000400000000000000" pitchFamily="2" charset="-78"/>
              </a:rPr>
              <a:t> </a:t>
            </a:r>
          </a:p>
        </p:txBody>
      </p:sp>
      <p:sp>
        <p:nvSpPr>
          <p:cNvPr id="10" name="Flowchart: Document 9"/>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کلیات پژوهش</a:t>
            </a:r>
            <a:endParaRPr lang="en-US" dirty="0">
              <a:cs typeface="B Titr" panose="00000700000000000000" pitchFamily="2" charset="-78"/>
            </a:endParaRPr>
          </a:p>
        </p:txBody>
      </p:sp>
      <p:sp>
        <p:nvSpPr>
          <p:cNvPr id="11" name="Flowchart: Document 10"/>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12" name="Flowchart: Document 11"/>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13" name="Flowchart: Document 12"/>
          <p:cNvSpPr/>
          <p:nvPr/>
        </p:nvSpPr>
        <p:spPr>
          <a:xfrm>
            <a:off x="9936480" y="3511296"/>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14" name="Flowchart: Multidocument 13"/>
          <p:cNvSpPr/>
          <p:nvPr/>
        </p:nvSpPr>
        <p:spPr>
          <a:xfrm>
            <a:off x="9936480" y="4645152"/>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نتیجه گیری و پیشنهادات</a:t>
            </a:r>
            <a:endParaRPr lang="en-US" dirty="0">
              <a:effectLst>
                <a:outerShdw blurRad="38100" dist="38100" dir="2700000" algn="tl">
                  <a:srgbClr val="000000">
                    <a:alpha val="43137"/>
                  </a:srgbClr>
                </a:outerShdw>
              </a:effectLst>
              <a:cs typeface="B Titr" panose="00000700000000000000" pitchFamily="2" charset="-78"/>
            </a:endParaRPr>
          </a:p>
        </p:txBody>
      </p:sp>
    </p:spTree>
    <p:extLst>
      <p:ext uri="{BB962C8B-B14F-4D97-AF65-F5344CB8AC3E}">
        <p14:creationId xmlns:p14="http://schemas.microsoft.com/office/powerpoint/2010/main" val="2666166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p:tgtEl>
                                          <p:spTgt spid="8"/>
                                        </p:tgtEl>
                                        <p:attrNameLst>
                                          <p:attrName>ppt_y</p:attrName>
                                        </p:attrNameLst>
                                      </p:cBhvr>
                                      <p:tavLst>
                                        <p:tav tm="0">
                                          <p:val>
                                            <p:strVal val="#ppt_y+#ppt_h*1.125000"/>
                                          </p:val>
                                        </p:tav>
                                        <p:tav tm="100000">
                                          <p:val>
                                            <p:strVal val="#ppt_y"/>
                                          </p:val>
                                        </p:tav>
                                      </p:tavLst>
                                    </p:anim>
                                    <p:animEffect transition="in" filter="wipe(up)">
                                      <p:cBhvr>
                                        <p:cTn id="8" dur="500"/>
                                        <p:tgtEl>
                                          <p:spTgt spid="8"/>
                                        </p:tgtEl>
                                      </p:cBhvr>
                                    </p:animEffec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xEl>
                                              <p:pRg st="5" end="5"/>
                                            </p:txEl>
                                          </p:spTgt>
                                        </p:tgtEl>
                                        <p:attrNameLst>
                                          <p:attrName>style.visibility</p:attrName>
                                        </p:attrNameLst>
                                      </p:cBhvr>
                                      <p:to>
                                        <p:strVal val="visible"/>
                                      </p:to>
                                    </p:set>
                                    <p:anim calcmode="lin" valueType="num">
                                      <p:cBhvr additive="base">
                                        <p:cTn id="13"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5" end="5"/>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9">
                                            <p:txEl>
                                              <p:pRg st="6" end="6"/>
                                            </p:txEl>
                                          </p:spTgt>
                                        </p:tgtEl>
                                        <p:attrNameLst>
                                          <p:attrName>style.visibility</p:attrName>
                                        </p:attrNameLst>
                                      </p:cBhvr>
                                      <p:to>
                                        <p:strVal val="visible"/>
                                      </p:to>
                                    </p:set>
                                    <p:anim calcmode="lin" valueType="num">
                                      <p:cBhvr additive="base">
                                        <p:cTn id="17"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9">
                                            <p:txEl>
                                              <p:pRg st="6" end="6"/>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9">
                                            <p:txEl>
                                              <p:pRg st="7" end="7"/>
                                            </p:txEl>
                                          </p:spTgt>
                                        </p:tgtEl>
                                        <p:attrNameLst>
                                          <p:attrName>style.visibility</p:attrName>
                                        </p:attrNameLst>
                                      </p:cBhvr>
                                      <p:to>
                                        <p:strVal val="visible"/>
                                      </p:to>
                                    </p:set>
                                    <p:anim calcmode="lin" valueType="num">
                                      <p:cBhvr additive="base">
                                        <p:cTn id="21"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07264" y="256031"/>
            <a:ext cx="9570720" cy="6444571"/>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scene3d>
              <a:camera prst="orthographicFront"/>
              <a:lightRig rig="threePt" dir="t"/>
            </a:scene3d>
            <a:sp3d extrusionH="57150">
              <a:bevelT w="69850" h="69850" prst="divot"/>
            </a:sp3d>
          </a:bodyPr>
          <a:lstStyle/>
          <a:p>
            <a:pPr algn="ctr" rtl="1"/>
            <a:endParaRPr lang="fa-IR" dirty="0">
              <a:cs typeface="B Titr" panose="00000700000000000000" pitchFamily="2" charset="-78"/>
            </a:endParaRPr>
          </a:p>
          <a:p>
            <a:pPr algn="ctr" rtl="1"/>
            <a:endParaRPr lang="fa-IR" dirty="0">
              <a:cs typeface="B Titr" panose="00000700000000000000" pitchFamily="2" charset="-78"/>
            </a:endParaRPr>
          </a:p>
          <a:p>
            <a:pPr algn="r" rtl="1">
              <a:lnSpc>
                <a:spcPct val="200000"/>
              </a:lnSpc>
            </a:pPr>
            <a:endParaRPr lang="fa-IR" b="1" dirty="0">
              <a:cs typeface="B Nazanin" panose="00000400000000000000" pitchFamily="2" charset="-78"/>
            </a:endParaRPr>
          </a:p>
        </p:txBody>
      </p:sp>
      <p:sp>
        <p:nvSpPr>
          <p:cNvPr id="10" name="Flowchart: Document 9"/>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a:cs typeface="B Titr" panose="00000700000000000000" pitchFamily="2" charset="-78"/>
              </a:rPr>
              <a:t>کلیات پژوهش</a:t>
            </a:r>
            <a:endParaRPr lang="en-US" dirty="0">
              <a:cs typeface="B Titr" panose="00000700000000000000" pitchFamily="2" charset="-78"/>
            </a:endParaRPr>
          </a:p>
        </p:txBody>
      </p:sp>
      <p:sp>
        <p:nvSpPr>
          <p:cNvPr id="11" name="Flowchart: Document 10"/>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12" name="Flowchart: Document 11"/>
          <p:cNvSpPr/>
          <p:nvPr/>
        </p:nvSpPr>
        <p:spPr>
          <a:xfrm>
            <a:off x="9936480" y="2426208"/>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13" name="Flowchart: Document 12"/>
          <p:cNvSpPr/>
          <p:nvPr/>
        </p:nvSpPr>
        <p:spPr>
          <a:xfrm>
            <a:off x="9936480" y="3511296"/>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تجزیه و تحلیل داده ها</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14" name="Flowchart: Multidocument 13"/>
          <p:cNvSpPr/>
          <p:nvPr/>
        </p:nvSpPr>
        <p:spPr>
          <a:xfrm>
            <a:off x="9936480" y="4645152"/>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نتیجه گیری و پیشنهادات</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15" name="TextBox 14"/>
          <p:cNvSpPr txBox="1"/>
          <p:nvPr/>
        </p:nvSpPr>
        <p:spPr>
          <a:xfrm>
            <a:off x="2901696" y="2753425"/>
            <a:ext cx="4998720" cy="830997"/>
          </a:xfrm>
          <a:prstGeom prst="rect">
            <a:avLst/>
          </a:prstGeom>
          <a:noFill/>
        </p:spPr>
        <p:txBody>
          <a:bodyPr wrap="square" rtlCol="0">
            <a:spAutoFit/>
          </a:bodyPr>
          <a:lstStyle/>
          <a:p>
            <a:r>
              <a:rPr lang="fa-IR" sz="4800" b="1" dirty="0">
                <a:ln w="22225">
                  <a:solidFill>
                    <a:schemeClr val="accent2"/>
                  </a:solidFill>
                  <a:prstDash val="solid"/>
                </a:ln>
                <a:solidFill>
                  <a:schemeClr val="accent2">
                    <a:lumMod val="40000"/>
                    <a:lumOff val="60000"/>
                  </a:schemeClr>
                </a:solidFill>
                <a:cs typeface="B Yekan" panose="00000400000000000000" pitchFamily="2" charset="-78"/>
              </a:rPr>
              <a:t>با تشکر از توجه شما</a:t>
            </a:r>
            <a:endParaRPr lang="en-US" sz="4800" b="1" dirty="0">
              <a:ln w="22225">
                <a:solidFill>
                  <a:schemeClr val="accent2"/>
                </a:solidFill>
                <a:prstDash val="solid"/>
              </a:ln>
              <a:solidFill>
                <a:schemeClr val="accent2">
                  <a:lumMod val="40000"/>
                  <a:lumOff val="60000"/>
                </a:schemeClr>
              </a:solidFill>
              <a:cs typeface="B Yekan" panose="00000400000000000000" pitchFamily="2" charset="-78"/>
            </a:endParaRPr>
          </a:p>
        </p:txBody>
      </p:sp>
    </p:spTree>
    <p:extLst>
      <p:ext uri="{BB962C8B-B14F-4D97-AF65-F5344CB8AC3E}">
        <p14:creationId xmlns:p14="http://schemas.microsoft.com/office/powerpoint/2010/main" val="952163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fltVal val="0"/>
                                          </p:val>
                                        </p:tav>
                                        <p:tav tm="100000">
                                          <p:val>
                                            <p:strVal val="#ppt_w"/>
                                          </p:val>
                                        </p:tav>
                                      </p:tavLst>
                                    </p:anim>
                                    <p:anim calcmode="lin" valueType="num">
                                      <p:cBhvr>
                                        <p:cTn id="8" dur="1000" fill="hold"/>
                                        <p:tgtEl>
                                          <p:spTgt spid="15"/>
                                        </p:tgtEl>
                                        <p:attrNameLst>
                                          <p:attrName>ppt_h</p:attrName>
                                        </p:attrNameLst>
                                      </p:cBhvr>
                                      <p:tavLst>
                                        <p:tav tm="0">
                                          <p:val>
                                            <p:fltVal val="0"/>
                                          </p:val>
                                        </p:tav>
                                        <p:tav tm="100000">
                                          <p:val>
                                            <p:strVal val="#ppt_h"/>
                                          </p:val>
                                        </p:tav>
                                      </p:tavLst>
                                    </p:anim>
                                    <p:anim calcmode="lin" valueType="num">
                                      <p:cBhvr>
                                        <p:cTn id="9" dur="1000" fill="hold"/>
                                        <p:tgtEl>
                                          <p:spTgt spid="15"/>
                                        </p:tgtEl>
                                        <p:attrNameLst>
                                          <p:attrName>style.rotation</p:attrName>
                                        </p:attrNameLst>
                                      </p:cBhvr>
                                      <p:tavLst>
                                        <p:tav tm="0">
                                          <p:val>
                                            <p:fltVal val="90"/>
                                          </p:val>
                                        </p:tav>
                                        <p:tav tm="100000">
                                          <p:val>
                                            <p:fltVal val="0"/>
                                          </p:val>
                                        </p:tav>
                                      </p:tavLst>
                                    </p:anim>
                                    <p:animEffect transition="in" filter="fade">
                                      <p:cBhvr>
                                        <p:cTn id="10"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16992"/>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کلیات پژوهش</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11" name="TextBox 10"/>
          <p:cNvSpPr txBox="1"/>
          <p:nvPr/>
        </p:nvSpPr>
        <p:spPr>
          <a:xfrm>
            <a:off x="207264" y="256031"/>
            <a:ext cx="9570720" cy="6399601"/>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rtl="1"/>
            <a:endParaRPr lang="fa-IR" dirty="0"/>
          </a:p>
          <a:p>
            <a:pPr rtl="1"/>
            <a:endParaRPr lang="fa-IR" dirty="0"/>
          </a:p>
          <a:p>
            <a:pPr algn="r" rtl="1"/>
            <a:endParaRPr lang="fa-IR" dirty="0"/>
          </a:p>
          <a:p>
            <a:pPr algn="r" rtl="1"/>
            <a:endParaRPr lang="fa-IR" dirty="0"/>
          </a:p>
          <a:p>
            <a:pPr algn="r" rtl="1"/>
            <a:endParaRPr lang="fa-IR" sz="2000" b="1" dirty="0">
              <a:cs typeface="B Nazanin" panose="00000400000000000000" pitchFamily="2" charset="-78"/>
            </a:endParaRPr>
          </a:p>
          <a:p>
            <a:pPr algn="r" rtl="1"/>
            <a:endParaRPr lang="en-US" sz="2000" b="1" dirty="0">
              <a:cs typeface="B Nazanin" panose="00000400000000000000" pitchFamily="2" charset="-78"/>
            </a:endParaRPr>
          </a:p>
          <a:p>
            <a:pPr algn="r" rtl="1"/>
            <a:endParaRPr lang="en-US" sz="2000" b="1" dirty="0">
              <a:cs typeface="B Nazanin" panose="00000400000000000000" pitchFamily="2" charset="-78"/>
            </a:endParaRPr>
          </a:p>
          <a:p>
            <a:pPr algn="r" rtl="1"/>
            <a:r>
              <a:rPr lang="en-US" sz="2000" b="1" dirty="0">
                <a:cs typeface="B Nazanin" panose="00000400000000000000" pitchFamily="2" charset="-78"/>
              </a:rPr>
              <a:t>            </a:t>
            </a:r>
            <a:r>
              <a:rPr lang="fa-IR" sz="2000" b="1" dirty="0">
                <a:cs typeface="B Nazanin" panose="00000400000000000000" pitchFamily="2" charset="-78"/>
              </a:rPr>
              <a:t>مسئله اول تحقیق حاضر پاسخ به این سوال است که :</a:t>
            </a:r>
          </a:p>
          <a:p>
            <a:pPr algn="r" rtl="1"/>
            <a:endParaRPr lang="fa-IR" sz="2000" b="1" dirty="0">
              <a:cs typeface="B Nazanin" panose="00000400000000000000" pitchFamily="2" charset="-78"/>
            </a:endParaRPr>
          </a:p>
          <a:p>
            <a:pPr marL="285750" indent="-285750" algn="ctr" rtl="1">
              <a:buFont typeface="Arial" panose="020B0604020202020204" pitchFamily="34" charset="0"/>
              <a:buChar char="•"/>
            </a:pPr>
            <a:r>
              <a:rPr lang="fa-IR" sz="2000" b="1" dirty="0">
                <a:cs typeface="B Nazanin" panose="00000400000000000000" pitchFamily="2" charset="-78"/>
              </a:rPr>
              <a:t>   آیا بین و </a:t>
            </a:r>
          </a:p>
          <a:p>
            <a:pPr algn="r" rtl="1"/>
            <a:endParaRPr lang="fa-IR" sz="2000" b="1" dirty="0">
              <a:cs typeface="B Nazanin" panose="00000400000000000000" pitchFamily="2" charset="-78"/>
            </a:endParaRPr>
          </a:p>
          <a:p>
            <a:pPr algn="r" rtl="1"/>
            <a:r>
              <a:rPr lang="fa-IR" sz="2000" b="1" dirty="0">
                <a:cs typeface="B Nazanin" panose="00000400000000000000" pitchFamily="2" charset="-78"/>
              </a:rPr>
              <a:t>   </a:t>
            </a:r>
            <a:r>
              <a:rPr lang="en-US" sz="2000" b="1" dirty="0">
                <a:cs typeface="B Nazanin" panose="00000400000000000000" pitchFamily="2" charset="-78"/>
              </a:rPr>
              <a:t>              </a:t>
            </a:r>
            <a:r>
              <a:rPr lang="fa-IR" sz="2000" b="1" dirty="0">
                <a:cs typeface="B Nazanin" panose="00000400000000000000" pitchFamily="2" charset="-78"/>
              </a:rPr>
              <a:t>   سرمایه‌گذاری رابطه وجود دارد یا خیر؟</a:t>
            </a:r>
            <a:endParaRPr lang="en-US" sz="2000" b="1" dirty="0">
              <a:cs typeface="B Nazanin" panose="00000400000000000000" pitchFamily="2" charset="-78"/>
            </a:endParaRPr>
          </a:p>
        </p:txBody>
      </p:sp>
      <p:sp>
        <p:nvSpPr>
          <p:cNvPr id="3" name="Oval 2"/>
          <p:cNvSpPr/>
          <p:nvPr/>
        </p:nvSpPr>
        <p:spPr>
          <a:xfrm>
            <a:off x="1798820" y="509666"/>
            <a:ext cx="7000406" cy="9411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500" b="1" dirty="0">
                <a:solidFill>
                  <a:schemeClr val="tx1"/>
                </a:solidFill>
                <a:cs typeface="B Nazanin" panose="00000400000000000000" pitchFamily="2" charset="-78"/>
              </a:rPr>
              <a:t>بیان مسئله :</a:t>
            </a:r>
            <a:endParaRPr lang="en-US" sz="25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2825035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p:tgtEl>
                                          <p:spTgt spid="3"/>
                                        </p:tgtEl>
                                        <p:attrNameLst>
                                          <p:attrName>ppt_y</p:attrName>
                                        </p:attrNameLst>
                                      </p:cBhvr>
                                      <p:tavLst>
                                        <p:tav tm="0">
                                          <p:val>
                                            <p:strVal val="#ppt_y+#ppt_h*1.125000"/>
                                          </p:val>
                                        </p:tav>
                                        <p:tav tm="100000">
                                          <p:val>
                                            <p:strVal val="#ppt_y"/>
                                          </p:val>
                                        </p:tav>
                                      </p:tavLst>
                                    </p:anim>
                                    <p:animEffect transition="in" filter="wipe(up)">
                                      <p:cBhvr>
                                        <p:cTn id="8" dur="500"/>
                                        <p:tgtEl>
                                          <p:spTgt spid="3"/>
                                        </p:tgtEl>
                                      </p:cBhvr>
                                    </p:animEffect>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11">
                                            <p:txEl>
                                              <p:pRg st="7" end="7"/>
                                            </p:txEl>
                                          </p:spTgt>
                                        </p:tgtEl>
                                        <p:attrNameLst>
                                          <p:attrName>style.visibility</p:attrName>
                                        </p:attrNameLst>
                                      </p:cBhvr>
                                      <p:to>
                                        <p:strVal val="visible"/>
                                      </p:to>
                                    </p:set>
                                    <p:animEffect transition="in" filter="fade">
                                      <p:cBhvr>
                                        <p:cTn id="13" dur="1000"/>
                                        <p:tgtEl>
                                          <p:spTgt spid="11">
                                            <p:txEl>
                                              <p:pRg st="7" end="7"/>
                                            </p:txEl>
                                          </p:spTgt>
                                        </p:tgtEl>
                                      </p:cBhvr>
                                    </p:animEffect>
                                    <p:anim calcmode="lin" valueType="num">
                                      <p:cBhvr>
                                        <p:cTn id="14" dur="1000" fill="hold"/>
                                        <p:tgtEl>
                                          <p:spTgt spid="11">
                                            <p:txEl>
                                              <p:pRg st="7" end="7"/>
                                            </p:txEl>
                                          </p:spTgt>
                                        </p:tgtEl>
                                        <p:attrNameLst>
                                          <p:attrName>ppt_x</p:attrName>
                                        </p:attrNameLst>
                                      </p:cBhvr>
                                      <p:tavLst>
                                        <p:tav tm="0">
                                          <p:val>
                                            <p:strVal val="#ppt_x"/>
                                          </p:val>
                                        </p:tav>
                                        <p:tav tm="100000">
                                          <p:val>
                                            <p:strVal val="#ppt_x"/>
                                          </p:val>
                                        </p:tav>
                                      </p:tavLst>
                                    </p:anim>
                                    <p:anim calcmode="lin" valueType="num">
                                      <p:cBhvr>
                                        <p:cTn id="15" dur="1000" fill="hold"/>
                                        <p:tgtEl>
                                          <p:spTgt spid="11">
                                            <p:txEl>
                                              <p:pRg st="7" end="7"/>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11">
                                            <p:txEl>
                                              <p:pRg st="9" end="9"/>
                                            </p:txEl>
                                          </p:spTgt>
                                        </p:tgtEl>
                                        <p:attrNameLst>
                                          <p:attrName>style.visibility</p:attrName>
                                        </p:attrNameLst>
                                      </p:cBhvr>
                                      <p:to>
                                        <p:strVal val="visible"/>
                                      </p:to>
                                    </p:set>
                                    <p:animEffect transition="in" filter="fade">
                                      <p:cBhvr>
                                        <p:cTn id="18" dur="1000"/>
                                        <p:tgtEl>
                                          <p:spTgt spid="11">
                                            <p:txEl>
                                              <p:pRg st="9" end="9"/>
                                            </p:txEl>
                                          </p:spTgt>
                                        </p:tgtEl>
                                      </p:cBhvr>
                                    </p:animEffect>
                                    <p:anim calcmode="lin" valueType="num">
                                      <p:cBhvr>
                                        <p:cTn id="19" dur="1000" fill="hold"/>
                                        <p:tgtEl>
                                          <p:spTgt spid="11">
                                            <p:txEl>
                                              <p:pRg st="9" end="9"/>
                                            </p:txEl>
                                          </p:spTgt>
                                        </p:tgtEl>
                                        <p:attrNameLst>
                                          <p:attrName>ppt_x</p:attrName>
                                        </p:attrNameLst>
                                      </p:cBhvr>
                                      <p:tavLst>
                                        <p:tav tm="0">
                                          <p:val>
                                            <p:strVal val="#ppt_x"/>
                                          </p:val>
                                        </p:tav>
                                        <p:tav tm="100000">
                                          <p:val>
                                            <p:strVal val="#ppt_x"/>
                                          </p:val>
                                        </p:tav>
                                      </p:tavLst>
                                    </p:anim>
                                    <p:anim calcmode="lin" valueType="num">
                                      <p:cBhvr>
                                        <p:cTn id="20" dur="1000" fill="hold"/>
                                        <p:tgtEl>
                                          <p:spTgt spid="11">
                                            <p:txEl>
                                              <p:pRg st="9" end="9"/>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11">
                                            <p:txEl>
                                              <p:pRg st="11" end="11"/>
                                            </p:txEl>
                                          </p:spTgt>
                                        </p:tgtEl>
                                        <p:attrNameLst>
                                          <p:attrName>style.visibility</p:attrName>
                                        </p:attrNameLst>
                                      </p:cBhvr>
                                      <p:to>
                                        <p:strVal val="visible"/>
                                      </p:to>
                                    </p:set>
                                    <p:animEffect transition="in" filter="fade">
                                      <p:cBhvr>
                                        <p:cTn id="23" dur="1000"/>
                                        <p:tgtEl>
                                          <p:spTgt spid="11">
                                            <p:txEl>
                                              <p:pRg st="11" end="11"/>
                                            </p:txEl>
                                          </p:spTgt>
                                        </p:tgtEl>
                                      </p:cBhvr>
                                    </p:animEffect>
                                    <p:anim calcmode="lin" valueType="num">
                                      <p:cBhvr>
                                        <p:cTn id="24" dur="1000" fill="hold"/>
                                        <p:tgtEl>
                                          <p:spTgt spid="11">
                                            <p:txEl>
                                              <p:pRg st="11" end="11"/>
                                            </p:txEl>
                                          </p:spTgt>
                                        </p:tgtEl>
                                        <p:attrNameLst>
                                          <p:attrName>ppt_x</p:attrName>
                                        </p:attrNameLst>
                                      </p:cBhvr>
                                      <p:tavLst>
                                        <p:tav tm="0">
                                          <p:val>
                                            <p:strVal val="#ppt_x"/>
                                          </p:val>
                                        </p:tav>
                                        <p:tav tm="100000">
                                          <p:val>
                                            <p:strVal val="#ppt_x"/>
                                          </p:val>
                                        </p:tav>
                                      </p:tavLst>
                                    </p:anim>
                                    <p:anim calcmode="lin" valueType="num">
                                      <p:cBhvr>
                                        <p:cTn id="25" dur="1000" fill="hold"/>
                                        <p:tgtEl>
                                          <p:spTgt spid="11">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16992"/>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کلیات پژوهش</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11" name="TextBox 10"/>
          <p:cNvSpPr txBox="1"/>
          <p:nvPr/>
        </p:nvSpPr>
        <p:spPr>
          <a:xfrm>
            <a:off x="207264" y="256031"/>
            <a:ext cx="9570720" cy="6399601"/>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rtl="1"/>
            <a:endParaRPr lang="fa-IR" dirty="0"/>
          </a:p>
          <a:p>
            <a:pPr rtl="1"/>
            <a:endParaRPr lang="fa-IR" dirty="0"/>
          </a:p>
          <a:p>
            <a:pPr rtl="1"/>
            <a:endParaRPr lang="fa-IR" dirty="0"/>
          </a:p>
          <a:p>
            <a:pPr rtl="1"/>
            <a:endParaRPr lang="fa-IR" dirty="0"/>
          </a:p>
          <a:p>
            <a:pPr algn="r" rtl="1"/>
            <a:endParaRPr lang="fa-IR" dirty="0"/>
          </a:p>
          <a:p>
            <a:pPr algn="r" rtl="1"/>
            <a:endParaRPr lang="fa-IR" dirty="0"/>
          </a:p>
          <a:p>
            <a:pPr algn="r" rtl="1">
              <a:lnSpc>
                <a:spcPct val="200000"/>
              </a:lnSpc>
            </a:pPr>
            <a:r>
              <a:rPr lang="fa-IR" sz="2000" b="1" dirty="0">
                <a:cs typeface="B Nazanin" panose="00000400000000000000" pitchFamily="2" charset="-78"/>
              </a:rPr>
              <a:t>               1 . بررسی تاثیر مالکیت دولتی بر تامین مالی خارجی</a:t>
            </a:r>
            <a:endParaRPr lang="en-US" sz="2000" b="1" dirty="0">
              <a:cs typeface="B Nazanin" panose="00000400000000000000" pitchFamily="2" charset="-78"/>
            </a:endParaRPr>
          </a:p>
          <a:p>
            <a:pPr algn="r" rtl="1">
              <a:lnSpc>
                <a:spcPct val="200000"/>
              </a:lnSpc>
            </a:pPr>
            <a:r>
              <a:rPr lang="fa-IR" sz="2000" b="1" dirty="0">
                <a:cs typeface="B Nazanin" panose="00000400000000000000" pitchFamily="2" charset="-78"/>
              </a:rPr>
              <a:t>               2 . بررسی تاثیر ارتباطات سیاسی بر تامین مالی خارجی</a:t>
            </a:r>
          </a:p>
          <a:p>
            <a:pPr algn="r" rtl="1">
              <a:lnSpc>
                <a:spcPct val="200000"/>
              </a:lnSpc>
            </a:pPr>
            <a:r>
              <a:rPr lang="fa-IR" sz="2000" b="1" dirty="0">
                <a:cs typeface="B Nazanin" panose="00000400000000000000" pitchFamily="2" charset="-78"/>
              </a:rPr>
              <a:t>               3 . بررسی</a:t>
            </a:r>
            <a:endParaRPr lang="en-US" sz="2000" b="1" dirty="0">
              <a:cs typeface="B Nazanin" panose="00000400000000000000" pitchFamily="2" charset="-78"/>
            </a:endParaRPr>
          </a:p>
        </p:txBody>
      </p:sp>
      <p:sp>
        <p:nvSpPr>
          <p:cNvPr id="3" name="Oval 2"/>
          <p:cNvSpPr/>
          <p:nvPr/>
        </p:nvSpPr>
        <p:spPr>
          <a:xfrm>
            <a:off x="1798820" y="509666"/>
            <a:ext cx="7000406" cy="9411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500" b="1" dirty="0">
                <a:solidFill>
                  <a:schemeClr val="tx1"/>
                </a:solidFill>
                <a:cs typeface="B Nazanin" panose="00000400000000000000" pitchFamily="2" charset="-78"/>
              </a:rPr>
              <a:t>اهداف تحقیق :</a:t>
            </a:r>
            <a:endParaRPr lang="en-US" sz="25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3258598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p:tgtEl>
                                          <p:spTgt spid="3"/>
                                        </p:tgtEl>
                                        <p:attrNameLst>
                                          <p:attrName>ppt_y</p:attrName>
                                        </p:attrNameLst>
                                      </p:cBhvr>
                                      <p:tavLst>
                                        <p:tav tm="0">
                                          <p:val>
                                            <p:strVal val="#ppt_y+#ppt_h*1.125000"/>
                                          </p:val>
                                        </p:tav>
                                        <p:tav tm="100000">
                                          <p:val>
                                            <p:strVal val="#ppt_y"/>
                                          </p:val>
                                        </p:tav>
                                      </p:tavLst>
                                    </p:anim>
                                    <p:animEffect transition="in" filter="wipe(up)">
                                      <p:cBhvr>
                                        <p:cTn id="8" dur="500"/>
                                        <p:tgtEl>
                                          <p:spTgt spid="3"/>
                                        </p:tgtEl>
                                      </p:cBhvr>
                                    </p:animEffect>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11">
                                            <p:txEl>
                                              <p:pRg st="6" end="6"/>
                                            </p:txEl>
                                          </p:spTgt>
                                        </p:tgtEl>
                                        <p:attrNameLst>
                                          <p:attrName>style.visibility</p:attrName>
                                        </p:attrNameLst>
                                      </p:cBhvr>
                                      <p:to>
                                        <p:strVal val="visible"/>
                                      </p:to>
                                    </p:set>
                                    <p:animEffect transition="in" filter="fade">
                                      <p:cBhvr>
                                        <p:cTn id="13" dur="1000"/>
                                        <p:tgtEl>
                                          <p:spTgt spid="11">
                                            <p:txEl>
                                              <p:pRg st="6" end="6"/>
                                            </p:txEl>
                                          </p:spTgt>
                                        </p:tgtEl>
                                      </p:cBhvr>
                                    </p:animEffect>
                                    <p:anim calcmode="lin" valueType="num">
                                      <p:cBhvr>
                                        <p:cTn id="14" dur="1000" fill="hold"/>
                                        <p:tgtEl>
                                          <p:spTgt spid="11">
                                            <p:txEl>
                                              <p:pRg st="6" end="6"/>
                                            </p:txEl>
                                          </p:spTgt>
                                        </p:tgtEl>
                                        <p:attrNameLst>
                                          <p:attrName>ppt_x</p:attrName>
                                        </p:attrNameLst>
                                      </p:cBhvr>
                                      <p:tavLst>
                                        <p:tav tm="0">
                                          <p:val>
                                            <p:strVal val="#ppt_x"/>
                                          </p:val>
                                        </p:tav>
                                        <p:tav tm="100000">
                                          <p:val>
                                            <p:strVal val="#ppt_x"/>
                                          </p:val>
                                        </p:tav>
                                      </p:tavLst>
                                    </p:anim>
                                    <p:anim calcmode="lin" valueType="num">
                                      <p:cBhvr>
                                        <p:cTn id="15" dur="1000" fill="hold"/>
                                        <p:tgtEl>
                                          <p:spTgt spid="11">
                                            <p:txEl>
                                              <p:pRg st="6" end="6"/>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11">
                                            <p:txEl>
                                              <p:pRg st="7" end="7"/>
                                            </p:txEl>
                                          </p:spTgt>
                                        </p:tgtEl>
                                        <p:attrNameLst>
                                          <p:attrName>style.visibility</p:attrName>
                                        </p:attrNameLst>
                                      </p:cBhvr>
                                      <p:to>
                                        <p:strVal val="visible"/>
                                      </p:to>
                                    </p:set>
                                    <p:animEffect transition="in" filter="fade">
                                      <p:cBhvr>
                                        <p:cTn id="18" dur="1000"/>
                                        <p:tgtEl>
                                          <p:spTgt spid="11">
                                            <p:txEl>
                                              <p:pRg st="7" end="7"/>
                                            </p:txEl>
                                          </p:spTgt>
                                        </p:tgtEl>
                                      </p:cBhvr>
                                    </p:animEffect>
                                    <p:anim calcmode="lin" valueType="num">
                                      <p:cBhvr>
                                        <p:cTn id="19" dur="1000" fill="hold"/>
                                        <p:tgtEl>
                                          <p:spTgt spid="11">
                                            <p:txEl>
                                              <p:pRg st="7" end="7"/>
                                            </p:txEl>
                                          </p:spTgt>
                                        </p:tgtEl>
                                        <p:attrNameLst>
                                          <p:attrName>ppt_x</p:attrName>
                                        </p:attrNameLst>
                                      </p:cBhvr>
                                      <p:tavLst>
                                        <p:tav tm="0">
                                          <p:val>
                                            <p:strVal val="#ppt_x"/>
                                          </p:val>
                                        </p:tav>
                                        <p:tav tm="100000">
                                          <p:val>
                                            <p:strVal val="#ppt_x"/>
                                          </p:val>
                                        </p:tav>
                                      </p:tavLst>
                                    </p:anim>
                                    <p:anim calcmode="lin" valueType="num">
                                      <p:cBhvr>
                                        <p:cTn id="20" dur="1000" fill="hold"/>
                                        <p:tgtEl>
                                          <p:spTgt spid="11">
                                            <p:txEl>
                                              <p:pRg st="7" end="7"/>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11">
                                            <p:txEl>
                                              <p:pRg st="8" end="8"/>
                                            </p:txEl>
                                          </p:spTgt>
                                        </p:tgtEl>
                                        <p:attrNameLst>
                                          <p:attrName>style.visibility</p:attrName>
                                        </p:attrNameLst>
                                      </p:cBhvr>
                                      <p:to>
                                        <p:strVal val="visible"/>
                                      </p:to>
                                    </p:set>
                                    <p:animEffect transition="in" filter="fade">
                                      <p:cBhvr>
                                        <p:cTn id="23" dur="1000"/>
                                        <p:tgtEl>
                                          <p:spTgt spid="11">
                                            <p:txEl>
                                              <p:pRg st="8" end="8"/>
                                            </p:txEl>
                                          </p:spTgt>
                                        </p:tgtEl>
                                      </p:cBhvr>
                                    </p:animEffect>
                                    <p:anim calcmode="lin" valueType="num">
                                      <p:cBhvr>
                                        <p:cTn id="24" dur="1000" fill="hold"/>
                                        <p:tgtEl>
                                          <p:spTgt spid="11">
                                            <p:txEl>
                                              <p:pRg st="8" end="8"/>
                                            </p:txEl>
                                          </p:spTgt>
                                        </p:tgtEl>
                                        <p:attrNameLst>
                                          <p:attrName>ppt_x</p:attrName>
                                        </p:attrNameLst>
                                      </p:cBhvr>
                                      <p:tavLst>
                                        <p:tav tm="0">
                                          <p:val>
                                            <p:strVal val="#ppt_x"/>
                                          </p:val>
                                        </p:tav>
                                        <p:tav tm="100000">
                                          <p:val>
                                            <p:strVal val="#ppt_x"/>
                                          </p:val>
                                        </p:tav>
                                      </p:tavLst>
                                    </p:anim>
                                    <p:anim calcmode="lin" valueType="num">
                                      <p:cBhvr>
                                        <p:cTn id="25" dur="1000" fill="hold"/>
                                        <p:tgtEl>
                                          <p:spTgt spid="11">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16992"/>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کلیات پژوهش</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11" name="TextBox 10"/>
          <p:cNvSpPr txBox="1"/>
          <p:nvPr/>
        </p:nvSpPr>
        <p:spPr>
          <a:xfrm>
            <a:off x="207264" y="256031"/>
            <a:ext cx="9570720" cy="6399601"/>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rtl="1"/>
            <a:endParaRPr lang="fa-IR" dirty="0"/>
          </a:p>
          <a:p>
            <a:pPr rtl="1"/>
            <a:endParaRPr lang="fa-IR" dirty="0"/>
          </a:p>
          <a:p>
            <a:pPr rtl="1"/>
            <a:endParaRPr lang="fa-IR" dirty="0"/>
          </a:p>
          <a:p>
            <a:pPr rtl="1"/>
            <a:endParaRPr lang="fa-IR" dirty="0"/>
          </a:p>
          <a:p>
            <a:pPr algn="r" rtl="1"/>
            <a:endParaRPr lang="fa-IR" dirty="0"/>
          </a:p>
          <a:p>
            <a:pPr algn="r" rtl="1"/>
            <a:endParaRPr lang="fa-IR" dirty="0"/>
          </a:p>
          <a:p>
            <a:pPr lvl="0" algn="r" rtl="1">
              <a:lnSpc>
                <a:spcPct val="200000"/>
              </a:lnSpc>
            </a:pPr>
            <a:r>
              <a:rPr lang="fa-IR" sz="2500" b="1" dirty="0">
                <a:cs typeface="B Nazanin" panose="00000400000000000000" pitchFamily="2" charset="-78"/>
              </a:rPr>
              <a:t>  </a:t>
            </a:r>
            <a:r>
              <a:rPr lang="fa-IR" sz="2000" b="1" dirty="0">
                <a:cs typeface="B Nazanin" panose="00000400000000000000" pitchFamily="2" charset="-78"/>
              </a:rPr>
              <a:t>                           1.  مالکیت دولتی بر تامین مالی خارجی تاثیر  منفی دارد.</a:t>
            </a:r>
            <a:endParaRPr lang="en-US" sz="2000" b="1" dirty="0">
              <a:cs typeface="B Nazanin" panose="00000400000000000000" pitchFamily="2" charset="-78"/>
            </a:endParaRPr>
          </a:p>
          <a:p>
            <a:pPr lvl="0" algn="r" rtl="1">
              <a:lnSpc>
                <a:spcPct val="200000"/>
              </a:lnSpc>
            </a:pPr>
            <a:r>
              <a:rPr lang="fa-IR" sz="2000" b="1" dirty="0">
                <a:cs typeface="B Nazanin" panose="00000400000000000000" pitchFamily="2" charset="-78"/>
              </a:rPr>
              <a:t>                              2. ارتباطات سیاسی بر تامین مالی خارجی تاثیر منفی دارد.</a:t>
            </a:r>
            <a:endParaRPr lang="en-US" sz="2000" b="1" dirty="0">
              <a:cs typeface="B Nazanin" panose="00000400000000000000" pitchFamily="2" charset="-78"/>
            </a:endParaRPr>
          </a:p>
          <a:p>
            <a:pPr lvl="0" algn="r" rtl="1">
              <a:lnSpc>
                <a:spcPct val="200000"/>
              </a:lnSpc>
            </a:pPr>
            <a:r>
              <a:rPr lang="fa-IR" sz="2000" b="1" dirty="0">
                <a:cs typeface="B Nazanin" panose="00000400000000000000" pitchFamily="2" charset="-78"/>
              </a:rPr>
              <a:t>                              3.  </a:t>
            </a:r>
            <a:endParaRPr lang="en-US" sz="2500" b="1" dirty="0">
              <a:cs typeface="B Nazanin" panose="00000400000000000000" pitchFamily="2" charset="-78"/>
            </a:endParaRPr>
          </a:p>
        </p:txBody>
      </p:sp>
      <p:sp>
        <p:nvSpPr>
          <p:cNvPr id="3" name="Oval 2"/>
          <p:cNvSpPr/>
          <p:nvPr/>
        </p:nvSpPr>
        <p:spPr>
          <a:xfrm>
            <a:off x="1798820" y="509666"/>
            <a:ext cx="7000406" cy="9411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500" b="1" dirty="0">
                <a:solidFill>
                  <a:schemeClr val="tx1"/>
                </a:solidFill>
                <a:cs typeface="B Nazanin" panose="00000400000000000000" pitchFamily="2" charset="-78"/>
              </a:rPr>
              <a:t>فرضیه های تحقیق :</a:t>
            </a:r>
            <a:endParaRPr lang="en-US" sz="25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701037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p:tgtEl>
                                          <p:spTgt spid="3"/>
                                        </p:tgtEl>
                                        <p:attrNameLst>
                                          <p:attrName>ppt_y</p:attrName>
                                        </p:attrNameLst>
                                      </p:cBhvr>
                                      <p:tavLst>
                                        <p:tav tm="0">
                                          <p:val>
                                            <p:strVal val="#ppt_y+#ppt_h*1.125000"/>
                                          </p:val>
                                        </p:tav>
                                        <p:tav tm="100000">
                                          <p:val>
                                            <p:strVal val="#ppt_y"/>
                                          </p:val>
                                        </p:tav>
                                      </p:tavLst>
                                    </p:anim>
                                    <p:animEffect transition="in" filter="wipe(up)">
                                      <p:cBhvr>
                                        <p:cTn id="8" dur="500"/>
                                        <p:tgtEl>
                                          <p:spTgt spid="3"/>
                                        </p:tgtEl>
                                      </p:cBhvr>
                                    </p:animEffect>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11">
                                            <p:txEl>
                                              <p:pRg st="6" end="6"/>
                                            </p:txEl>
                                          </p:spTgt>
                                        </p:tgtEl>
                                        <p:attrNameLst>
                                          <p:attrName>style.visibility</p:attrName>
                                        </p:attrNameLst>
                                      </p:cBhvr>
                                      <p:to>
                                        <p:strVal val="visible"/>
                                      </p:to>
                                    </p:set>
                                    <p:animEffect transition="in" filter="fade">
                                      <p:cBhvr>
                                        <p:cTn id="13" dur="1000"/>
                                        <p:tgtEl>
                                          <p:spTgt spid="11">
                                            <p:txEl>
                                              <p:pRg st="6" end="6"/>
                                            </p:txEl>
                                          </p:spTgt>
                                        </p:tgtEl>
                                      </p:cBhvr>
                                    </p:animEffect>
                                    <p:anim calcmode="lin" valueType="num">
                                      <p:cBhvr>
                                        <p:cTn id="14" dur="1000" fill="hold"/>
                                        <p:tgtEl>
                                          <p:spTgt spid="11">
                                            <p:txEl>
                                              <p:pRg st="6" end="6"/>
                                            </p:txEl>
                                          </p:spTgt>
                                        </p:tgtEl>
                                        <p:attrNameLst>
                                          <p:attrName>ppt_x</p:attrName>
                                        </p:attrNameLst>
                                      </p:cBhvr>
                                      <p:tavLst>
                                        <p:tav tm="0">
                                          <p:val>
                                            <p:strVal val="#ppt_x"/>
                                          </p:val>
                                        </p:tav>
                                        <p:tav tm="100000">
                                          <p:val>
                                            <p:strVal val="#ppt_x"/>
                                          </p:val>
                                        </p:tav>
                                      </p:tavLst>
                                    </p:anim>
                                    <p:anim calcmode="lin" valueType="num">
                                      <p:cBhvr>
                                        <p:cTn id="15" dur="1000" fill="hold"/>
                                        <p:tgtEl>
                                          <p:spTgt spid="11">
                                            <p:txEl>
                                              <p:pRg st="6" end="6"/>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11">
                                            <p:txEl>
                                              <p:pRg st="7" end="7"/>
                                            </p:txEl>
                                          </p:spTgt>
                                        </p:tgtEl>
                                        <p:attrNameLst>
                                          <p:attrName>style.visibility</p:attrName>
                                        </p:attrNameLst>
                                      </p:cBhvr>
                                      <p:to>
                                        <p:strVal val="visible"/>
                                      </p:to>
                                    </p:set>
                                    <p:animEffect transition="in" filter="fade">
                                      <p:cBhvr>
                                        <p:cTn id="18" dur="1000"/>
                                        <p:tgtEl>
                                          <p:spTgt spid="11">
                                            <p:txEl>
                                              <p:pRg st="7" end="7"/>
                                            </p:txEl>
                                          </p:spTgt>
                                        </p:tgtEl>
                                      </p:cBhvr>
                                    </p:animEffect>
                                    <p:anim calcmode="lin" valueType="num">
                                      <p:cBhvr>
                                        <p:cTn id="19" dur="1000" fill="hold"/>
                                        <p:tgtEl>
                                          <p:spTgt spid="11">
                                            <p:txEl>
                                              <p:pRg st="7" end="7"/>
                                            </p:txEl>
                                          </p:spTgt>
                                        </p:tgtEl>
                                        <p:attrNameLst>
                                          <p:attrName>ppt_x</p:attrName>
                                        </p:attrNameLst>
                                      </p:cBhvr>
                                      <p:tavLst>
                                        <p:tav tm="0">
                                          <p:val>
                                            <p:strVal val="#ppt_x"/>
                                          </p:val>
                                        </p:tav>
                                        <p:tav tm="100000">
                                          <p:val>
                                            <p:strVal val="#ppt_x"/>
                                          </p:val>
                                        </p:tav>
                                      </p:tavLst>
                                    </p:anim>
                                    <p:anim calcmode="lin" valueType="num">
                                      <p:cBhvr>
                                        <p:cTn id="20" dur="1000" fill="hold"/>
                                        <p:tgtEl>
                                          <p:spTgt spid="11">
                                            <p:txEl>
                                              <p:pRg st="7" end="7"/>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11">
                                            <p:txEl>
                                              <p:pRg st="8" end="8"/>
                                            </p:txEl>
                                          </p:spTgt>
                                        </p:tgtEl>
                                        <p:attrNameLst>
                                          <p:attrName>style.visibility</p:attrName>
                                        </p:attrNameLst>
                                      </p:cBhvr>
                                      <p:to>
                                        <p:strVal val="visible"/>
                                      </p:to>
                                    </p:set>
                                    <p:animEffect transition="in" filter="fade">
                                      <p:cBhvr>
                                        <p:cTn id="23" dur="1000"/>
                                        <p:tgtEl>
                                          <p:spTgt spid="11">
                                            <p:txEl>
                                              <p:pRg st="8" end="8"/>
                                            </p:txEl>
                                          </p:spTgt>
                                        </p:tgtEl>
                                      </p:cBhvr>
                                    </p:animEffect>
                                    <p:anim calcmode="lin" valueType="num">
                                      <p:cBhvr>
                                        <p:cTn id="24" dur="1000" fill="hold"/>
                                        <p:tgtEl>
                                          <p:spTgt spid="11">
                                            <p:txEl>
                                              <p:pRg st="8" end="8"/>
                                            </p:txEl>
                                          </p:spTgt>
                                        </p:tgtEl>
                                        <p:attrNameLst>
                                          <p:attrName>ppt_x</p:attrName>
                                        </p:attrNameLst>
                                      </p:cBhvr>
                                      <p:tavLst>
                                        <p:tav tm="0">
                                          <p:val>
                                            <p:strVal val="#ppt_x"/>
                                          </p:val>
                                        </p:tav>
                                        <p:tav tm="100000">
                                          <p:val>
                                            <p:strVal val="#ppt_x"/>
                                          </p:val>
                                        </p:tav>
                                      </p:tavLst>
                                    </p:anim>
                                    <p:anim calcmode="lin" valueType="num">
                                      <p:cBhvr>
                                        <p:cTn id="25" dur="1000" fill="hold"/>
                                        <p:tgtEl>
                                          <p:spTgt spid="11">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316992"/>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کلیات پژوهش</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11" name="TextBox 10"/>
          <p:cNvSpPr txBox="1"/>
          <p:nvPr/>
        </p:nvSpPr>
        <p:spPr>
          <a:xfrm>
            <a:off x="207264" y="256031"/>
            <a:ext cx="9570720" cy="6399601"/>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rtl="1"/>
            <a:endParaRPr lang="fa-IR" dirty="0"/>
          </a:p>
          <a:p>
            <a:pPr rtl="1"/>
            <a:endParaRPr lang="fa-IR" dirty="0"/>
          </a:p>
          <a:p>
            <a:pPr rtl="1"/>
            <a:endParaRPr lang="fa-IR" dirty="0"/>
          </a:p>
          <a:p>
            <a:pPr rtl="1"/>
            <a:endParaRPr lang="fa-IR" dirty="0"/>
          </a:p>
          <a:p>
            <a:pPr algn="r" rtl="1"/>
            <a:endParaRPr lang="fa-IR" dirty="0"/>
          </a:p>
          <a:p>
            <a:pPr algn="r" rtl="1"/>
            <a:endParaRPr lang="fa-IR" sz="2000" b="1" dirty="0">
              <a:cs typeface="B Nazanin" panose="00000400000000000000" pitchFamily="2" charset="-78"/>
            </a:endParaRPr>
          </a:p>
          <a:p>
            <a:pPr algn="r" rtl="1"/>
            <a:r>
              <a:rPr lang="fa-IR" sz="2000" b="1" dirty="0">
                <a:cs typeface="B Nazanin" panose="00000400000000000000" pitchFamily="2" charset="-78"/>
              </a:rPr>
              <a:t>                        </a:t>
            </a:r>
            <a:r>
              <a:rPr lang="fa-IR" sz="2500" b="1" dirty="0">
                <a:cs typeface="B Nazanin" panose="00000400000000000000" pitchFamily="2" charset="-78"/>
              </a:rPr>
              <a:t>قلمرو موضوعی:</a:t>
            </a:r>
            <a:endParaRPr lang="en-US" sz="2500" b="1" dirty="0">
              <a:cs typeface="B Nazanin" panose="00000400000000000000" pitchFamily="2" charset="-78"/>
            </a:endParaRPr>
          </a:p>
          <a:p>
            <a:pPr algn="r"/>
            <a:r>
              <a:rPr lang="fa-IR" sz="2000" b="1" dirty="0">
                <a:cs typeface="B Nazanin" panose="00000400000000000000" pitchFamily="2" charset="-78"/>
              </a:rPr>
              <a:t>                       </a:t>
            </a:r>
          </a:p>
          <a:p>
            <a:pPr algn="r"/>
            <a:r>
              <a:rPr lang="fa-IR" sz="2000" b="1" dirty="0">
                <a:cs typeface="B Nazanin" panose="00000400000000000000" pitchFamily="2" charset="-78"/>
              </a:rPr>
              <a:t>                        در این پژوهش  در ارتباط با مالکیت دولتی، ارتباطات سیاسی، معامله با اشخاص وابسته،</a:t>
            </a:r>
          </a:p>
          <a:p>
            <a:pPr algn="r"/>
            <a:r>
              <a:rPr lang="fa-IR" sz="2000" b="1" dirty="0">
                <a:cs typeface="B Nazanin" panose="00000400000000000000" pitchFamily="2" charset="-78"/>
              </a:rPr>
              <a:t>                        </a:t>
            </a:r>
          </a:p>
          <a:p>
            <a:pPr algn="r"/>
            <a:r>
              <a:rPr lang="fa-IR" sz="2000" b="1" dirty="0">
                <a:cs typeface="B Nazanin" panose="00000400000000000000" pitchFamily="2" charset="-78"/>
              </a:rPr>
              <a:t>                        تامین مالی خارجی و سرمایه‌گذاری بحث می­شود.</a:t>
            </a:r>
          </a:p>
          <a:p>
            <a:pPr algn="r"/>
            <a:endParaRPr lang="fa-IR" sz="2000" b="1" dirty="0">
              <a:cs typeface="B Nazanin" panose="00000400000000000000" pitchFamily="2" charset="-78"/>
            </a:endParaRPr>
          </a:p>
          <a:p>
            <a:pPr algn="r" rtl="1"/>
            <a:r>
              <a:rPr lang="fa-IR" sz="2000" b="1" dirty="0">
                <a:cs typeface="B Nazanin" panose="00000400000000000000" pitchFamily="2" charset="-78"/>
              </a:rPr>
              <a:t>                        </a:t>
            </a:r>
            <a:r>
              <a:rPr lang="fa-IR" sz="2500" b="1" dirty="0">
                <a:cs typeface="B Nazanin" panose="00000400000000000000" pitchFamily="2" charset="-78"/>
              </a:rPr>
              <a:t>قلمرو مکانی:</a:t>
            </a:r>
            <a:endParaRPr lang="en-US" sz="2500" b="1" dirty="0">
              <a:cs typeface="B Nazanin" panose="00000400000000000000" pitchFamily="2" charset="-78"/>
            </a:endParaRPr>
          </a:p>
          <a:p>
            <a:pPr algn="r" rtl="1"/>
            <a:r>
              <a:rPr lang="fa-IR" sz="2000" b="1" dirty="0">
                <a:cs typeface="B Nazanin" panose="00000400000000000000" pitchFamily="2" charset="-78"/>
              </a:rPr>
              <a:t>                       </a:t>
            </a:r>
          </a:p>
          <a:p>
            <a:pPr algn="r" rtl="1"/>
            <a:r>
              <a:rPr lang="fa-IR" sz="2000" b="1" dirty="0">
                <a:cs typeface="B Nazanin" panose="00000400000000000000" pitchFamily="2" charset="-78"/>
              </a:rPr>
              <a:t>                        شرکت­های پذیرفته شده در بورس اوراق بهادار تهران  می­باشد.</a:t>
            </a:r>
            <a:endParaRPr lang="en-US" sz="2000" b="1" dirty="0">
              <a:cs typeface="B Nazanin" panose="00000400000000000000" pitchFamily="2" charset="-78"/>
            </a:endParaRPr>
          </a:p>
          <a:p>
            <a:pPr algn="r"/>
            <a:endParaRPr lang="fa-IR" sz="2000" b="1" dirty="0">
              <a:cs typeface="B Nazanin" panose="00000400000000000000" pitchFamily="2" charset="-78"/>
            </a:endParaRPr>
          </a:p>
          <a:p>
            <a:pPr algn="r" rtl="1"/>
            <a:r>
              <a:rPr lang="fa-IR" sz="2000" b="1" dirty="0">
                <a:cs typeface="B Nazanin" panose="00000400000000000000" pitchFamily="2" charset="-78"/>
              </a:rPr>
              <a:t>                        </a:t>
            </a:r>
            <a:r>
              <a:rPr lang="fa-IR" sz="2500" b="1" dirty="0">
                <a:cs typeface="B Nazanin" panose="00000400000000000000" pitchFamily="2" charset="-78"/>
              </a:rPr>
              <a:t>قلمرو زمانی:</a:t>
            </a:r>
            <a:endParaRPr lang="en-US" sz="2500" b="1" dirty="0">
              <a:cs typeface="B Nazanin" panose="00000400000000000000" pitchFamily="2" charset="-78"/>
            </a:endParaRPr>
          </a:p>
          <a:p>
            <a:pPr algn="r" rtl="1"/>
            <a:r>
              <a:rPr lang="fa-IR" sz="2000" b="1" dirty="0">
                <a:cs typeface="B Nazanin" panose="00000400000000000000" pitchFamily="2" charset="-78"/>
              </a:rPr>
              <a:t>                       </a:t>
            </a:r>
          </a:p>
          <a:p>
            <a:pPr algn="r" rtl="1"/>
            <a:r>
              <a:rPr lang="fa-IR" sz="2000" b="1" dirty="0">
                <a:cs typeface="B Nazanin" panose="00000400000000000000" pitchFamily="2" charset="-78"/>
              </a:rPr>
              <a:t>                        قلمرو زمانی این پژوهش از سال 1393 تا سال1399 می­باشد.</a:t>
            </a:r>
            <a:endParaRPr lang="en-US" sz="2000" b="1" dirty="0">
              <a:cs typeface="B Nazanin" panose="00000400000000000000" pitchFamily="2" charset="-78"/>
            </a:endParaRPr>
          </a:p>
          <a:p>
            <a:pPr algn="r"/>
            <a:endParaRPr lang="en-US" sz="2000" b="1" dirty="0">
              <a:cs typeface="B Nazanin" panose="00000400000000000000" pitchFamily="2" charset="-78"/>
            </a:endParaRPr>
          </a:p>
        </p:txBody>
      </p:sp>
      <p:sp>
        <p:nvSpPr>
          <p:cNvPr id="3" name="Oval 2"/>
          <p:cNvSpPr/>
          <p:nvPr/>
        </p:nvSpPr>
        <p:spPr>
          <a:xfrm>
            <a:off x="1798820" y="509666"/>
            <a:ext cx="7000406" cy="9411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500" b="1" dirty="0">
                <a:solidFill>
                  <a:schemeClr val="tx1"/>
                </a:solidFill>
                <a:cs typeface="B Nazanin" panose="00000400000000000000" pitchFamily="2" charset="-78"/>
              </a:rPr>
              <a:t>دامنه (قلمرو) پژوهش :</a:t>
            </a:r>
            <a:endParaRPr lang="en-US" sz="25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300011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p:tgtEl>
                                          <p:spTgt spid="3"/>
                                        </p:tgtEl>
                                        <p:attrNameLst>
                                          <p:attrName>ppt_y</p:attrName>
                                        </p:attrNameLst>
                                      </p:cBhvr>
                                      <p:tavLst>
                                        <p:tav tm="0">
                                          <p:val>
                                            <p:strVal val="#ppt_y+#ppt_h*1.125000"/>
                                          </p:val>
                                        </p:tav>
                                        <p:tav tm="100000">
                                          <p:val>
                                            <p:strVal val="#ppt_y"/>
                                          </p:val>
                                        </p:tav>
                                      </p:tavLst>
                                    </p:anim>
                                    <p:animEffect transition="in" filter="wipe(up)">
                                      <p:cBhvr>
                                        <p:cTn id="8" dur="500"/>
                                        <p:tgtEl>
                                          <p:spTgt spid="3"/>
                                        </p:tgtEl>
                                      </p:cBhvr>
                                    </p:animEffec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xEl>
                                              <p:pRg st="6" end="6"/>
                                            </p:txEl>
                                          </p:spTgt>
                                        </p:tgtEl>
                                        <p:attrNameLst>
                                          <p:attrName>style.visibility</p:attrName>
                                        </p:attrNameLst>
                                      </p:cBhvr>
                                      <p:to>
                                        <p:strVal val="visible"/>
                                      </p:to>
                                    </p:set>
                                    <p:anim calcmode="lin" valueType="num">
                                      <p:cBhvr additive="base">
                                        <p:cTn id="13" dur="500" fill="hold"/>
                                        <p:tgtEl>
                                          <p:spTgt spid="11">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6" end="6"/>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1">
                                            <p:txEl>
                                              <p:pRg st="7" end="7"/>
                                            </p:txEl>
                                          </p:spTgt>
                                        </p:tgtEl>
                                        <p:attrNameLst>
                                          <p:attrName>style.visibility</p:attrName>
                                        </p:attrNameLst>
                                      </p:cBhvr>
                                      <p:to>
                                        <p:strVal val="visible"/>
                                      </p:to>
                                    </p:set>
                                    <p:anim calcmode="lin" valueType="num">
                                      <p:cBhvr additive="base">
                                        <p:cTn id="17" dur="500" fill="hold"/>
                                        <p:tgtEl>
                                          <p:spTgt spid="11">
                                            <p:txEl>
                                              <p:pRg st="7" end="7"/>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1">
                                            <p:txEl>
                                              <p:pRg st="7" end="7"/>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1">
                                            <p:txEl>
                                              <p:pRg st="8" end="8"/>
                                            </p:txEl>
                                          </p:spTgt>
                                        </p:tgtEl>
                                        <p:attrNameLst>
                                          <p:attrName>style.visibility</p:attrName>
                                        </p:attrNameLst>
                                      </p:cBhvr>
                                      <p:to>
                                        <p:strVal val="visible"/>
                                      </p:to>
                                    </p:set>
                                    <p:anim calcmode="lin" valueType="num">
                                      <p:cBhvr additive="base">
                                        <p:cTn id="21" dur="500" fill="hold"/>
                                        <p:tgtEl>
                                          <p:spTgt spid="11">
                                            <p:txEl>
                                              <p:pRg st="8" end="8"/>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1">
                                            <p:txEl>
                                              <p:pRg st="8" end="8"/>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1">
                                            <p:txEl>
                                              <p:pRg st="9" end="9"/>
                                            </p:txEl>
                                          </p:spTgt>
                                        </p:tgtEl>
                                        <p:attrNameLst>
                                          <p:attrName>style.visibility</p:attrName>
                                        </p:attrNameLst>
                                      </p:cBhvr>
                                      <p:to>
                                        <p:strVal val="visible"/>
                                      </p:to>
                                    </p:set>
                                    <p:anim calcmode="lin" valueType="num">
                                      <p:cBhvr additive="base">
                                        <p:cTn id="25" dur="500" fill="hold"/>
                                        <p:tgtEl>
                                          <p:spTgt spid="11">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9" end="9"/>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1">
                                            <p:txEl>
                                              <p:pRg st="10" end="10"/>
                                            </p:txEl>
                                          </p:spTgt>
                                        </p:tgtEl>
                                        <p:attrNameLst>
                                          <p:attrName>style.visibility</p:attrName>
                                        </p:attrNameLst>
                                      </p:cBhvr>
                                      <p:to>
                                        <p:strVal val="visible"/>
                                      </p:to>
                                    </p:set>
                                    <p:anim calcmode="lin" valueType="num">
                                      <p:cBhvr additive="base">
                                        <p:cTn id="29" dur="500" fill="hold"/>
                                        <p:tgtEl>
                                          <p:spTgt spid="11">
                                            <p:txEl>
                                              <p:pRg st="10" end="1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1">
                                            <p:txEl>
                                              <p:pRg st="10" end="10"/>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1">
                                            <p:txEl>
                                              <p:pRg st="12" end="12"/>
                                            </p:txEl>
                                          </p:spTgt>
                                        </p:tgtEl>
                                        <p:attrNameLst>
                                          <p:attrName>style.visibility</p:attrName>
                                        </p:attrNameLst>
                                      </p:cBhvr>
                                      <p:to>
                                        <p:strVal val="visible"/>
                                      </p:to>
                                    </p:set>
                                    <p:anim calcmode="lin" valueType="num">
                                      <p:cBhvr additive="base">
                                        <p:cTn id="33" dur="500" fill="hold"/>
                                        <p:tgtEl>
                                          <p:spTgt spid="11">
                                            <p:txEl>
                                              <p:pRg st="12" end="1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1">
                                            <p:txEl>
                                              <p:pRg st="12" end="12"/>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1">
                                            <p:txEl>
                                              <p:pRg st="13" end="13"/>
                                            </p:txEl>
                                          </p:spTgt>
                                        </p:tgtEl>
                                        <p:attrNameLst>
                                          <p:attrName>style.visibility</p:attrName>
                                        </p:attrNameLst>
                                      </p:cBhvr>
                                      <p:to>
                                        <p:strVal val="visible"/>
                                      </p:to>
                                    </p:set>
                                    <p:anim calcmode="lin" valueType="num">
                                      <p:cBhvr additive="base">
                                        <p:cTn id="37" dur="500" fill="hold"/>
                                        <p:tgtEl>
                                          <p:spTgt spid="11">
                                            <p:txEl>
                                              <p:pRg st="13" end="1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
                                            <p:txEl>
                                              <p:pRg st="13" end="13"/>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11">
                                            <p:txEl>
                                              <p:pRg st="14" end="14"/>
                                            </p:txEl>
                                          </p:spTgt>
                                        </p:tgtEl>
                                        <p:attrNameLst>
                                          <p:attrName>style.visibility</p:attrName>
                                        </p:attrNameLst>
                                      </p:cBhvr>
                                      <p:to>
                                        <p:strVal val="visible"/>
                                      </p:to>
                                    </p:set>
                                    <p:anim calcmode="lin" valueType="num">
                                      <p:cBhvr additive="base">
                                        <p:cTn id="41" dur="500" fill="hold"/>
                                        <p:tgtEl>
                                          <p:spTgt spid="11">
                                            <p:txEl>
                                              <p:pRg st="14" end="1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1">
                                            <p:txEl>
                                              <p:pRg st="14" end="14"/>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11">
                                            <p:txEl>
                                              <p:pRg st="16" end="16"/>
                                            </p:txEl>
                                          </p:spTgt>
                                        </p:tgtEl>
                                        <p:attrNameLst>
                                          <p:attrName>style.visibility</p:attrName>
                                        </p:attrNameLst>
                                      </p:cBhvr>
                                      <p:to>
                                        <p:strVal val="visible"/>
                                      </p:to>
                                    </p:set>
                                    <p:anim calcmode="lin" valueType="num">
                                      <p:cBhvr additive="base">
                                        <p:cTn id="45" dur="500" fill="hold"/>
                                        <p:tgtEl>
                                          <p:spTgt spid="11">
                                            <p:txEl>
                                              <p:pRg st="16" end="16"/>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1">
                                            <p:txEl>
                                              <p:pRg st="16" end="16"/>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11">
                                            <p:txEl>
                                              <p:pRg st="17" end="17"/>
                                            </p:txEl>
                                          </p:spTgt>
                                        </p:tgtEl>
                                        <p:attrNameLst>
                                          <p:attrName>style.visibility</p:attrName>
                                        </p:attrNameLst>
                                      </p:cBhvr>
                                      <p:to>
                                        <p:strVal val="visible"/>
                                      </p:to>
                                    </p:set>
                                    <p:anim calcmode="lin" valueType="num">
                                      <p:cBhvr additive="base">
                                        <p:cTn id="49" dur="500" fill="hold"/>
                                        <p:tgtEl>
                                          <p:spTgt spid="11">
                                            <p:txEl>
                                              <p:pRg st="17" end="1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1">
                                            <p:txEl>
                                              <p:pRg st="17" end="17"/>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11">
                                            <p:txEl>
                                              <p:pRg st="18" end="18"/>
                                            </p:txEl>
                                          </p:spTgt>
                                        </p:tgtEl>
                                        <p:attrNameLst>
                                          <p:attrName>style.visibility</p:attrName>
                                        </p:attrNameLst>
                                      </p:cBhvr>
                                      <p:to>
                                        <p:strVal val="visible"/>
                                      </p:to>
                                    </p:set>
                                    <p:anim calcmode="lin" valueType="num">
                                      <p:cBhvr additive="base">
                                        <p:cTn id="53" dur="500" fill="hold"/>
                                        <p:tgtEl>
                                          <p:spTgt spid="11">
                                            <p:txEl>
                                              <p:pRg st="18" end="1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11">
                                            <p:txEl>
                                              <p:pRg st="18" end="1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1304544"/>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مباني نظري و پيشينه</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کلیات پژوهش</a:t>
            </a:r>
            <a:endParaRPr lang="en-US" dirty="0">
              <a:cs typeface="B Titr" panose="00000700000000000000" pitchFamily="2" charset="-78"/>
            </a:endParaRPr>
          </a:p>
        </p:txBody>
      </p:sp>
      <p:sp>
        <p:nvSpPr>
          <p:cNvPr id="4" name="TextBox 3"/>
          <p:cNvSpPr txBox="1"/>
          <p:nvPr/>
        </p:nvSpPr>
        <p:spPr>
          <a:xfrm>
            <a:off x="207265" y="256032"/>
            <a:ext cx="9570720" cy="647455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rtl="1"/>
            <a:endParaRPr lang="fa-IR" dirty="0"/>
          </a:p>
          <a:p>
            <a:pPr rtl="1"/>
            <a:endParaRPr lang="fa-IR" dirty="0"/>
          </a:p>
          <a:p>
            <a:pPr rtl="1"/>
            <a:endParaRPr lang="fa-IR" dirty="0"/>
          </a:p>
        </p:txBody>
      </p:sp>
      <p:sp>
        <p:nvSpPr>
          <p:cNvPr id="17" name="Oval 16"/>
          <p:cNvSpPr/>
          <p:nvPr/>
        </p:nvSpPr>
        <p:spPr>
          <a:xfrm>
            <a:off x="1798820" y="509666"/>
            <a:ext cx="7000406" cy="624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500" b="1" dirty="0">
                <a:solidFill>
                  <a:schemeClr val="tx1"/>
                </a:solidFill>
                <a:cs typeface="B Nazanin" panose="00000400000000000000" pitchFamily="2" charset="-78"/>
              </a:rPr>
              <a:t>خلاصه مباني نظري پژوهش :</a:t>
            </a:r>
            <a:endParaRPr lang="en-US" sz="25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3885545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p:tgtEl>
                                          <p:spTgt spid="17"/>
                                        </p:tgtEl>
                                        <p:attrNameLst>
                                          <p:attrName>ppt_y</p:attrName>
                                        </p:attrNameLst>
                                      </p:cBhvr>
                                      <p:tavLst>
                                        <p:tav tm="0">
                                          <p:val>
                                            <p:strVal val="#ppt_y+#ppt_h*1.125000"/>
                                          </p:val>
                                        </p:tav>
                                        <p:tav tm="100000">
                                          <p:val>
                                            <p:strVal val="#ppt_y"/>
                                          </p:val>
                                        </p:tav>
                                      </p:tavLst>
                                    </p:anim>
                                    <p:animEffect transition="in" filter="wipe(up)">
                                      <p:cBhvr>
                                        <p:cTn id="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ultidocument 1"/>
          <p:cNvSpPr/>
          <p:nvPr/>
        </p:nvSpPr>
        <p:spPr>
          <a:xfrm>
            <a:off x="9936480" y="2426208"/>
            <a:ext cx="2014728" cy="1133856"/>
          </a:xfrm>
          <a:prstGeom prst="flowChartMulti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effectLst>
                  <a:outerShdw blurRad="38100" dist="38100" dir="2700000" algn="tl">
                    <a:srgbClr val="000000">
                      <a:alpha val="43137"/>
                    </a:srgbClr>
                  </a:outerShdw>
                </a:effectLst>
                <a:cs typeface="B Titr" panose="00000700000000000000" pitchFamily="2" charset="-78"/>
              </a:rPr>
              <a:t>روش شناسی</a:t>
            </a:r>
            <a:endParaRPr lang="en-US" dirty="0">
              <a:effectLst>
                <a:outerShdw blurRad="38100" dist="38100" dir="2700000" algn="tl">
                  <a:srgbClr val="000000">
                    <a:alpha val="43137"/>
                  </a:srgbClr>
                </a:outerShdw>
              </a:effectLst>
              <a:cs typeface="B Titr" panose="00000700000000000000" pitchFamily="2" charset="-78"/>
            </a:endParaRPr>
          </a:p>
        </p:txBody>
      </p:sp>
      <p:sp>
        <p:nvSpPr>
          <p:cNvPr id="3" name="Flowchart: Document 2"/>
          <p:cNvSpPr/>
          <p:nvPr/>
        </p:nvSpPr>
        <p:spPr>
          <a:xfrm>
            <a:off x="9936480" y="256032"/>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کلیات پژوهش</a:t>
            </a:r>
            <a:endParaRPr lang="en-US" dirty="0">
              <a:cs typeface="B Titr" panose="00000700000000000000" pitchFamily="2" charset="-78"/>
            </a:endParaRPr>
          </a:p>
        </p:txBody>
      </p:sp>
      <p:sp>
        <p:nvSpPr>
          <p:cNvPr id="4" name="Flowchart: Document 3"/>
          <p:cNvSpPr/>
          <p:nvPr/>
        </p:nvSpPr>
        <p:spPr>
          <a:xfrm>
            <a:off x="9936480" y="1341120"/>
            <a:ext cx="2014728" cy="877824"/>
          </a:xfrm>
          <a:prstGeom prst="flowChartDocument">
            <a:avLst/>
          </a:prstGeom>
          <a:solidFill>
            <a:schemeClr val="accent1">
              <a:lumMod val="60000"/>
              <a:lumOff val="40000"/>
            </a:schemeClr>
          </a:solidFill>
          <a:effectLst>
            <a:reflection blurRad="6350" stA="52000" endA="300" endPos="35000" dir="5400000" sy="-100000" algn="bl" rotWithShape="0"/>
          </a:effectLst>
          <a:scene3d>
            <a:camera prst="orthographicFront"/>
            <a:lightRig rig="threePt" dir="t"/>
          </a:scene3d>
          <a:sp3d>
            <a:bevelT w="152400" h="50800" prst="softRound"/>
          </a:sp3d>
        </p:spPr>
        <p:style>
          <a:lnRef idx="1">
            <a:schemeClr val="accent6"/>
          </a:lnRef>
          <a:fillRef idx="2">
            <a:schemeClr val="accent6"/>
          </a:fillRef>
          <a:effectRef idx="1">
            <a:schemeClr val="accent6"/>
          </a:effectRef>
          <a:fontRef idx="minor">
            <a:schemeClr val="dk1"/>
          </a:fontRef>
        </p:style>
        <p:txBody>
          <a:bodyPr rtlCol="0" anchor="ctr"/>
          <a:lstStyle/>
          <a:p>
            <a:pPr algn="ctr"/>
            <a:r>
              <a:rPr lang="fa-IR" dirty="0">
                <a:cs typeface="B Titr" panose="00000700000000000000" pitchFamily="2" charset="-78"/>
              </a:rPr>
              <a:t>مبانی نظری و پیشینه</a:t>
            </a:r>
            <a:endParaRPr lang="en-US" dirty="0">
              <a:cs typeface="B Titr" panose="00000700000000000000" pitchFamily="2" charset="-78"/>
            </a:endParaRPr>
          </a:p>
        </p:txBody>
      </p:sp>
      <p:sp>
        <p:nvSpPr>
          <p:cNvPr id="5" name="TextBox 4"/>
          <p:cNvSpPr txBox="1"/>
          <p:nvPr/>
        </p:nvSpPr>
        <p:spPr>
          <a:xfrm>
            <a:off x="207264" y="256032"/>
            <a:ext cx="9570720" cy="6474552"/>
          </a:xfrm>
          <a:prstGeom prst="rect">
            <a:avLst/>
          </a:prstGeom>
          <a:solidFill>
            <a:schemeClr val="accent1">
              <a:lumMod val="20000"/>
              <a:lumOff val="80000"/>
            </a:schemeClr>
          </a:solidFill>
          <a:ln w="38100"/>
          <a:effectLst>
            <a:outerShdw blurRad="63500" sx="102000" sy="102000" algn="ctr"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oAutofit/>
          </a:bodyPr>
          <a:lstStyle/>
          <a:p>
            <a:pPr algn="just" rtl="1">
              <a:lnSpc>
                <a:spcPct val="150000"/>
              </a:lnSpc>
            </a:pPr>
            <a:endParaRPr lang="en-US" b="1" dirty="0">
              <a:cs typeface="B Nazanin" panose="00000400000000000000" pitchFamily="2" charset="-78"/>
            </a:endParaRPr>
          </a:p>
          <a:p>
            <a:pPr algn="just" rtl="1">
              <a:lnSpc>
                <a:spcPct val="150000"/>
              </a:lnSpc>
            </a:pPr>
            <a:endParaRPr lang="en-US" b="1" dirty="0">
              <a:cs typeface="B Nazanin" panose="00000400000000000000" pitchFamily="2" charset="-78"/>
            </a:endParaRPr>
          </a:p>
          <a:p>
            <a:pPr algn="just" rtl="1">
              <a:lnSpc>
                <a:spcPct val="150000"/>
              </a:lnSpc>
            </a:pPr>
            <a:endParaRPr lang="en-US" b="1" dirty="0">
              <a:cs typeface="B Nazanin" panose="00000400000000000000" pitchFamily="2" charset="-78"/>
            </a:endParaRPr>
          </a:p>
          <a:p>
            <a:pPr marL="342900" indent="-342900" algn="just" rtl="1">
              <a:lnSpc>
                <a:spcPct val="150000"/>
              </a:lnSpc>
              <a:buFont typeface="Arial" panose="020B0604020202020204" pitchFamily="34" charset="0"/>
              <a:buChar char="•"/>
            </a:pPr>
            <a:r>
              <a:rPr lang="fa-IR" sz="2000" b="1" dirty="0">
                <a:cs typeface="B Nazanin" panose="00000400000000000000" pitchFamily="2" charset="-78"/>
              </a:rPr>
              <a:t>این پژوهش </a:t>
            </a:r>
            <a:r>
              <a:rPr lang="fa-IR" sz="2000" b="1" dirty="0">
                <a:solidFill>
                  <a:schemeClr val="accent2">
                    <a:lumMod val="75000"/>
                  </a:schemeClr>
                </a:solidFill>
                <a:cs typeface="B Nazanin" panose="00000400000000000000" pitchFamily="2" charset="-78"/>
              </a:rPr>
              <a:t>بر اساس هدف </a:t>
            </a:r>
            <a:r>
              <a:rPr lang="fa-IR" sz="2000" b="1" dirty="0">
                <a:cs typeface="B Nazanin" panose="00000400000000000000" pitchFamily="2" charset="-78"/>
              </a:rPr>
              <a:t>در حوزه تحقیقات</a:t>
            </a:r>
            <a:r>
              <a:rPr lang="fa-IR" sz="2000" b="1" dirty="0">
                <a:solidFill>
                  <a:schemeClr val="accent2">
                    <a:lumMod val="75000"/>
                  </a:schemeClr>
                </a:solidFill>
                <a:cs typeface="B Nazanin" panose="00000400000000000000" pitchFamily="2" charset="-78"/>
              </a:rPr>
              <a:t> کاربردی  </a:t>
            </a:r>
            <a:r>
              <a:rPr lang="fa-IR" sz="2000" b="1" dirty="0">
                <a:cs typeface="B Nazanin" panose="00000400000000000000" pitchFamily="2" charset="-78"/>
              </a:rPr>
              <a:t>قرار دارد كه هدف تحقيق کاربردي توسعه دانش کاربردي در يک زمينه خاص است. </a:t>
            </a:r>
          </a:p>
          <a:p>
            <a:pPr marL="342900" indent="-342900" algn="just" rtl="1">
              <a:lnSpc>
                <a:spcPct val="150000"/>
              </a:lnSpc>
              <a:buFont typeface="Arial" panose="020B0604020202020204" pitchFamily="34" charset="0"/>
              <a:buChar char="•"/>
            </a:pPr>
            <a:r>
              <a:rPr lang="fa-IR" sz="2000" b="1" dirty="0">
                <a:solidFill>
                  <a:schemeClr val="accent2">
                    <a:lumMod val="75000"/>
                  </a:schemeClr>
                </a:solidFill>
                <a:cs typeface="B Nazanin" panose="00000400000000000000" pitchFamily="2" charset="-78"/>
              </a:rPr>
              <a:t>نوع داده های تحقیق تاریخی یا پس رویدادی است</a:t>
            </a:r>
            <a:r>
              <a:rPr lang="fa-IR" sz="2000" b="1" dirty="0">
                <a:cs typeface="B Nazanin" panose="00000400000000000000" pitchFamily="2" charset="-78"/>
              </a:rPr>
              <a:t>، که در این نوع پژوهش، هدف، بررسی روابط موجود بین متغیرهاست و داده ها از وقایع گذشته که بدون دخالت مستقیم پژوهشگر رخ داده است، جمع آوری و تجزیه و تحلیل می­شوند </a:t>
            </a:r>
          </a:p>
          <a:p>
            <a:pPr marL="342900" indent="-342900" algn="just" rtl="1">
              <a:lnSpc>
                <a:spcPct val="150000"/>
              </a:lnSpc>
              <a:buFont typeface="Arial" panose="020B0604020202020204" pitchFamily="34" charset="0"/>
              <a:buChar char="•"/>
            </a:pPr>
            <a:r>
              <a:rPr lang="fa-IR" sz="2000" b="1" dirty="0">
                <a:cs typeface="B Nazanin" panose="00000400000000000000" pitchFamily="2" charset="-78"/>
              </a:rPr>
              <a:t> </a:t>
            </a:r>
            <a:r>
              <a:rPr lang="fa-IR" sz="2000" b="1" dirty="0">
                <a:solidFill>
                  <a:schemeClr val="accent2">
                    <a:lumMod val="75000"/>
                  </a:schemeClr>
                </a:solidFill>
                <a:cs typeface="B Nazanin" panose="00000400000000000000" pitchFamily="2" charset="-78"/>
              </a:rPr>
              <a:t>نوع روش تحقیق از نظر ماهیت اجرا توصيفي- همبستگ</a:t>
            </a:r>
            <a:r>
              <a:rPr lang="fa-IR" sz="2000" b="1" dirty="0">
                <a:cs typeface="B Nazanin" panose="00000400000000000000" pitchFamily="2" charset="-78"/>
              </a:rPr>
              <a:t>ی مبتني بر داده‌هاي ترکيبي است و براي بررسي ميان متغيرهاي مستقل و وابسته آن از </a:t>
            </a:r>
            <a:r>
              <a:rPr lang="fa-IR" sz="2000" b="1" dirty="0">
                <a:solidFill>
                  <a:schemeClr val="accent2">
                    <a:lumMod val="75000"/>
                  </a:schemeClr>
                </a:solidFill>
                <a:cs typeface="B Nazanin" panose="00000400000000000000" pitchFamily="2" charset="-78"/>
              </a:rPr>
              <a:t>روش آماري رگرسيون چند متغيره </a:t>
            </a:r>
            <a:r>
              <a:rPr lang="fa-IR" sz="2000" b="1" dirty="0">
                <a:cs typeface="B Nazanin" panose="00000400000000000000" pitchFamily="2" charset="-78"/>
              </a:rPr>
              <a:t>استفاده مي شود.</a:t>
            </a:r>
          </a:p>
          <a:p>
            <a:pPr marL="342900" indent="-342900" algn="just" rtl="1">
              <a:lnSpc>
                <a:spcPct val="150000"/>
              </a:lnSpc>
              <a:buFont typeface="Arial" panose="020B0604020202020204" pitchFamily="34" charset="0"/>
              <a:buChar char="•"/>
            </a:pPr>
            <a:r>
              <a:rPr lang="fa-IR" sz="2000" b="1" dirty="0">
                <a:cs typeface="B Nazanin" panose="00000400000000000000" pitchFamily="2" charset="-78"/>
              </a:rPr>
              <a:t> </a:t>
            </a:r>
            <a:r>
              <a:rPr lang="fa-IR" sz="2000" b="1" dirty="0">
                <a:solidFill>
                  <a:schemeClr val="accent2">
                    <a:lumMod val="75000"/>
                  </a:schemeClr>
                </a:solidFill>
                <a:cs typeface="B Nazanin" panose="00000400000000000000" pitchFamily="2" charset="-78"/>
              </a:rPr>
              <a:t>از لحاظ نحوه و دقت بررسی</a:t>
            </a:r>
            <a:r>
              <a:rPr lang="fa-IR" sz="2000" b="1" dirty="0">
                <a:cs typeface="B Nazanin" panose="00000400000000000000" pitchFamily="2" charset="-78"/>
              </a:rPr>
              <a:t>، این تحقیق از نوع ترکیبی یا </a:t>
            </a:r>
            <a:r>
              <a:rPr lang="fa-IR" sz="2000" b="1" dirty="0">
                <a:solidFill>
                  <a:schemeClr val="accent2">
                    <a:lumMod val="75000"/>
                  </a:schemeClr>
                </a:solidFill>
                <a:cs typeface="B Nazanin" panose="00000400000000000000" pitchFamily="2" charset="-78"/>
              </a:rPr>
              <a:t>داده های پانلی </a:t>
            </a:r>
            <a:r>
              <a:rPr lang="fa-IR" sz="2000" b="1" dirty="0">
                <a:cs typeface="B Nazanin" panose="00000400000000000000" pitchFamily="2" charset="-78"/>
              </a:rPr>
              <a:t>است. داده­های پانلی، ترکیبی از داده‌های مقطعی و سری زمانی می­باشد، یعنی اطلاعات مربوط به داده­های مقطعی در طول زمان مشاهده می­شود. بدین­صورت که چنین داده­هایی دارای دو بعد می‌باشند که یک بعد آن مربوط به </a:t>
            </a:r>
            <a:r>
              <a:rPr lang="fa-IR" sz="2000" b="1" dirty="0">
                <a:solidFill>
                  <a:schemeClr val="accent2">
                    <a:lumMod val="75000"/>
                  </a:schemeClr>
                </a:solidFill>
                <a:cs typeface="B Nazanin" panose="00000400000000000000" pitchFamily="2" charset="-78"/>
              </a:rPr>
              <a:t>واحدهای مختلف در هر مقطع زمانی خاص است </a:t>
            </a:r>
            <a:r>
              <a:rPr lang="fa-IR" sz="2000" b="1" dirty="0">
                <a:cs typeface="B Nazanin" panose="00000400000000000000" pitchFamily="2" charset="-78"/>
              </a:rPr>
              <a:t>و بعد دیگر آن مربوط به </a:t>
            </a:r>
            <a:r>
              <a:rPr lang="fa-IR" sz="2000" b="1" dirty="0">
                <a:solidFill>
                  <a:schemeClr val="accent2">
                    <a:lumMod val="75000"/>
                  </a:schemeClr>
                </a:solidFill>
                <a:cs typeface="B Nazanin" panose="00000400000000000000" pitchFamily="2" charset="-78"/>
              </a:rPr>
              <a:t>زمان</a:t>
            </a:r>
            <a:r>
              <a:rPr lang="fa-IR" sz="2000" b="1" dirty="0">
                <a:cs typeface="B Nazanin" panose="00000400000000000000" pitchFamily="2" charset="-78"/>
              </a:rPr>
              <a:t> می­باشد</a:t>
            </a:r>
            <a:r>
              <a:rPr lang="fa-IR" sz="2000" dirty="0"/>
              <a:t>.</a:t>
            </a:r>
            <a:endParaRPr lang="en-US" sz="2000" dirty="0"/>
          </a:p>
        </p:txBody>
      </p:sp>
      <p:sp>
        <p:nvSpPr>
          <p:cNvPr id="7" name="Oval 6"/>
          <p:cNvSpPr/>
          <p:nvPr/>
        </p:nvSpPr>
        <p:spPr>
          <a:xfrm>
            <a:off x="1798820" y="509666"/>
            <a:ext cx="7000406" cy="624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500" b="1" dirty="0">
                <a:solidFill>
                  <a:schemeClr val="tx1"/>
                </a:solidFill>
                <a:cs typeface="B Nazanin" panose="00000400000000000000" pitchFamily="2" charset="-78"/>
              </a:rPr>
              <a:t>روش پژوهش :</a:t>
            </a:r>
            <a:endParaRPr lang="en-US" sz="25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1484907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p:tgtEl>
                                          <p:spTgt spid="7"/>
                                        </p:tgtEl>
                                        <p:attrNameLst>
                                          <p:attrName>ppt_y</p:attrName>
                                        </p:attrNameLst>
                                      </p:cBhvr>
                                      <p:tavLst>
                                        <p:tav tm="0">
                                          <p:val>
                                            <p:strVal val="#ppt_y+#ppt_h*1.125000"/>
                                          </p:val>
                                        </p:tav>
                                        <p:tav tm="100000">
                                          <p:val>
                                            <p:strVal val="#ppt_y"/>
                                          </p:val>
                                        </p:tav>
                                      </p:tavLst>
                                    </p:anim>
                                    <p:animEffect transition="in" filter="wipe(up)">
                                      <p:cBhvr>
                                        <p:cTn id="8" dur="500"/>
                                        <p:tgtEl>
                                          <p:spTgt spid="7"/>
                                        </p:tgtEl>
                                      </p:cBhvr>
                                    </p:animEffect>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fade">
                                      <p:cBhvr>
                                        <p:cTn id="13" dur="1000"/>
                                        <p:tgtEl>
                                          <p:spTgt spid="5">
                                            <p:txEl>
                                              <p:pRg st="3" end="3"/>
                                            </p:txEl>
                                          </p:spTgt>
                                        </p:tgtEl>
                                      </p:cBhvr>
                                    </p:animEffect>
                                    <p:anim calcmode="lin" valueType="num">
                                      <p:cBhvr>
                                        <p:cTn id="14"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15" dur="1000" fill="hold"/>
                                        <p:tgtEl>
                                          <p:spTgt spid="5">
                                            <p:txEl>
                                              <p:pRg st="3" end="3"/>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5">
                                            <p:txEl>
                                              <p:pRg st="4" end="4"/>
                                            </p:txEl>
                                          </p:spTgt>
                                        </p:tgtEl>
                                        <p:attrNameLst>
                                          <p:attrName>style.visibility</p:attrName>
                                        </p:attrNameLst>
                                      </p:cBhvr>
                                      <p:to>
                                        <p:strVal val="visible"/>
                                      </p:to>
                                    </p:set>
                                    <p:animEffect transition="in" filter="fade">
                                      <p:cBhvr>
                                        <p:cTn id="18" dur="1000"/>
                                        <p:tgtEl>
                                          <p:spTgt spid="5">
                                            <p:txEl>
                                              <p:pRg st="4" end="4"/>
                                            </p:txEl>
                                          </p:spTgt>
                                        </p:tgtEl>
                                      </p:cBhvr>
                                    </p:animEffect>
                                    <p:anim calcmode="lin" valueType="num">
                                      <p:cBhvr>
                                        <p:cTn id="19"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0" dur="1000" fill="hold"/>
                                        <p:tgtEl>
                                          <p:spTgt spid="5">
                                            <p:txEl>
                                              <p:pRg st="4" end="4"/>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animEffect transition="in" filter="fade">
                                      <p:cBhvr>
                                        <p:cTn id="23" dur="1000"/>
                                        <p:tgtEl>
                                          <p:spTgt spid="5">
                                            <p:txEl>
                                              <p:pRg st="5" end="5"/>
                                            </p:txEl>
                                          </p:spTgt>
                                        </p:tgtEl>
                                      </p:cBhvr>
                                    </p:animEffect>
                                    <p:anim calcmode="lin" valueType="num">
                                      <p:cBhvr>
                                        <p:cTn id="24"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25" dur="1000" fill="hold"/>
                                        <p:tgtEl>
                                          <p:spTgt spid="5">
                                            <p:txEl>
                                              <p:pRg st="5" end="5"/>
                                            </p:txEl>
                                          </p:spTgt>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5">
                                            <p:txEl>
                                              <p:pRg st="6" end="6"/>
                                            </p:txEl>
                                          </p:spTgt>
                                        </p:tgtEl>
                                        <p:attrNameLst>
                                          <p:attrName>style.visibility</p:attrName>
                                        </p:attrNameLst>
                                      </p:cBhvr>
                                      <p:to>
                                        <p:strVal val="visible"/>
                                      </p:to>
                                    </p:set>
                                    <p:animEffect transition="in" filter="fade">
                                      <p:cBhvr>
                                        <p:cTn id="28" dur="1000"/>
                                        <p:tgtEl>
                                          <p:spTgt spid="5">
                                            <p:txEl>
                                              <p:pRg st="6" end="6"/>
                                            </p:txEl>
                                          </p:spTgt>
                                        </p:tgtEl>
                                      </p:cBhvr>
                                    </p:animEffect>
                                    <p:anim calcmode="lin" valueType="num">
                                      <p:cBhvr>
                                        <p:cTn id="29"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4958</TotalTime>
  <Words>4759</Words>
  <Application>Microsoft Office PowerPoint</Application>
  <PresentationFormat>Widescreen</PresentationFormat>
  <Paragraphs>1000</Paragraphs>
  <Slides>37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Arial</vt:lpstr>
      <vt:lpstr>B Nazanin</vt:lpstr>
      <vt:lpstr>Calibri</vt:lpstr>
      <vt:lpstr>Calibri Light</vt:lpstr>
      <vt:lpstr>Cambria Math</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madsg.com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dc:description>madsg.com</dc:description>
  <cp:lastModifiedBy>MA</cp:lastModifiedBy>
  <cp:revision>136</cp:revision>
  <dcterms:created xsi:type="dcterms:W3CDTF">2014-03-11T12:14:53Z</dcterms:created>
  <dcterms:modified xsi:type="dcterms:W3CDTF">2023-11-23T14:02:25Z</dcterms:modified>
</cp:coreProperties>
</file>